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rawings/drawing2.xml" ContentType="application/vnd.openxmlformats-officedocument.drawingml.chartshapes+xml"/>
  <Override PartName="/ppt/charts/chart9.xml" ContentType="application/vnd.openxmlformats-officedocument.drawingml.chart+xml"/>
  <Override PartName="/ppt/drawings/drawing3.xml" ContentType="application/vnd.openxmlformats-officedocument.drawingml.chartshapes+xml"/>
  <Override PartName="/ppt/charts/chart10.xml" ContentType="application/vnd.openxmlformats-officedocument.drawingml.chart+xml"/>
  <Override PartName="/ppt/drawings/drawing4.xml" ContentType="application/vnd.openxmlformats-officedocument.drawingml.chartshapes+xml"/>
  <Override PartName="/ppt/charts/chart11.xml" ContentType="application/vnd.openxmlformats-officedocument.drawingml.chart+xml"/>
  <Override PartName="/ppt/drawings/drawing5.xml" ContentType="application/vnd.openxmlformats-officedocument.drawingml.chartshapes+xml"/>
  <Override PartName="/ppt/charts/chart12.xml" ContentType="application/vnd.openxmlformats-officedocument.drawingml.chart+xml"/>
  <Override PartName="/ppt/drawings/drawing6.xml" ContentType="application/vnd.openxmlformats-officedocument.drawingml.chartshapes+xml"/>
  <Override PartName="/ppt/charts/chart13.xml" ContentType="application/vnd.openxmlformats-officedocument.drawingml.chart+xml"/>
  <Override PartName="/ppt/drawings/drawing7.xml" ContentType="application/vnd.openxmlformats-officedocument.drawingml.chartshapes+xml"/>
  <Override PartName="/ppt/charts/chart14.xml" ContentType="application/vnd.openxmlformats-officedocument.drawingml.chart+xml"/>
  <Override PartName="/ppt/drawings/drawing8.xml" ContentType="application/vnd.openxmlformats-officedocument.drawingml.chartshapes+xml"/>
  <Override PartName="/ppt/charts/chart15.xml" ContentType="application/vnd.openxmlformats-officedocument.drawingml.chart+xml"/>
  <Override PartName="/ppt/drawings/drawing9.xml" ContentType="application/vnd.openxmlformats-officedocument.drawingml.chartshapes+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charts/chart100.xml" ContentType="application/vnd.openxmlformats-officedocument.drawingml.chart+xml"/>
  <Override PartName="/ppt/charts/chart101.xml" ContentType="application/vnd.openxmlformats-officedocument.drawingml.chart+xml"/>
  <Override PartName="/ppt/charts/chart10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3"/>
  </p:notesMasterIdLst>
  <p:sldIdLst>
    <p:sldId id="256" r:id="rId2"/>
    <p:sldId id="257" r:id="rId3"/>
    <p:sldId id="258" r:id="rId4"/>
    <p:sldId id="317" r:id="rId5"/>
    <p:sldId id="608" r:id="rId6"/>
    <p:sldId id="259" r:id="rId7"/>
    <p:sldId id="541" r:id="rId8"/>
    <p:sldId id="591" r:id="rId9"/>
    <p:sldId id="609" r:id="rId10"/>
    <p:sldId id="661" r:id="rId11"/>
    <p:sldId id="593" r:id="rId12"/>
    <p:sldId id="476" r:id="rId13"/>
    <p:sldId id="518" r:id="rId14"/>
    <p:sldId id="542" r:id="rId15"/>
    <p:sldId id="677" r:id="rId16"/>
    <p:sldId id="543" r:id="rId17"/>
    <p:sldId id="678" r:id="rId18"/>
    <p:sldId id="463" r:id="rId19"/>
    <p:sldId id="679" r:id="rId20"/>
    <p:sldId id="465" r:id="rId21"/>
    <p:sldId id="680" r:id="rId22"/>
    <p:sldId id="681" r:id="rId23"/>
    <p:sldId id="482" r:id="rId24"/>
    <p:sldId id="682" r:id="rId25"/>
    <p:sldId id="683" r:id="rId26"/>
    <p:sldId id="684" r:id="rId27"/>
    <p:sldId id="690" r:id="rId28"/>
    <p:sldId id="685" r:id="rId29"/>
    <p:sldId id="686" r:id="rId30"/>
    <p:sldId id="687" r:id="rId31"/>
    <p:sldId id="691" r:id="rId32"/>
    <p:sldId id="688" r:id="rId33"/>
    <p:sldId id="689" r:id="rId34"/>
    <p:sldId id="692" r:id="rId35"/>
    <p:sldId id="694" r:id="rId36"/>
    <p:sldId id="693" r:id="rId37"/>
    <p:sldId id="483" r:id="rId38"/>
    <p:sldId id="484" r:id="rId39"/>
    <p:sldId id="486" r:id="rId40"/>
    <p:sldId id="653" r:id="rId41"/>
    <p:sldId id="698" r:id="rId42"/>
    <p:sldId id="699" r:id="rId43"/>
    <p:sldId id="501" r:id="rId44"/>
    <p:sldId id="493" r:id="rId45"/>
    <p:sldId id="580" r:id="rId46"/>
    <p:sldId id="569" r:id="rId47"/>
    <p:sldId id="671" r:id="rId48"/>
    <p:sldId id="700" r:id="rId49"/>
    <p:sldId id="582" r:id="rId50"/>
    <p:sldId id="701" r:id="rId51"/>
    <p:sldId id="583" r:id="rId52"/>
    <p:sldId id="702" r:id="rId53"/>
    <p:sldId id="584" r:id="rId54"/>
    <p:sldId id="703" r:id="rId55"/>
    <p:sldId id="585" r:id="rId56"/>
    <p:sldId id="704" r:id="rId57"/>
    <p:sldId id="586" r:id="rId58"/>
    <p:sldId id="705" r:id="rId59"/>
    <p:sldId id="581" r:id="rId60"/>
    <p:sldId id="575" r:id="rId61"/>
    <p:sldId id="663" r:id="rId62"/>
    <p:sldId id="576" r:id="rId63"/>
    <p:sldId id="587" r:id="rId64"/>
    <p:sldId id="577" r:id="rId65"/>
    <p:sldId id="664" r:id="rId66"/>
    <p:sldId id="578" r:id="rId67"/>
    <p:sldId id="588" r:id="rId68"/>
    <p:sldId id="579" r:id="rId69"/>
    <p:sldId id="672" r:id="rId70"/>
    <p:sldId id="508" r:id="rId71"/>
    <p:sldId id="544" r:id="rId72"/>
    <p:sldId id="510" r:id="rId73"/>
    <p:sldId id="511" r:id="rId74"/>
    <p:sldId id="515" r:id="rId75"/>
    <p:sldId id="619" r:id="rId76"/>
    <p:sldId id="620" r:id="rId77"/>
    <p:sldId id="621" r:id="rId78"/>
    <p:sldId id="622" r:id="rId79"/>
    <p:sldId id="637" r:id="rId80"/>
    <p:sldId id="706" r:id="rId81"/>
    <p:sldId id="707" r:id="rId82"/>
    <p:sldId id="638" r:id="rId83"/>
    <p:sldId id="639" r:id="rId84"/>
    <p:sldId id="640" r:id="rId85"/>
    <p:sldId id="673" r:id="rId86"/>
    <p:sldId id="624" r:id="rId87"/>
    <p:sldId id="709" r:id="rId88"/>
    <p:sldId id="623" r:id="rId89"/>
    <p:sldId id="674" r:id="rId90"/>
    <p:sldId id="710" r:id="rId91"/>
    <p:sldId id="626" r:id="rId92"/>
    <p:sldId id="675" r:id="rId93"/>
    <p:sldId id="711" r:id="rId94"/>
    <p:sldId id="627" r:id="rId95"/>
    <p:sldId id="633" r:id="rId96"/>
    <p:sldId id="628" r:id="rId97"/>
    <p:sldId id="634" r:id="rId98"/>
    <p:sldId id="629" r:id="rId99"/>
    <p:sldId id="635" r:id="rId100"/>
    <p:sldId id="630" r:id="rId101"/>
    <p:sldId id="636" r:id="rId102"/>
    <p:sldId id="708" r:id="rId103"/>
    <p:sldId id="392" r:id="rId104"/>
    <p:sldId id="712" r:id="rId105"/>
    <p:sldId id="713" r:id="rId106"/>
    <p:sldId id="714" r:id="rId107"/>
    <p:sldId id="596" r:id="rId108"/>
    <p:sldId id="676" r:id="rId109"/>
    <p:sldId id="597" r:id="rId110"/>
    <p:sldId id="520" r:id="rId111"/>
    <p:sldId id="548" r:id="rId1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evin E. Adams" initials="NEA" lastIdx="79" clrIdx="0"/>
  <p:cmAuthor id="1" name="Doug Kincaid" initials="DK"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006600"/>
    <a:srgbClr val="003300"/>
    <a:srgbClr val="FFCC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822" autoAdjust="0"/>
    <p:restoredTop sz="93915" autoAdjust="0"/>
  </p:normalViewPr>
  <p:slideViewPr>
    <p:cSldViewPr snapToGrid="0">
      <p:cViewPr>
        <p:scale>
          <a:sx n="80" d="100"/>
          <a:sy n="80" d="100"/>
        </p:scale>
        <p:origin x="-1146" y="-1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5" d="100"/>
          <a:sy n="55" d="100"/>
        </p:scale>
        <p:origin x="-283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notesMaster" Target="notesMasters/notesMaster1.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0.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_Worksheet100.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Excel_Worksheet101.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_Worksheet102.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8.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9.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4.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_Worksheet95.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7.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_Worksheet98.xlsx"/></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Excel_Worksheet9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 Confident</c:v>
                </c:pt>
              </c:strCache>
            </c:strRef>
          </c:tx>
          <c:spPr>
            <a:solidFill>
              <a:schemeClr val="accent1">
                <a:lumMod val="50000"/>
              </a:schemeClr>
            </a:solidFill>
            <a:ln>
              <a:solidFill>
                <a:schemeClr val="accent1">
                  <a:lumMod val="50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Sheet1!$B$2:$B$23</c:f>
              <c:numCache>
                <c:formatCode>0%</c:formatCode>
                <c:ptCount val="22"/>
                <c:pt idx="0">
                  <c:v>0.18</c:v>
                </c:pt>
                <c:pt idx="1">
                  <c:v>0.2</c:v>
                </c:pt>
                <c:pt idx="2">
                  <c:v>0.21</c:v>
                </c:pt>
                <c:pt idx="3">
                  <c:v>0.19</c:v>
                </c:pt>
                <c:pt idx="4">
                  <c:v>0.24</c:v>
                </c:pt>
                <c:pt idx="5">
                  <c:v>0.22</c:v>
                </c:pt>
                <c:pt idx="6">
                  <c:v>0.22</c:v>
                </c:pt>
                <c:pt idx="7">
                  <c:v>0.25</c:v>
                </c:pt>
                <c:pt idx="8">
                  <c:v>0.22</c:v>
                </c:pt>
                <c:pt idx="9">
                  <c:v>0.23</c:v>
                </c:pt>
                <c:pt idx="10">
                  <c:v>0.21</c:v>
                </c:pt>
                <c:pt idx="11">
                  <c:v>0.24</c:v>
                </c:pt>
                <c:pt idx="12">
                  <c:v>0.25</c:v>
                </c:pt>
                <c:pt idx="13">
                  <c:v>0.24</c:v>
                </c:pt>
                <c:pt idx="14">
                  <c:v>0.27</c:v>
                </c:pt>
                <c:pt idx="15">
                  <c:v>0.18</c:v>
                </c:pt>
                <c:pt idx="16">
                  <c:v>0.13</c:v>
                </c:pt>
                <c:pt idx="17">
                  <c:v>0.16</c:v>
                </c:pt>
                <c:pt idx="18">
                  <c:v>0.13</c:v>
                </c:pt>
                <c:pt idx="19">
                  <c:v>0.14000000000000001</c:v>
                </c:pt>
                <c:pt idx="20">
                  <c:v>0.13</c:v>
                </c:pt>
                <c:pt idx="21">
                  <c:v>0.18</c:v>
                </c:pt>
              </c:numCache>
            </c:numRef>
          </c:val>
        </c:ser>
        <c:ser>
          <c:idx val="1"/>
          <c:order val="1"/>
          <c:tx>
            <c:strRef>
              <c:f>Sheet1!$C$1</c:f>
              <c:strCache>
                <c:ptCount val="1"/>
                <c:pt idx="0">
                  <c:v>Somewhat Confident</c:v>
                </c:pt>
              </c:strCache>
            </c:strRef>
          </c:tx>
          <c:spPr>
            <a:solidFill>
              <a:schemeClr val="accent1">
                <a:lumMod val="75000"/>
              </a:schemeClr>
            </a:solidFill>
            <a:ln>
              <a:solidFill>
                <a:schemeClr val="accent1">
                  <a:lumMod val="75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Sheet1!$C$2:$C$23</c:f>
              <c:numCache>
                <c:formatCode>0%</c:formatCode>
                <c:ptCount val="22"/>
                <c:pt idx="0">
                  <c:v>0.55000000000000004</c:v>
                </c:pt>
                <c:pt idx="1">
                  <c:v>0.45</c:v>
                </c:pt>
                <c:pt idx="2">
                  <c:v>0.51</c:v>
                </c:pt>
                <c:pt idx="3">
                  <c:v>0.41</c:v>
                </c:pt>
                <c:pt idx="4">
                  <c:v>0.41</c:v>
                </c:pt>
                <c:pt idx="5">
                  <c:v>0.45</c:v>
                </c:pt>
                <c:pt idx="6">
                  <c:v>0.47</c:v>
                </c:pt>
                <c:pt idx="7">
                  <c:v>0.47</c:v>
                </c:pt>
                <c:pt idx="8">
                  <c:v>0.41</c:v>
                </c:pt>
                <c:pt idx="9">
                  <c:v>0.47</c:v>
                </c:pt>
                <c:pt idx="10">
                  <c:v>0.45</c:v>
                </c:pt>
                <c:pt idx="11">
                  <c:v>0.44</c:v>
                </c:pt>
                <c:pt idx="12">
                  <c:v>0.4</c:v>
                </c:pt>
                <c:pt idx="13">
                  <c:v>0.44</c:v>
                </c:pt>
                <c:pt idx="14">
                  <c:v>0.43</c:v>
                </c:pt>
                <c:pt idx="15">
                  <c:v>0.43</c:v>
                </c:pt>
                <c:pt idx="16">
                  <c:v>0.41</c:v>
                </c:pt>
                <c:pt idx="17">
                  <c:v>0.38</c:v>
                </c:pt>
                <c:pt idx="18">
                  <c:v>0.36</c:v>
                </c:pt>
                <c:pt idx="19">
                  <c:v>0.38</c:v>
                </c:pt>
                <c:pt idx="20">
                  <c:v>0.38</c:v>
                </c:pt>
                <c:pt idx="21">
                  <c:v>0.37</c:v>
                </c:pt>
              </c:numCache>
            </c:numRef>
          </c:val>
        </c:ser>
        <c:ser>
          <c:idx val="2"/>
          <c:order val="2"/>
          <c:tx>
            <c:strRef>
              <c:f>Sheet1!$D$1</c:f>
              <c:strCache>
                <c:ptCount val="1"/>
                <c:pt idx="0">
                  <c:v>Not Too Confident</c:v>
                </c:pt>
              </c:strCache>
            </c:strRef>
          </c:tx>
          <c:spPr>
            <a:solidFill>
              <a:schemeClr val="accent1">
                <a:lumMod val="60000"/>
                <a:lumOff val="40000"/>
              </a:schemeClr>
            </a:solidFill>
            <a:ln>
              <a:solidFill>
                <a:schemeClr val="accent1">
                  <a:lumMod val="60000"/>
                  <a:lumOff val="40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Sheet1!$D$2:$D$23</c:f>
              <c:numCache>
                <c:formatCode>0%</c:formatCode>
                <c:ptCount val="22"/>
                <c:pt idx="0">
                  <c:v>0.19</c:v>
                </c:pt>
                <c:pt idx="1">
                  <c:v>0.17</c:v>
                </c:pt>
                <c:pt idx="2">
                  <c:v>0.19</c:v>
                </c:pt>
                <c:pt idx="3">
                  <c:v>0.23</c:v>
                </c:pt>
                <c:pt idx="4">
                  <c:v>0.19</c:v>
                </c:pt>
                <c:pt idx="5">
                  <c:v>0.18</c:v>
                </c:pt>
                <c:pt idx="6">
                  <c:v>0.21</c:v>
                </c:pt>
                <c:pt idx="7">
                  <c:v>0.18</c:v>
                </c:pt>
                <c:pt idx="8">
                  <c:v>0.18</c:v>
                </c:pt>
                <c:pt idx="9">
                  <c:v>0.19</c:v>
                </c:pt>
                <c:pt idx="10">
                  <c:v>0.17</c:v>
                </c:pt>
                <c:pt idx="11">
                  <c:v>0.18</c:v>
                </c:pt>
                <c:pt idx="12">
                  <c:v>0.17</c:v>
                </c:pt>
                <c:pt idx="13">
                  <c:v>0.17</c:v>
                </c:pt>
                <c:pt idx="14">
                  <c:v>0.19</c:v>
                </c:pt>
                <c:pt idx="15">
                  <c:v>0.21</c:v>
                </c:pt>
                <c:pt idx="16">
                  <c:v>0.22</c:v>
                </c:pt>
                <c:pt idx="17">
                  <c:v>0.24</c:v>
                </c:pt>
                <c:pt idx="18">
                  <c:v>0.23</c:v>
                </c:pt>
                <c:pt idx="19">
                  <c:v>0.24</c:v>
                </c:pt>
                <c:pt idx="20">
                  <c:v>0.21</c:v>
                </c:pt>
                <c:pt idx="21">
                  <c:v>0.19</c:v>
                </c:pt>
              </c:numCache>
            </c:numRef>
          </c:val>
        </c:ser>
        <c:ser>
          <c:idx val="3"/>
          <c:order val="3"/>
          <c:tx>
            <c:strRef>
              <c:f>Sheet1!$E$1</c:f>
              <c:strCache>
                <c:ptCount val="1"/>
                <c:pt idx="0">
                  <c:v>Not At All Confident</c:v>
                </c:pt>
              </c:strCache>
            </c:strRef>
          </c:tx>
          <c:spPr>
            <a:solidFill>
              <a:schemeClr val="accent1">
                <a:lumMod val="40000"/>
                <a:lumOff val="60000"/>
              </a:schemeClr>
            </a:solidFill>
            <a:ln>
              <a:solidFill>
                <a:schemeClr val="accent1">
                  <a:lumMod val="40000"/>
                  <a:lumOff val="60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Sheet1!$E$2:$E$23</c:f>
              <c:numCache>
                <c:formatCode>0%</c:formatCode>
                <c:ptCount val="22"/>
                <c:pt idx="0">
                  <c:v>0.06</c:v>
                </c:pt>
                <c:pt idx="1">
                  <c:v>0.17</c:v>
                </c:pt>
                <c:pt idx="2">
                  <c:v>0.08</c:v>
                </c:pt>
                <c:pt idx="3">
                  <c:v>0.16</c:v>
                </c:pt>
                <c:pt idx="4">
                  <c:v>0.15</c:v>
                </c:pt>
                <c:pt idx="5">
                  <c:v>0.13</c:v>
                </c:pt>
                <c:pt idx="6">
                  <c:v>0.09</c:v>
                </c:pt>
                <c:pt idx="7">
                  <c:v>0.1</c:v>
                </c:pt>
                <c:pt idx="8">
                  <c:v>0.17</c:v>
                </c:pt>
                <c:pt idx="9">
                  <c:v>0.1</c:v>
                </c:pt>
                <c:pt idx="10">
                  <c:v>0.16</c:v>
                </c:pt>
                <c:pt idx="11">
                  <c:v>0.13</c:v>
                </c:pt>
                <c:pt idx="12">
                  <c:v>0.17</c:v>
                </c:pt>
                <c:pt idx="13">
                  <c:v>0.14000000000000001</c:v>
                </c:pt>
                <c:pt idx="14">
                  <c:v>0.1</c:v>
                </c:pt>
                <c:pt idx="15">
                  <c:v>0.16</c:v>
                </c:pt>
                <c:pt idx="16">
                  <c:v>0.22</c:v>
                </c:pt>
                <c:pt idx="17">
                  <c:v>0.22</c:v>
                </c:pt>
                <c:pt idx="18">
                  <c:v>0.27</c:v>
                </c:pt>
                <c:pt idx="19">
                  <c:v>0.23</c:v>
                </c:pt>
                <c:pt idx="20">
                  <c:v>0.28000000000000003</c:v>
                </c:pt>
                <c:pt idx="21">
                  <c:v>0.24</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Sheet1!$F$2:$F$23</c:f>
              <c:numCache>
                <c:formatCode>0%</c:formatCode>
                <c:ptCount val="22"/>
                <c:pt idx="0">
                  <c:v>0.02</c:v>
                </c:pt>
                <c:pt idx="1">
                  <c:v>0.01</c:v>
                </c:pt>
                <c:pt idx="2">
                  <c:v>0.01</c:v>
                </c:pt>
                <c:pt idx="3">
                  <c:v>0.01</c:v>
                </c:pt>
                <c:pt idx="4">
                  <c:v>0.02</c:v>
                </c:pt>
                <c:pt idx="5">
                  <c:v>0.01</c:v>
                </c:pt>
                <c:pt idx="6">
                  <c:v>0.01</c:v>
                </c:pt>
                <c:pt idx="7">
                  <c:v>4.0000000000000001E-3</c:v>
                </c:pt>
                <c:pt idx="8">
                  <c:v>0.02</c:v>
                </c:pt>
                <c:pt idx="9">
                  <c:v>4.0000000000000001E-3</c:v>
                </c:pt>
                <c:pt idx="10">
                  <c:v>0</c:v>
                </c:pt>
                <c:pt idx="11">
                  <c:v>0.01</c:v>
                </c:pt>
                <c:pt idx="12">
                  <c:v>0.01</c:v>
                </c:pt>
                <c:pt idx="13">
                  <c:v>0.01</c:v>
                </c:pt>
                <c:pt idx="14">
                  <c:v>0.01</c:v>
                </c:pt>
                <c:pt idx="15">
                  <c:v>0.02</c:v>
                </c:pt>
                <c:pt idx="16">
                  <c:v>0.01</c:v>
                </c:pt>
                <c:pt idx="17">
                  <c:v>4.0000000000000001E-3</c:v>
                </c:pt>
                <c:pt idx="18">
                  <c:v>0</c:v>
                </c:pt>
                <c:pt idx="19">
                  <c:v>0.02</c:v>
                </c:pt>
                <c:pt idx="20">
                  <c:v>0.01</c:v>
                </c:pt>
                <c:pt idx="21">
                  <c:v>0.01</c:v>
                </c:pt>
              </c:numCache>
            </c:numRef>
          </c:val>
        </c:ser>
        <c:dLbls>
          <c:showLegendKey val="0"/>
          <c:showVal val="0"/>
          <c:showCatName val="0"/>
          <c:showSerName val="0"/>
          <c:showPercent val="0"/>
          <c:showBubbleSize val="0"/>
        </c:dLbls>
        <c:axId val="78389632"/>
        <c:axId val="78391168"/>
      </c:areaChart>
      <c:barChart>
        <c:barDir val="col"/>
        <c:grouping val="stacked"/>
        <c:varyColors val="0"/>
        <c:ser>
          <c:idx val="5"/>
          <c:order val="5"/>
          <c:tx>
            <c:strRef>
              <c:f>Sheet1!$G$1</c:f>
              <c:strCache>
                <c:ptCount val="1"/>
                <c:pt idx="0">
                  <c:v>Column4</c:v>
                </c:pt>
              </c:strCache>
            </c:strRef>
          </c:tx>
          <c:spPr>
            <a:solidFill>
              <a:srgbClr val="00B050"/>
            </a:solidFill>
            <a:ln w="25400">
              <a:noFill/>
            </a:ln>
          </c:spPr>
          <c:invertIfNegative val="0"/>
          <c:dPt>
            <c:idx val="1"/>
            <c:invertIfNegative val="0"/>
            <c:bubble3D val="0"/>
            <c:spPr>
              <a:solidFill>
                <a:srgbClr val="00B050"/>
              </a:solidFill>
              <a:ln w="25400">
                <a:noFill/>
              </a:ln>
            </c:spPr>
          </c:dPt>
          <c:dPt>
            <c:idx val="2"/>
            <c:invertIfNegative val="0"/>
            <c:bubble3D val="0"/>
            <c:spPr>
              <a:solidFill>
                <a:srgbClr val="00B050"/>
              </a:solidFill>
              <a:ln w="25400">
                <a:noFill/>
              </a:ln>
            </c:spPr>
          </c:dPt>
          <c:dPt>
            <c:idx val="3"/>
            <c:invertIfNegative val="0"/>
            <c:bubble3D val="0"/>
            <c:spPr>
              <a:solidFill>
                <a:srgbClr val="FF0000"/>
              </a:solidFill>
              <a:ln w="25400">
                <a:noFill/>
              </a:ln>
            </c:spPr>
          </c:dPt>
          <c:dPt>
            <c:idx val="4"/>
            <c:invertIfNegative val="0"/>
            <c:bubble3D val="0"/>
            <c:spPr>
              <a:solidFill>
                <a:srgbClr val="00B050"/>
              </a:solidFill>
              <a:ln w="25400">
                <a:noFill/>
              </a:ln>
            </c:spPr>
          </c:dPt>
          <c:dPt>
            <c:idx val="5"/>
            <c:invertIfNegative val="0"/>
            <c:bubble3D val="0"/>
            <c:spPr>
              <a:solidFill>
                <a:srgbClr val="FF0000"/>
              </a:solidFill>
              <a:ln w="25400">
                <a:noFill/>
              </a:ln>
            </c:spPr>
          </c:dPt>
          <c:dPt>
            <c:idx val="6"/>
            <c:invertIfNegative val="0"/>
            <c:bubble3D val="0"/>
            <c:spPr>
              <a:solidFill>
                <a:srgbClr val="00B050"/>
              </a:solidFill>
              <a:ln w="25400">
                <a:noFill/>
              </a:ln>
            </c:spPr>
          </c:dPt>
          <c:dPt>
            <c:idx val="7"/>
            <c:invertIfNegative val="0"/>
            <c:bubble3D val="0"/>
            <c:spPr>
              <a:solidFill>
                <a:srgbClr val="00B050"/>
              </a:solidFill>
              <a:ln w="25400">
                <a:noFill/>
              </a:ln>
            </c:spPr>
          </c:dPt>
          <c:dPt>
            <c:idx val="8"/>
            <c:invertIfNegative val="0"/>
            <c:bubble3D val="0"/>
            <c:spPr>
              <a:solidFill>
                <a:srgbClr val="FF0000"/>
              </a:solidFill>
              <a:ln w="25400">
                <a:noFill/>
              </a:ln>
            </c:spPr>
          </c:dPt>
          <c:dPt>
            <c:idx val="9"/>
            <c:invertIfNegative val="0"/>
            <c:bubble3D val="0"/>
            <c:spPr>
              <a:solidFill>
                <a:srgbClr val="00B050"/>
              </a:solidFill>
              <a:ln w="25400">
                <a:noFill/>
              </a:ln>
            </c:spPr>
          </c:dPt>
          <c:dPt>
            <c:idx val="10"/>
            <c:invertIfNegative val="0"/>
            <c:bubble3D val="0"/>
            <c:spPr>
              <a:solidFill>
                <a:srgbClr val="FF0000"/>
              </a:solidFill>
              <a:ln w="25400">
                <a:noFill/>
              </a:ln>
            </c:spPr>
          </c:dPt>
          <c:dPt>
            <c:idx val="11"/>
            <c:invertIfNegative val="0"/>
            <c:bubble3D val="0"/>
            <c:spPr>
              <a:solidFill>
                <a:srgbClr val="00B050"/>
              </a:solidFill>
              <a:ln w="25400">
                <a:noFill/>
              </a:ln>
            </c:spPr>
          </c:dPt>
          <c:dPt>
            <c:idx val="12"/>
            <c:invertIfNegative val="0"/>
            <c:bubble3D val="0"/>
            <c:spPr>
              <a:solidFill>
                <a:srgbClr val="00B050"/>
              </a:solidFill>
              <a:ln w="25400">
                <a:noFill/>
              </a:ln>
            </c:spPr>
          </c:dPt>
          <c:dPt>
            <c:idx val="13"/>
            <c:invertIfNegative val="0"/>
            <c:bubble3D val="0"/>
            <c:spPr>
              <a:solidFill>
                <a:srgbClr val="FF0000"/>
              </a:solidFill>
              <a:ln w="25400">
                <a:noFill/>
              </a:ln>
            </c:spPr>
          </c:dPt>
          <c:dPt>
            <c:idx val="14"/>
            <c:invertIfNegative val="0"/>
            <c:bubble3D val="0"/>
            <c:spPr>
              <a:solidFill>
                <a:srgbClr val="00B050"/>
              </a:solidFill>
              <a:ln w="25400">
                <a:noFill/>
              </a:ln>
            </c:spPr>
          </c:dPt>
          <c:dPt>
            <c:idx val="15"/>
            <c:invertIfNegative val="0"/>
            <c:bubble3D val="0"/>
            <c:spPr>
              <a:solidFill>
                <a:srgbClr val="FF0000"/>
              </a:solidFill>
              <a:ln w="25400">
                <a:noFill/>
              </a:ln>
            </c:spPr>
          </c:dPt>
          <c:dPt>
            <c:idx val="16"/>
            <c:invertIfNegative val="0"/>
            <c:bubble3D val="0"/>
            <c:spPr>
              <a:solidFill>
                <a:srgbClr val="FF0000"/>
              </a:solidFill>
              <a:ln w="25400">
                <a:noFill/>
              </a:ln>
            </c:spPr>
          </c:dPt>
          <c:dPt>
            <c:idx val="18"/>
            <c:invertIfNegative val="0"/>
            <c:bubble3D val="0"/>
            <c:spPr>
              <a:solidFill>
                <a:srgbClr val="FF0000"/>
              </a:solidFill>
              <a:ln w="25400">
                <a:noFill/>
              </a:ln>
            </c:spPr>
          </c:dPt>
          <c:dPt>
            <c:idx val="19"/>
            <c:invertIfNegative val="0"/>
            <c:bubble3D val="0"/>
            <c:spPr>
              <a:solidFill>
                <a:srgbClr val="00B050"/>
              </a:solidFill>
              <a:ln w="25400">
                <a:noFill/>
              </a:ln>
            </c:spPr>
          </c:dPt>
          <c:dPt>
            <c:idx val="20"/>
            <c:invertIfNegative val="0"/>
            <c:bubble3D val="0"/>
            <c:spPr>
              <a:solidFill>
                <a:srgbClr val="FF0000"/>
              </a:solidFill>
              <a:ln w="25400">
                <a:noFill/>
              </a:ln>
            </c:spPr>
          </c:dPt>
          <c:dPt>
            <c:idx val="21"/>
            <c:invertIfNegative val="0"/>
            <c:bubble3D val="0"/>
            <c:spPr>
              <a:solidFill>
                <a:srgbClr val="00B050"/>
              </a:solidFill>
              <a:ln w="25400">
                <a:noFill/>
              </a:ln>
            </c:spPr>
          </c:dPt>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Sheet1!$G$2:$G$23</c:f>
              <c:numCache>
                <c:formatCode>0%</c:formatCode>
                <c:ptCount val="22"/>
                <c:pt idx="0" formatCode="General">
                  <c:v>0</c:v>
                </c:pt>
                <c:pt idx="1">
                  <c:v>2.0000000000000018E-3</c:v>
                </c:pt>
                <c:pt idx="2">
                  <c:v>9.9999999999999807E-4</c:v>
                </c:pt>
                <c:pt idx="3">
                  <c:v>-1.9999999999999992E-3</c:v>
                </c:pt>
                <c:pt idx="4">
                  <c:v>4.9999999999999992E-3</c:v>
                </c:pt>
                <c:pt idx="5">
                  <c:v>-1.9999999999999992E-3</c:v>
                </c:pt>
                <c:pt idx="6">
                  <c:v>0</c:v>
                </c:pt>
                <c:pt idx="7">
                  <c:v>3.0000000000000001E-3</c:v>
                </c:pt>
                <c:pt idx="8">
                  <c:v>-3.0000000000000001E-3</c:v>
                </c:pt>
                <c:pt idx="9">
                  <c:v>1.0000000000000009E-3</c:v>
                </c:pt>
                <c:pt idx="10">
                  <c:v>-2.0000000000000018E-3</c:v>
                </c:pt>
                <c:pt idx="11">
                  <c:v>3.0000000000000001E-3</c:v>
                </c:pt>
                <c:pt idx="12">
                  <c:v>1.0000000000000009E-3</c:v>
                </c:pt>
                <c:pt idx="13">
                  <c:v>-1.0000000000000009E-3</c:v>
                </c:pt>
                <c:pt idx="14">
                  <c:v>3.0000000000000027E-3</c:v>
                </c:pt>
                <c:pt idx="15">
                  <c:v>-9.0000000000000028E-3</c:v>
                </c:pt>
                <c:pt idx="16">
                  <c:v>-4.9999999999999992E-3</c:v>
                </c:pt>
                <c:pt idx="17">
                  <c:v>3.0000000000000001E-3</c:v>
                </c:pt>
                <c:pt idx="18">
                  <c:v>-3.0000000000000001E-3</c:v>
                </c:pt>
                <c:pt idx="19">
                  <c:v>1.0000000000000009E-3</c:v>
                </c:pt>
                <c:pt idx="20">
                  <c:v>-1.0000000000000009E-3</c:v>
                </c:pt>
                <c:pt idx="21">
                  <c:v>4.9999999999999992E-3</c:v>
                </c:pt>
              </c:numCache>
            </c:numRef>
          </c:val>
        </c:ser>
        <c:ser>
          <c:idx val="6"/>
          <c:order val="6"/>
          <c:tx>
            <c:strRef>
              <c:f>Sheet1!$H$1</c:f>
              <c:strCache>
                <c:ptCount val="1"/>
                <c:pt idx="0">
                  <c:v>Column5</c:v>
                </c:pt>
              </c:strCache>
            </c:strRef>
          </c:tx>
          <c:spPr>
            <a:noFill/>
          </c:spPr>
          <c:invertIfNegative val="0"/>
          <c:dLbls>
            <c:dLbl>
              <c:idx val="0"/>
              <c:delete val="1"/>
            </c:dLbl>
            <c:txPr>
              <a:bodyPr/>
              <a:lstStyle/>
              <a:p>
                <a:pPr>
                  <a:defRPr sz="1000"/>
                </a:pPr>
                <a:endParaRPr lang="en-US"/>
              </a:p>
            </c:txPr>
            <c:dLblPos val="inBase"/>
            <c:showLegendKey val="0"/>
            <c:showVal val="1"/>
            <c:showCatName val="0"/>
            <c:showSerName val="0"/>
            <c:showPercent val="0"/>
            <c:showBubbleSize val="0"/>
            <c:showLeaderLines val="0"/>
          </c:dLbls>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Sheet1!$H$2:$H$23</c:f>
              <c:numCache>
                <c:formatCode>0%</c:formatCode>
                <c:ptCount val="22"/>
                <c:pt idx="0" formatCode="General">
                  <c:v>0</c:v>
                </c:pt>
                <c:pt idx="1">
                  <c:v>2.0000000000000018E-2</c:v>
                </c:pt>
                <c:pt idx="2">
                  <c:v>9.9999999999999811E-3</c:v>
                </c:pt>
                <c:pt idx="3">
                  <c:v>-1.999999999999999E-2</c:v>
                </c:pt>
                <c:pt idx="4">
                  <c:v>4.9999999999999989E-2</c:v>
                </c:pt>
                <c:pt idx="5">
                  <c:v>-1.999999999999999E-2</c:v>
                </c:pt>
                <c:pt idx="6">
                  <c:v>0</c:v>
                </c:pt>
                <c:pt idx="7">
                  <c:v>0.03</c:v>
                </c:pt>
                <c:pt idx="8">
                  <c:v>-0.03</c:v>
                </c:pt>
                <c:pt idx="9">
                  <c:v>1.0000000000000009E-2</c:v>
                </c:pt>
                <c:pt idx="10">
                  <c:v>-2.0000000000000018E-2</c:v>
                </c:pt>
                <c:pt idx="11">
                  <c:v>0.03</c:v>
                </c:pt>
                <c:pt idx="12">
                  <c:v>1.0000000000000009E-2</c:v>
                </c:pt>
                <c:pt idx="13">
                  <c:v>-1.0000000000000009E-2</c:v>
                </c:pt>
                <c:pt idx="14">
                  <c:v>3.0000000000000027E-2</c:v>
                </c:pt>
                <c:pt idx="15">
                  <c:v>-9.0000000000000024E-2</c:v>
                </c:pt>
                <c:pt idx="16">
                  <c:v>-4.9999999999999989E-2</c:v>
                </c:pt>
                <c:pt idx="17">
                  <c:v>0.03</c:v>
                </c:pt>
                <c:pt idx="18">
                  <c:v>-0.03</c:v>
                </c:pt>
                <c:pt idx="19">
                  <c:v>1.0000000000000009E-2</c:v>
                </c:pt>
                <c:pt idx="20">
                  <c:v>-1.0000000000000009E-2</c:v>
                </c:pt>
                <c:pt idx="21">
                  <c:v>4.9999999999999989E-2</c:v>
                </c:pt>
              </c:numCache>
            </c:numRef>
          </c:val>
        </c:ser>
        <c:dLbls>
          <c:showLegendKey val="0"/>
          <c:showVal val="0"/>
          <c:showCatName val="0"/>
          <c:showSerName val="0"/>
          <c:showPercent val="0"/>
          <c:showBubbleSize val="0"/>
        </c:dLbls>
        <c:gapWidth val="150"/>
        <c:overlap val="100"/>
        <c:axId val="78402688"/>
        <c:axId val="78392704"/>
      </c:barChart>
      <c:catAx>
        <c:axId val="78389632"/>
        <c:scaling>
          <c:orientation val="minMax"/>
        </c:scaling>
        <c:delete val="0"/>
        <c:axPos val="b"/>
        <c:numFmt formatCode="General" sourceLinked="1"/>
        <c:majorTickMark val="none"/>
        <c:minorTickMark val="none"/>
        <c:tickLblPos val="nextTo"/>
        <c:spPr>
          <a:ln>
            <a:noFill/>
          </a:ln>
        </c:spPr>
        <c:txPr>
          <a:bodyPr/>
          <a:lstStyle/>
          <a:p>
            <a:pPr>
              <a:defRPr sz="1000"/>
            </a:pPr>
            <a:endParaRPr lang="en-US"/>
          </a:p>
        </c:txPr>
        <c:crossAx val="78391168"/>
        <c:crosses val="autoZero"/>
        <c:auto val="1"/>
        <c:lblAlgn val="ctr"/>
        <c:lblOffset val="100"/>
        <c:noMultiLvlLbl val="0"/>
      </c:catAx>
      <c:valAx>
        <c:axId val="78391168"/>
        <c:scaling>
          <c:orientation val="minMax"/>
          <c:max val="1"/>
          <c:min val="-0.65000000000000013"/>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78389632"/>
        <c:crosses val="autoZero"/>
        <c:crossBetween val="between"/>
        <c:majorUnit val="5.000000000000001E-2"/>
      </c:valAx>
      <c:valAx>
        <c:axId val="78392704"/>
        <c:scaling>
          <c:orientation val="minMax"/>
          <c:max val="0.1"/>
          <c:min val="-3.0000000000000006E-2"/>
        </c:scaling>
        <c:delete val="0"/>
        <c:axPos val="r"/>
        <c:majorGridlines>
          <c:spPr>
            <a:ln>
              <a:noFill/>
            </a:ln>
          </c:spPr>
        </c:majorGridlines>
        <c:numFmt formatCode="General" sourceLinked="1"/>
        <c:majorTickMark val="none"/>
        <c:minorTickMark val="none"/>
        <c:tickLblPos val="nextTo"/>
        <c:spPr>
          <a:ln>
            <a:noFill/>
          </a:ln>
        </c:spPr>
        <c:txPr>
          <a:bodyPr/>
          <a:lstStyle/>
          <a:p>
            <a:pPr>
              <a:defRPr sz="800">
                <a:solidFill>
                  <a:schemeClr val="bg1"/>
                </a:solidFill>
              </a:defRPr>
            </a:pPr>
            <a:endParaRPr lang="en-US"/>
          </a:p>
        </c:txPr>
        <c:crossAx val="78402688"/>
        <c:crosses val="max"/>
        <c:crossBetween val="between"/>
      </c:valAx>
      <c:catAx>
        <c:axId val="78402688"/>
        <c:scaling>
          <c:orientation val="minMax"/>
        </c:scaling>
        <c:delete val="0"/>
        <c:axPos val="b"/>
        <c:numFmt formatCode="General" sourceLinked="1"/>
        <c:majorTickMark val="none"/>
        <c:minorTickMark val="none"/>
        <c:tickLblPos val="none"/>
        <c:crossAx val="78392704"/>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6.5085301837270335E-2"/>
          <c:y val="1.5523932729624839E-2"/>
          <c:w val="0.86844050743657042"/>
          <c:h val="4.9924112008637986E-2"/>
        </c:manualLayout>
      </c:layout>
      <c:overlay val="0"/>
      <c:spPr>
        <a:ln w="3175">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 Confident</c:v>
                </c:pt>
              </c:strCache>
            </c:strRef>
          </c:tx>
          <c:spPr>
            <a:solidFill>
              <a:schemeClr val="accent1">
                <a:lumMod val="50000"/>
              </a:schemeClr>
            </a:solidFill>
            <a:ln>
              <a:solidFill>
                <a:schemeClr val="accent1">
                  <a:lumMod val="50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Sheet1!$B$2:$B$23</c:f>
              <c:numCache>
                <c:formatCode>0%</c:formatCode>
                <c:ptCount val="22"/>
                <c:pt idx="0">
                  <c:v>0.21</c:v>
                </c:pt>
                <c:pt idx="1">
                  <c:v>0.17</c:v>
                </c:pt>
                <c:pt idx="2">
                  <c:v>0.17</c:v>
                </c:pt>
                <c:pt idx="3">
                  <c:v>0.18</c:v>
                </c:pt>
                <c:pt idx="4">
                  <c:v>0.24</c:v>
                </c:pt>
                <c:pt idx="5">
                  <c:v>0.18</c:v>
                </c:pt>
                <c:pt idx="6">
                  <c:v>0.16</c:v>
                </c:pt>
                <c:pt idx="7">
                  <c:v>0.24</c:v>
                </c:pt>
                <c:pt idx="8">
                  <c:v>0.2</c:v>
                </c:pt>
                <c:pt idx="9">
                  <c:v>0.2</c:v>
                </c:pt>
                <c:pt idx="10">
                  <c:v>0.18</c:v>
                </c:pt>
                <c:pt idx="11">
                  <c:v>0.21</c:v>
                </c:pt>
                <c:pt idx="12">
                  <c:v>0.2</c:v>
                </c:pt>
                <c:pt idx="13">
                  <c:v>0.19</c:v>
                </c:pt>
                <c:pt idx="14">
                  <c:v>0.2</c:v>
                </c:pt>
                <c:pt idx="15">
                  <c:v>0.18</c:v>
                </c:pt>
                <c:pt idx="16">
                  <c:v>0.13</c:v>
                </c:pt>
                <c:pt idx="17">
                  <c:v>0.12</c:v>
                </c:pt>
                <c:pt idx="18">
                  <c:v>0.12</c:v>
                </c:pt>
                <c:pt idx="19">
                  <c:v>0.13</c:v>
                </c:pt>
                <c:pt idx="20">
                  <c:v>0.14000000000000001</c:v>
                </c:pt>
                <c:pt idx="21">
                  <c:v>0.17</c:v>
                </c:pt>
              </c:numCache>
            </c:numRef>
          </c:val>
        </c:ser>
        <c:ser>
          <c:idx val="1"/>
          <c:order val="1"/>
          <c:tx>
            <c:strRef>
              <c:f>Sheet1!$C$1</c:f>
              <c:strCache>
                <c:ptCount val="1"/>
                <c:pt idx="0">
                  <c:v>Somewhat Confident</c:v>
                </c:pt>
              </c:strCache>
            </c:strRef>
          </c:tx>
          <c:spPr>
            <a:solidFill>
              <a:schemeClr val="accent1">
                <a:lumMod val="75000"/>
              </a:schemeClr>
            </a:solidFill>
            <a:ln>
              <a:solidFill>
                <a:schemeClr val="accent1">
                  <a:lumMod val="75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Sheet1!$C$2:$C$23</c:f>
              <c:numCache>
                <c:formatCode>0%</c:formatCode>
                <c:ptCount val="22"/>
                <c:pt idx="0">
                  <c:v>0.33</c:v>
                </c:pt>
                <c:pt idx="1">
                  <c:v>0.36</c:v>
                </c:pt>
                <c:pt idx="2">
                  <c:v>0.37</c:v>
                </c:pt>
                <c:pt idx="3">
                  <c:v>0.38</c:v>
                </c:pt>
                <c:pt idx="4">
                  <c:v>0.36</c:v>
                </c:pt>
                <c:pt idx="5">
                  <c:v>0.44</c:v>
                </c:pt>
                <c:pt idx="6">
                  <c:v>0.41</c:v>
                </c:pt>
                <c:pt idx="7">
                  <c:v>0.42</c:v>
                </c:pt>
                <c:pt idx="8">
                  <c:v>0.38</c:v>
                </c:pt>
                <c:pt idx="9">
                  <c:v>0.45</c:v>
                </c:pt>
                <c:pt idx="10">
                  <c:v>0.4</c:v>
                </c:pt>
                <c:pt idx="11">
                  <c:v>0.4</c:v>
                </c:pt>
                <c:pt idx="12">
                  <c:v>0.38</c:v>
                </c:pt>
                <c:pt idx="13">
                  <c:v>0.42</c:v>
                </c:pt>
                <c:pt idx="14">
                  <c:v>0.46</c:v>
                </c:pt>
                <c:pt idx="15">
                  <c:v>0.37</c:v>
                </c:pt>
                <c:pt idx="16">
                  <c:v>0.42</c:v>
                </c:pt>
                <c:pt idx="17">
                  <c:v>0.37</c:v>
                </c:pt>
                <c:pt idx="18">
                  <c:v>0.36</c:v>
                </c:pt>
                <c:pt idx="19">
                  <c:v>0.38</c:v>
                </c:pt>
                <c:pt idx="20">
                  <c:v>0.34</c:v>
                </c:pt>
                <c:pt idx="21">
                  <c:v>0.38</c:v>
                </c:pt>
              </c:numCache>
            </c:numRef>
          </c:val>
        </c:ser>
        <c:ser>
          <c:idx val="2"/>
          <c:order val="2"/>
          <c:tx>
            <c:strRef>
              <c:f>Sheet1!$D$1</c:f>
              <c:strCache>
                <c:ptCount val="1"/>
                <c:pt idx="0">
                  <c:v>Not Too Confident</c:v>
                </c:pt>
              </c:strCache>
            </c:strRef>
          </c:tx>
          <c:spPr>
            <a:solidFill>
              <a:schemeClr val="accent1">
                <a:lumMod val="60000"/>
                <a:lumOff val="40000"/>
              </a:schemeClr>
            </a:solidFill>
            <a:ln>
              <a:solidFill>
                <a:schemeClr val="accent1">
                  <a:lumMod val="60000"/>
                  <a:lumOff val="40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Sheet1!$D$2:$D$23</c:f>
              <c:numCache>
                <c:formatCode>0%</c:formatCode>
                <c:ptCount val="22"/>
                <c:pt idx="0">
                  <c:v>0.23</c:v>
                </c:pt>
                <c:pt idx="1">
                  <c:v>0.22</c:v>
                </c:pt>
                <c:pt idx="2">
                  <c:v>0.26</c:v>
                </c:pt>
                <c:pt idx="3">
                  <c:v>0.24</c:v>
                </c:pt>
                <c:pt idx="4">
                  <c:v>0.23</c:v>
                </c:pt>
                <c:pt idx="5">
                  <c:v>0.21</c:v>
                </c:pt>
                <c:pt idx="6">
                  <c:v>0.27</c:v>
                </c:pt>
                <c:pt idx="7">
                  <c:v>0.19</c:v>
                </c:pt>
                <c:pt idx="8">
                  <c:v>0.22</c:v>
                </c:pt>
                <c:pt idx="9">
                  <c:v>0.21</c:v>
                </c:pt>
                <c:pt idx="10">
                  <c:v>0.22</c:v>
                </c:pt>
                <c:pt idx="11">
                  <c:v>0.21</c:v>
                </c:pt>
                <c:pt idx="12">
                  <c:v>0.21</c:v>
                </c:pt>
                <c:pt idx="13">
                  <c:v>0.2</c:v>
                </c:pt>
                <c:pt idx="14">
                  <c:v>0.18</c:v>
                </c:pt>
                <c:pt idx="15">
                  <c:v>0.21</c:v>
                </c:pt>
                <c:pt idx="16">
                  <c:v>0.22</c:v>
                </c:pt>
                <c:pt idx="17">
                  <c:v>0.25</c:v>
                </c:pt>
                <c:pt idx="18">
                  <c:v>0.27</c:v>
                </c:pt>
                <c:pt idx="19">
                  <c:v>0.22</c:v>
                </c:pt>
                <c:pt idx="20">
                  <c:v>0.23</c:v>
                </c:pt>
                <c:pt idx="21">
                  <c:v>0.18</c:v>
                </c:pt>
              </c:numCache>
            </c:numRef>
          </c:val>
        </c:ser>
        <c:ser>
          <c:idx val="3"/>
          <c:order val="3"/>
          <c:tx>
            <c:strRef>
              <c:f>Sheet1!$E$1</c:f>
              <c:strCache>
                <c:ptCount val="1"/>
                <c:pt idx="0">
                  <c:v>Not At All Confident</c:v>
                </c:pt>
              </c:strCache>
            </c:strRef>
          </c:tx>
          <c:spPr>
            <a:solidFill>
              <a:schemeClr val="accent1">
                <a:lumMod val="40000"/>
                <a:lumOff val="60000"/>
              </a:schemeClr>
            </a:solidFill>
            <a:ln>
              <a:solidFill>
                <a:schemeClr val="accent1">
                  <a:lumMod val="40000"/>
                  <a:lumOff val="60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Sheet1!$E$2:$E$23</c:f>
              <c:numCache>
                <c:formatCode>0%</c:formatCode>
                <c:ptCount val="22"/>
                <c:pt idx="0">
                  <c:v>0.2</c:v>
                </c:pt>
                <c:pt idx="1">
                  <c:v>0.21</c:v>
                </c:pt>
                <c:pt idx="2">
                  <c:v>0.15</c:v>
                </c:pt>
                <c:pt idx="3">
                  <c:v>0.17</c:v>
                </c:pt>
                <c:pt idx="4">
                  <c:v>0.15</c:v>
                </c:pt>
                <c:pt idx="5">
                  <c:v>0.15</c:v>
                </c:pt>
                <c:pt idx="6">
                  <c:v>0.15</c:v>
                </c:pt>
                <c:pt idx="7">
                  <c:v>0.13</c:v>
                </c:pt>
                <c:pt idx="8">
                  <c:v>0.19</c:v>
                </c:pt>
                <c:pt idx="9">
                  <c:v>0.14000000000000001</c:v>
                </c:pt>
                <c:pt idx="10">
                  <c:v>0.19</c:v>
                </c:pt>
                <c:pt idx="11">
                  <c:v>0.17</c:v>
                </c:pt>
                <c:pt idx="12">
                  <c:v>0.2</c:v>
                </c:pt>
                <c:pt idx="13">
                  <c:v>0.17</c:v>
                </c:pt>
                <c:pt idx="14">
                  <c:v>0.14000000000000001</c:v>
                </c:pt>
                <c:pt idx="15" formatCode="0.00%">
                  <c:v>0.22</c:v>
                </c:pt>
                <c:pt idx="16">
                  <c:v>0.22</c:v>
                </c:pt>
                <c:pt idx="17">
                  <c:v>0.26</c:v>
                </c:pt>
                <c:pt idx="18">
                  <c:v>0.23</c:v>
                </c:pt>
                <c:pt idx="19">
                  <c:v>0.24</c:v>
                </c:pt>
                <c:pt idx="20">
                  <c:v>0.28999999999999998</c:v>
                </c:pt>
                <c:pt idx="21">
                  <c:v>0.24</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Sheet1!$F$2:$F$23</c:f>
              <c:numCache>
                <c:formatCode>0%</c:formatCode>
                <c:ptCount val="22"/>
                <c:pt idx="0">
                  <c:v>0.03</c:v>
                </c:pt>
                <c:pt idx="1">
                  <c:v>0.04</c:v>
                </c:pt>
                <c:pt idx="2">
                  <c:v>0.05</c:v>
                </c:pt>
                <c:pt idx="3">
                  <c:v>0.02</c:v>
                </c:pt>
                <c:pt idx="4">
                  <c:v>0.03</c:v>
                </c:pt>
                <c:pt idx="5">
                  <c:v>0.01</c:v>
                </c:pt>
                <c:pt idx="6">
                  <c:v>0.01</c:v>
                </c:pt>
                <c:pt idx="7">
                  <c:v>0.01</c:v>
                </c:pt>
                <c:pt idx="8">
                  <c:v>0.01</c:v>
                </c:pt>
                <c:pt idx="9">
                  <c:v>0</c:v>
                </c:pt>
                <c:pt idx="10">
                  <c:v>0.01</c:v>
                </c:pt>
                <c:pt idx="11">
                  <c:v>0.01</c:v>
                </c:pt>
                <c:pt idx="12">
                  <c:v>0.01</c:v>
                </c:pt>
                <c:pt idx="13">
                  <c:v>0.01</c:v>
                </c:pt>
                <c:pt idx="14">
                  <c:v>0.01</c:v>
                </c:pt>
                <c:pt idx="15">
                  <c:v>0.02</c:v>
                </c:pt>
                <c:pt idx="16">
                  <c:v>0.01</c:v>
                </c:pt>
                <c:pt idx="17">
                  <c:v>0.01</c:v>
                </c:pt>
                <c:pt idx="18">
                  <c:v>0.01</c:v>
                </c:pt>
                <c:pt idx="19">
                  <c:v>0.02</c:v>
                </c:pt>
                <c:pt idx="20">
                  <c:v>0.01</c:v>
                </c:pt>
                <c:pt idx="21">
                  <c:v>0.02</c:v>
                </c:pt>
              </c:numCache>
            </c:numRef>
          </c:val>
        </c:ser>
        <c:dLbls>
          <c:showLegendKey val="0"/>
          <c:showVal val="0"/>
          <c:showCatName val="0"/>
          <c:showSerName val="0"/>
          <c:showPercent val="0"/>
          <c:showBubbleSize val="0"/>
        </c:dLbls>
        <c:axId val="100305920"/>
        <c:axId val="100311808"/>
      </c:areaChart>
      <c:barChart>
        <c:barDir val="col"/>
        <c:grouping val="stacked"/>
        <c:varyColors val="0"/>
        <c:ser>
          <c:idx val="5"/>
          <c:order val="5"/>
          <c:tx>
            <c:strRef>
              <c:f>Sheet1!$G$1</c:f>
              <c:strCache>
                <c:ptCount val="1"/>
                <c:pt idx="0">
                  <c:v>Column4</c:v>
                </c:pt>
              </c:strCache>
            </c:strRef>
          </c:tx>
          <c:spPr>
            <a:solidFill>
              <a:srgbClr val="00B050"/>
            </a:solidFill>
            <a:ln w="25400">
              <a:noFill/>
            </a:ln>
          </c:spPr>
          <c:invertIfNegative val="0"/>
          <c:dPt>
            <c:idx val="1"/>
            <c:invertIfNegative val="0"/>
            <c:bubble3D val="0"/>
            <c:spPr>
              <a:solidFill>
                <a:srgbClr val="FF0000"/>
              </a:solidFill>
              <a:ln w="25400">
                <a:noFill/>
              </a:ln>
            </c:spPr>
          </c:dPt>
          <c:dPt>
            <c:idx val="2"/>
            <c:invertIfNegative val="0"/>
            <c:bubble3D val="0"/>
            <c:spPr>
              <a:solidFill>
                <a:srgbClr val="00B050"/>
              </a:solidFill>
              <a:ln w="25400">
                <a:noFill/>
              </a:ln>
            </c:spPr>
          </c:dPt>
          <c:dPt>
            <c:idx val="3"/>
            <c:invertIfNegative val="0"/>
            <c:bubble3D val="0"/>
            <c:spPr>
              <a:solidFill>
                <a:srgbClr val="00B050"/>
              </a:solidFill>
              <a:ln w="25400">
                <a:noFill/>
              </a:ln>
            </c:spPr>
          </c:dPt>
          <c:dPt>
            <c:idx val="4"/>
            <c:invertIfNegative val="0"/>
            <c:bubble3D val="0"/>
            <c:spPr>
              <a:solidFill>
                <a:srgbClr val="00B050"/>
              </a:solidFill>
              <a:ln w="25400">
                <a:noFill/>
              </a:ln>
            </c:spPr>
          </c:dPt>
          <c:dPt>
            <c:idx val="5"/>
            <c:invertIfNegative val="0"/>
            <c:bubble3D val="0"/>
            <c:spPr>
              <a:solidFill>
                <a:srgbClr val="FF0000"/>
              </a:solidFill>
              <a:ln w="25400">
                <a:noFill/>
              </a:ln>
            </c:spPr>
          </c:dPt>
          <c:dPt>
            <c:idx val="6"/>
            <c:invertIfNegative val="0"/>
            <c:bubble3D val="0"/>
            <c:spPr>
              <a:solidFill>
                <a:srgbClr val="FF0000"/>
              </a:solidFill>
              <a:ln w="25400">
                <a:noFill/>
              </a:ln>
            </c:spPr>
          </c:dPt>
          <c:dPt>
            <c:idx val="7"/>
            <c:invertIfNegative val="0"/>
            <c:bubble3D val="0"/>
            <c:spPr>
              <a:solidFill>
                <a:srgbClr val="00B050"/>
              </a:solidFill>
              <a:ln w="25400">
                <a:noFill/>
              </a:ln>
            </c:spPr>
          </c:dPt>
          <c:dPt>
            <c:idx val="8"/>
            <c:invertIfNegative val="0"/>
            <c:bubble3D val="0"/>
            <c:spPr>
              <a:solidFill>
                <a:srgbClr val="FF0000"/>
              </a:solidFill>
              <a:ln w="25400">
                <a:noFill/>
              </a:ln>
            </c:spPr>
          </c:dPt>
          <c:dPt>
            <c:idx val="9"/>
            <c:invertIfNegative val="0"/>
            <c:bubble3D val="0"/>
            <c:spPr>
              <a:solidFill>
                <a:srgbClr val="00B050"/>
              </a:solidFill>
              <a:ln w="25400">
                <a:noFill/>
              </a:ln>
            </c:spPr>
          </c:dPt>
          <c:dPt>
            <c:idx val="10"/>
            <c:invertIfNegative val="0"/>
            <c:bubble3D val="0"/>
            <c:spPr>
              <a:solidFill>
                <a:srgbClr val="FF0000"/>
              </a:solidFill>
              <a:ln w="25400">
                <a:noFill/>
              </a:ln>
            </c:spPr>
          </c:dPt>
          <c:dPt>
            <c:idx val="11"/>
            <c:invertIfNegative val="0"/>
            <c:bubble3D val="0"/>
            <c:spPr>
              <a:solidFill>
                <a:srgbClr val="00B050"/>
              </a:solidFill>
              <a:ln w="25400">
                <a:noFill/>
              </a:ln>
            </c:spPr>
          </c:dPt>
          <c:dPt>
            <c:idx val="12"/>
            <c:invertIfNegative val="0"/>
            <c:bubble3D val="0"/>
            <c:spPr>
              <a:solidFill>
                <a:srgbClr val="FF0000"/>
              </a:solidFill>
              <a:ln w="25400">
                <a:noFill/>
              </a:ln>
            </c:spPr>
          </c:dPt>
          <c:dPt>
            <c:idx val="13"/>
            <c:invertIfNegative val="0"/>
            <c:bubble3D val="0"/>
            <c:spPr>
              <a:solidFill>
                <a:srgbClr val="FF0000"/>
              </a:solidFill>
              <a:ln w="25400">
                <a:noFill/>
              </a:ln>
            </c:spPr>
          </c:dPt>
          <c:dPt>
            <c:idx val="14"/>
            <c:invertIfNegative val="0"/>
            <c:bubble3D val="0"/>
            <c:spPr>
              <a:solidFill>
                <a:srgbClr val="00B050"/>
              </a:solidFill>
              <a:ln w="25400">
                <a:noFill/>
              </a:ln>
            </c:spPr>
          </c:dPt>
          <c:dPt>
            <c:idx val="15"/>
            <c:invertIfNegative val="0"/>
            <c:bubble3D val="0"/>
            <c:spPr>
              <a:solidFill>
                <a:srgbClr val="FF0000"/>
              </a:solidFill>
              <a:ln w="25400">
                <a:noFill/>
              </a:ln>
            </c:spPr>
          </c:dPt>
          <c:dPt>
            <c:idx val="16"/>
            <c:invertIfNegative val="0"/>
            <c:bubble3D val="0"/>
            <c:spPr>
              <a:solidFill>
                <a:srgbClr val="FF0000"/>
              </a:solidFill>
              <a:ln w="25400">
                <a:noFill/>
              </a:ln>
            </c:spPr>
          </c:dPt>
          <c:dPt>
            <c:idx val="17"/>
            <c:invertIfNegative val="0"/>
            <c:bubble3D val="0"/>
            <c:spPr>
              <a:solidFill>
                <a:srgbClr val="FF0000"/>
              </a:solidFill>
              <a:ln w="25400">
                <a:noFill/>
              </a:ln>
            </c:spPr>
          </c:dPt>
          <c:dPt>
            <c:idx val="18"/>
            <c:invertIfNegative val="0"/>
            <c:bubble3D val="0"/>
            <c:spPr>
              <a:solidFill>
                <a:srgbClr val="00B050"/>
              </a:solidFill>
              <a:ln w="25400">
                <a:noFill/>
              </a:ln>
            </c:spPr>
          </c:dPt>
          <c:dPt>
            <c:idx val="19"/>
            <c:invertIfNegative val="0"/>
            <c:bubble3D val="0"/>
            <c:spPr>
              <a:solidFill>
                <a:srgbClr val="00B050"/>
              </a:solidFill>
              <a:ln w="25400">
                <a:noFill/>
              </a:ln>
            </c:spPr>
          </c:dPt>
          <c:dPt>
            <c:idx val="20"/>
            <c:invertIfNegative val="0"/>
            <c:bubble3D val="0"/>
            <c:spPr>
              <a:solidFill>
                <a:srgbClr val="00B050"/>
              </a:solidFill>
              <a:ln w="25400">
                <a:noFill/>
              </a:ln>
            </c:spPr>
          </c:dPt>
          <c:dPt>
            <c:idx val="21"/>
            <c:invertIfNegative val="0"/>
            <c:bubble3D val="0"/>
            <c:spPr>
              <a:solidFill>
                <a:srgbClr val="00B050"/>
              </a:solidFill>
              <a:ln w="25400">
                <a:noFill/>
              </a:ln>
            </c:spPr>
          </c:dPt>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Sheet1!$G$2:$G$23</c:f>
              <c:numCache>
                <c:formatCode>0%</c:formatCode>
                <c:ptCount val="22"/>
                <c:pt idx="0" formatCode="General">
                  <c:v>0</c:v>
                </c:pt>
                <c:pt idx="1">
                  <c:v>-3.9999999999999983E-3</c:v>
                </c:pt>
                <c:pt idx="2">
                  <c:v>0</c:v>
                </c:pt>
                <c:pt idx="3">
                  <c:v>9.9999999999999807E-4</c:v>
                </c:pt>
                <c:pt idx="4">
                  <c:v>6.0000000000000001E-3</c:v>
                </c:pt>
                <c:pt idx="5">
                  <c:v>-6.0000000000000001E-3</c:v>
                </c:pt>
                <c:pt idx="6">
                  <c:v>-1.9999999999999992E-3</c:v>
                </c:pt>
                <c:pt idx="7">
                  <c:v>7.9999999999999984E-3</c:v>
                </c:pt>
                <c:pt idx="8">
                  <c:v>-3.9999999999999983E-3</c:v>
                </c:pt>
                <c:pt idx="9">
                  <c:v>0</c:v>
                </c:pt>
                <c:pt idx="10">
                  <c:v>-2.0000000000000018E-3</c:v>
                </c:pt>
                <c:pt idx="11">
                  <c:v>3.0000000000000001E-3</c:v>
                </c:pt>
                <c:pt idx="12">
                  <c:v>-9.9999999999999807E-4</c:v>
                </c:pt>
                <c:pt idx="13">
                  <c:v>-1.0000000000000009E-3</c:v>
                </c:pt>
                <c:pt idx="14">
                  <c:v>1.0000000000000009E-3</c:v>
                </c:pt>
                <c:pt idx="15">
                  <c:v>-2.0000000000000018E-3</c:v>
                </c:pt>
                <c:pt idx="16">
                  <c:v>-4.9999999999999992E-3</c:v>
                </c:pt>
                <c:pt idx="17">
                  <c:v>-1.0000000000000009E-3</c:v>
                </c:pt>
                <c:pt idx="18">
                  <c:v>0</c:v>
                </c:pt>
                <c:pt idx="19">
                  <c:v>1.0000000000000009E-3</c:v>
                </c:pt>
                <c:pt idx="20">
                  <c:v>1.0000000000000009E-3</c:v>
                </c:pt>
                <c:pt idx="21">
                  <c:v>3.0000000000000001E-3</c:v>
                </c:pt>
              </c:numCache>
            </c:numRef>
          </c:val>
        </c:ser>
        <c:ser>
          <c:idx val="6"/>
          <c:order val="6"/>
          <c:tx>
            <c:strRef>
              <c:f>Sheet1!$H$1</c:f>
              <c:strCache>
                <c:ptCount val="1"/>
                <c:pt idx="0">
                  <c:v>Column5</c:v>
                </c:pt>
              </c:strCache>
            </c:strRef>
          </c:tx>
          <c:spPr>
            <a:noFill/>
          </c:spPr>
          <c:invertIfNegative val="0"/>
          <c:dLbls>
            <c:dLbl>
              <c:idx val="0"/>
              <c:delete val="1"/>
            </c:dLbl>
            <c:dLbl>
              <c:idx val="7"/>
              <c:layout>
                <c:manualLayout>
                  <c:x val="1.3888888888888889E-3"/>
                  <c:y val="0.24423363315031935"/>
                </c:manualLayout>
              </c:layout>
              <c:dLblPos val="ctr"/>
              <c:showLegendKey val="0"/>
              <c:showVal val="1"/>
              <c:showCatName val="0"/>
              <c:showSerName val="0"/>
              <c:showPercent val="0"/>
              <c:showBubbleSize val="0"/>
            </c:dLbl>
            <c:txPr>
              <a:bodyPr/>
              <a:lstStyle/>
              <a:p>
                <a:pPr>
                  <a:defRPr sz="1000"/>
                </a:pPr>
                <a:endParaRPr lang="en-US"/>
              </a:p>
            </c:txPr>
            <c:dLblPos val="inBase"/>
            <c:showLegendKey val="0"/>
            <c:showVal val="1"/>
            <c:showCatName val="0"/>
            <c:showSerName val="0"/>
            <c:showPercent val="0"/>
            <c:showBubbleSize val="0"/>
            <c:showLeaderLines val="0"/>
          </c:dLbls>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Sheet1!$H$2:$H$23</c:f>
              <c:numCache>
                <c:formatCode>0%</c:formatCode>
                <c:ptCount val="22"/>
                <c:pt idx="0" formatCode="General">
                  <c:v>0</c:v>
                </c:pt>
                <c:pt idx="1">
                  <c:v>-3.999999999999998E-2</c:v>
                </c:pt>
                <c:pt idx="2">
                  <c:v>0</c:v>
                </c:pt>
                <c:pt idx="3">
                  <c:v>9.9999999999999811E-3</c:v>
                </c:pt>
                <c:pt idx="4">
                  <c:v>0.06</c:v>
                </c:pt>
                <c:pt idx="5">
                  <c:v>-0.06</c:v>
                </c:pt>
                <c:pt idx="6">
                  <c:v>-1.999999999999999E-2</c:v>
                </c:pt>
                <c:pt idx="7">
                  <c:v>7.9999999999999988E-2</c:v>
                </c:pt>
                <c:pt idx="8">
                  <c:v>-3.999999999999998E-2</c:v>
                </c:pt>
                <c:pt idx="9">
                  <c:v>0</c:v>
                </c:pt>
                <c:pt idx="10">
                  <c:v>-2.0000000000000018E-2</c:v>
                </c:pt>
                <c:pt idx="11">
                  <c:v>0.03</c:v>
                </c:pt>
                <c:pt idx="12">
                  <c:v>-9.9999999999999811E-3</c:v>
                </c:pt>
                <c:pt idx="13">
                  <c:v>-1.0000000000000009E-2</c:v>
                </c:pt>
                <c:pt idx="14">
                  <c:v>1.0000000000000009E-2</c:v>
                </c:pt>
                <c:pt idx="15">
                  <c:v>-2.0000000000000018E-2</c:v>
                </c:pt>
                <c:pt idx="16">
                  <c:v>-4.9999999999999989E-2</c:v>
                </c:pt>
                <c:pt idx="17">
                  <c:v>-1.0000000000000009E-2</c:v>
                </c:pt>
                <c:pt idx="18">
                  <c:v>0</c:v>
                </c:pt>
                <c:pt idx="19">
                  <c:v>1.0000000000000009E-2</c:v>
                </c:pt>
                <c:pt idx="20">
                  <c:v>1.0000000000000009E-2</c:v>
                </c:pt>
                <c:pt idx="21">
                  <c:v>0.03</c:v>
                </c:pt>
              </c:numCache>
            </c:numRef>
          </c:val>
        </c:ser>
        <c:dLbls>
          <c:showLegendKey val="0"/>
          <c:showVal val="0"/>
          <c:showCatName val="0"/>
          <c:showSerName val="0"/>
          <c:showPercent val="0"/>
          <c:showBubbleSize val="0"/>
        </c:dLbls>
        <c:gapWidth val="150"/>
        <c:overlap val="100"/>
        <c:axId val="100319232"/>
        <c:axId val="100313344"/>
      </c:barChart>
      <c:catAx>
        <c:axId val="100305920"/>
        <c:scaling>
          <c:orientation val="minMax"/>
        </c:scaling>
        <c:delete val="0"/>
        <c:axPos val="b"/>
        <c:numFmt formatCode="General" sourceLinked="1"/>
        <c:majorTickMark val="none"/>
        <c:minorTickMark val="none"/>
        <c:tickLblPos val="nextTo"/>
        <c:spPr>
          <a:ln>
            <a:noFill/>
          </a:ln>
        </c:spPr>
        <c:txPr>
          <a:bodyPr/>
          <a:lstStyle/>
          <a:p>
            <a:pPr>
              <a:defRPr sz="1000"/>
            </a:pPr>
            <a:endParaRPr lang="en-US"/>
          </a:p>
        </c:txPr>
        <c:crossAx val="100311808"/>
        <c:crosses val="autoZero"/>
        <c:auto val="1"/>
        <c:lblAlgn val="ctr"/>
        <c:lblOffset val="100"/>
        <c:noMultiLvlLbl val="0"/>
      </c:catAx>
      <c:valAx>
        <c:axId val="100311808"/>
        <c:scaling>
          <c:orientation val="minMax"/>
          <c:max val="1"/>
          <c:min val="-0.65000000000000013"/>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100305920"/>
        <c:crosses val="autoZero"/>
        <c:crossBetween val="between"/>
        <c:majorUnit val="5.000000000000001E-2"/>
      </c:valAx>
      <c:valAx>
        <c:axId val="100313344"/>
        <c:scaling>
          <c:orientation val="minMax"/>
          <c:max val="0.1"/>
          <c:min val="-3.0000000000000006E-2"/>
        </c:scaling>
        <c:delete val="0"/>
        <c:axPos val="r"/>
        <c:majorGridlines>
          <c:spPr>
            <a:ln>
              <a:noFill/>
            </a:ln>
          </c:spPr>
        </c:majorGridlines>
        <c:numFmt formatCode="General" sourceLinked="1"/>
        <c:majorTickMark val="none"/>
        <c:minorTickMark val="none"/>
        <c:tickLblPos val="nextTo"/>
        <c:spPr>
          <a:ln>
            <a:noFill/>
          </a:ln>
        </c:spPr>
        <c:txPr>
          <a:bodyPr/>
          <a:lstStyle/>
          <a:p>
            <a:pPr>
              <a:defRPr sz="800">
                <a:solidFill>
                  <a:schemeClr val="bg1"/>
                </a:solidFill>
              </a:defRPr>
            </a:pPr>
            <a:endParaRPr lang="en-US"/>
          </a:p>
        </c:txPr>
        <c:crossAx val="100319232"/>
        <c:crosses val="max"/>
        <c:crossBetween val="between"/>
      </c:valAx>
      <c:catAx>
        <c:axId val="100319232"/>
        <c:scaling>
          <c:orientation val="minMax"/>
        </c:scaling>
        <c:delete val="0"/>
        <c:axPos val="b"/>
        <c:numFmt formatCode="General" sourceLinked="1"/>
        <c:majorTickMark val="none"/>
        <c:minorTickMark val="none"/>
        <c:tickLblPos val="none"/>
        <c:crossAx val="100313344"/>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6.5085301837270335E-2"/>
          <c:y val="1.5523932729624839E-2"/>
          <c:w val="0.86844050743657042"/>
          <c:h val="4.9924112008637986E-2"/>
        </c:manualLayout>
      </c:layout>
      <c:overlay val="0"/>
      <c:spPr>
        <a:ln w="3175">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0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904443884016278"/>
          <c:y val="3.1122975481723325E-2"/>
          <c:w val="0.48847467020359109"/>
          <c:h val="0.93125000000000002"/>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c:spPr>
          <c:invertIfNegative val="0"/>
          <c:dLbls>
            <c:showLegendKey val="0"/>
            <c:showVal val="1"/>
            <c:showCatName val="0"/>
            <c:showSerName val="0"/>
            <c:showPercent val="0"/>
            <c:showBubbleSize val="0"/>
            <c:showLeaderLines val="0"/>
          </c:dLbls>
          <c:cat>
            <c:strRef>
              <c:f>Sheet1!$A$2:$A$7</c:f>
              <c:strCache>
                <c:ptCount val="6"/>
                <c:pt idx="0">
                  <c:v>Much More</c:v>
                </c:pt>
                <c:pt idx="1">
                  <c:v>Somewhat More</c:v>
                </c:pt>
                <c:pt idx="2">
                  <c:v>About the Same</c:v>
                </c:pt>
                <c:pt idx="3">
                  <c:v>Somewhat Less</c:v>
                </c:pt>
                <c:pt idx="4">
                  <c:v>Much Less</c:v>
                </c:pt>
                <c:pt idx="5">
                  <c:v>Don't Know / Refused</c:v>
                </c:pt>
              </c:strCache>
            </c:strRef>
          </c:cat>
          <c:val>
            <c:numRef>
              <c:f>Sheet1!$B$2:$B$7</c:f>
              <c:numCache>
                <c:formatCode>0%</c:formatCode>
                <c:ptCount val="6"/>
                <c:pt idx="0">
                  <c:v>0.16</c:v>
                </c:pt>
                <c:pt idx="1">
                  <c:v>0.14000000000000001</c:v>
                </c:pt>
                <c:pt idx="2">
                  <c:v>0.48</c:v>
                </c:pt>
                <c:pt idx="3">
                  <c:v>7.0000000000000007E-2</c:v>
                </c:pt>
                <c:pt idx="4">
                  <c:v>7.0000000000000007E-2</c:v>
                </c:pt>
                <c:pt idx="5">
                  <c:v>0.08</c:v>
                </c:pt>
              </c:numCache>
            </c:numRef>
          </c:val>
        </c:ser>
        <c:dLbls>
          <c:showLegendKey val="0"/>
          <c:showVal val="0"/>
          <c:showCatName val="0"/>
          <c:showSerName val="0"/>
          <c:showPercent val="0"/>
          <c:showBubbleSize val="0"/>
        </c:dLbls>
        <c:gapWidth val="50"/>
        <c:axId val="151344256"/>
        <c:axId val="151345792"/>
      </c:barChart>
      <c:catAx>
        <c:axId val="151344256"/>
        <c:scaling>
          <c:orientation val="maxMin"/>
        </c:scaling>
        <c:delete val="0"/>
        <c:axPos val="l"/>
        <c:numFmt formatCode="0%" sourceLinked="1"/>
        <c:majorTickMark val="none"/>
        <c:minorTickMark val="none"/>
        <c:tickLblPos val="nextTo"/>
        <c:txPr>
          <a:bodyPr/>
          <a:lstStyle/>
          <a:p>
            <a:pPr algn="r">
              <a:defRPr sz="1600"/>
            </a:pPr>
            <a:endParaRPr lang="en-US"/>
          </a:p>
        </c:txPr>
        <c:crossAx val="151345792"/>
        <c:crosses val="autoZero"/>
        <c:auto val="1"/>
        <c:lblAlgn val="ctr"/>
        <c:lblOffset val="100"/>
        <c:noMultiLvlLbl val="0"/>
      </c:catAx>
      <c:valAx>
        <c:axId val="151345792"/>
        <c:scaling>
          <c:orientation val="minMax"/>
        </c:scaling>
        <c:delete val="1"/>
        <c:axPos val="t"/>
        <c:numFmt formatCode="0%" sourceLinked="1"/>
        <c:majorTickMark val="out"/>
        <c:minorTickMark val="none"/>
        <c:tickLblPos val="nextTo"/>
        <c:crossAx val="1513442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241334903230553"/>
          <c:y val="3.4375000000000003E-2"/>
          <c:w val="0.382503937007874"/>
          <c:h val="0.93125000000000002"/>
        </c:manualLayout>
      </c:layout>
      <c:barChart>
        <c:barDir val="bar"/>
        <c:grouping val="clustered"/>
        <c:varyColors val="0"/>
        <c:ser>
          <c:idx val="0"/>
          <c:order val="0"/>
          <c:tx>
            <c:strRef>
              <c:f>Sheet1!$B$1</c:f>
              <c:strCache>
                <c:ptCount val="1"/>
                <c:pt idx="0">
                  <c:v>2014</c:v>
                </c:pt>
              </c:strCache>
            </c:strRef>
          </c:tx>
          <c:spPr>
            <a:solidFill>
              <a:schemeClr val="accent1">
                <a:lumMod val="60000"/>
                <a:lumOff val="40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Sheet1!$A$2:$A$6</c:f>
              <c:strCache>
                <c:ptCount val="5"/>
                <c:pt idx="0">
                  <c:v>Much Better </c:v>
                </c:pt>
                <c:pt idx="1">
                  <c:v>Somewhat Better</c:v>
                </c:pt>
                <c:pt idx="2">
                  <c:v>About the Same</c:v>
                </c:pt>
                <c:pt idx="3">
                  <c:v>Somewhat Worse</c:v>
                </c:pt>
                <c:pt idx="4">
                  <c:v>Much Worse</c:v>
                </c:pt>
              </c:strCache>
            </c:strRef>
          </c:cat>
          <c:val>
            <c:numRef>
              <c:f>Sheet1!$B$2:$B$6</c:f>
              <c:numCache>
                <c:formatCode>0%</c:formatCode>
                <c:ptCount val="5"/>
                <c:pt idx="0">
                  <c:v>0.09</c:v>
                </c:pt>
                <c:pt idx="1">
                  <c:v>0.2</c:v>
                </c:pt>
                <c:pt idx="2">
                  <c:v>0.4</c:v>
                </c:pt>
                <c:pt idx="3">
                  <c:v>0.17</c:v>
                </c:pt>
                <c:pt idx="4">
                  <c:v>0.12</c:v>
                </c:pt>
              </c:numCache>
            </c:numRef>
          </c:val>
        </c:ser>
        <c:ser>
          <c:idx val="1"/>
          <c:order val="1"/>
          <c:tx>
            <c:strRef>
              <c:f>Sheet1!$C$1</c:f>
              <c:strCache>
                <c:ptCount val="1"/>
                <c:pt idx="0">
                  <c:v>2013</c:v>
                </c:pt>
              </c:strCache>
            </c:strRef>
          </c:tx>
          <c:spPr>
            <a:solidFill>
              <a:schemeClr val="tx2">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Sheet1!$A$2:$A$6</c:f>
              <c:strCache>
                <c:ptCount val="5"/>
                <c:pt idx="0">
                  <c:v>Much Better </c:v>
                </c:pt>
                <c:pt idx="1">
                  <c:v>Somewhat Better</c:v>
                </c:pt>
                <c:pt idx="2">
                  <c:v>About the Same</c:v>
                </c:pt>
                <c:pt idx="3">
                  <c:v>Somewhat Worse</c:v>
                </c:pt>
                <c:pt idx="4">
                  <c:v>Much Worse</c:v>
                </c:pt>
              </c:strCache>
            </c:strRef>
          </c:cat>
          <c:val>
            <c:numRef>
              <c:f>Sheet1!$C$2:$C$6</c:f>
              <c:numCache>
                <c:formatCode>0%</c:formatCode>
                <c:ptCount val="5"/>
                <c:pt idx="0">
                  <c:v>0.08</c:v>
                </c:pt>
                <c:pt idx="1">
                  <c:v>0.14000000000000001</c:v>
                </c:pt>
                <c:pt idx="2">
                  <c:v>0.42</c:v>
                </c:pt>
                <c:pt idx="3">
                  <c:v>0.22</c:v>
                </c:pt>
                <c:pt idx="4">
                  <c:v>0.13</c:v>
                </c:pt>
              </c:numCache>
            </c:numRef>
          </c:val>
        </c:ser>
        <c:dLbls>
          <c:showLegendKey val="0"/>
          <c:showVal val="0"/>
          <c:showCatName val="0"/>
          <c:showSerName val="0"/>
          <c:showPercent val="0"/>
          <c:showBubbleSize val="0"/>
        </c:dLbls>
        <c:gapWidth val="50"/>
        <c:axId val="151438848"/>
        <c:axId val="151440384"/>
      </c:barChart>
      <c:catAx>
        <c:axId val="151438848"/>
        <c:scaling>
          <c:orientation val="minMax"/>
        </c:scaling>
        <c:delete val="0"/>
        <c:axPos val="l"/>
        <c:majorTickMark val="none"/>
        <c:minorTickMark val="none"/>
        <c:tickLblPos val="nextTo"/>
        <c:txPr>
          <a:bodyPr/>
          <a:lstStyle/>
          <a:p>
            <a:pPr>
              <a:defRPr sz="1600"/>
            </a:pPr>
            <a:endParaRPr lang="en-US"/>
          </a:p>
        </c:txPr>
        <c:crossAx val="151440384"/>
        <c:crosses val="autoZero"/>
        <c:auto val="1"/>
        <c:lblAlgn val="ctr"/>
        <c:lblOffset val="100"/>
        <c:noMultiLvlLbl val="0"/>
      </c:catAx>
      <c:valAx>
        <c:axId val="151440384"/>
        <c:scaling>
          <c:orientation val="minMax"/>
        </c:scaling>
        <c:delete val="1"/>
        <c:axPos val="b"/>
        <c:numFmt formatCode="0%" sourceLinked="1"/>
        <c:majorTickMark val="out"/>
        <c:minorTickMark val="none"/>
        <c:tickLblPos val="nextTo"/>
        <c:crossAx val="151438848"/>
        <c:crosses val="autoZero"/>
        <c:crossBetween val="between"/>
      </c:valAx>
    </c:plotArea>
    <c:legend>
      <c:legendPos val="r"/>
      <c:overlay val="0"/>
      <c:spPr>
        <a:ln>
          <a:solidFill>
            <a:schemeClr val="tx1">
              <a:lumMod val="50000"/>
              <a:lumOff val="50000"/>
            </a:schemeClr>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241334903230553"/>
          <c:y val="3.4375000000000003E-2"/>
          <c:w val="0.29639282589676297"/>
          <c:h val="0.93125000000000002"/>
        </c:manualLayout>
      </c:layout>
      <c:barChart>
        <c:barDir val="bar"/>
        <c:grouping val="clustered"/>
        <c:varyColors val="0"/>
        <c:ser>
          <c:idx val="0"/>
          <c:order val="0"/>
          <c:tx>
            <c:strRef>
              <c:f>Sheet1!$B$1</c:f>
              <c:strCache>
                <c:ptCount val="1"/>
                <c:pt idx="0">
                  <c:v>Series 1</c:v>
                </c:pt>
              </c:strCache>
            </c:strRef>
          </c:tx>
          <c:spPr>
            <a:solidFill>
              <a:schemeClr val="tx2">
                <a:lumMod val="75000"/>
              </a:schemeClr>
            </a:solidFill>
          </c:spPr>
          <c:invertIfNegative val="0"/>
          <c:dLbls>
            <c:showLegendKey val="0"/>
            <c:showVal val="1"/>
            <c:showCatName val="0"/>
            <c:showSerName val="0"/>
            <c:showPercent val="0"/>
            <c:showBubbleSize val="0"/>
            <c:showLeaderLines val="0"/>
          </c:dLbls>
          <c:cat>
            <c:strRef>
              <c:f>Sheet1!$A$2:$A$8</c:f>
              <c:strCache>
                <c:ptCount val="7"/>
                <c:pt idx="0">
                  <c:v>Things are more expensive than you expected</c:v>
                </c:pt>
                <c:pt idx="1">
                  <c:v>You had unexpected health or long-term care costs</c:v>
                </c:pt>
                <c:pt idx="2">
                  <c:v>Your income is lower than expected</c:v>
                </c:pt>
                <c:pt idx="3">
                  <c:v>You had to provide financial support to family members</c:v>
                </c:pt>
                <c:pt idx="4">
                  <c:v>You are depleting your savings more quickly than expected</c:v>
                </c:pt>
                <c:pt idx="5">
                  <c:v>You can't afford to do some things you would like</c:v>
                </c:pt>
                <c:pt idx="6">
                  <c:v>Other</c:v>
                </c:pt>
              </c:strCache>
            </c:strRef>
          </c:cat>
          <c:val>
            <c:numRef>
              <c:f>Sheet1!$B$2:$B$8</c:f>
              <c:numCache>
                <c:formatCode>0%</c:formatCode>
                <c:ptCount val="7"/>
                <c:pt idx="0">
                  <c:v>0.28000000000000003</c:v>
                </c:pt>
                <c:pt idx="1">
                  <c:v>0.21</c:v>
                </c:pt>
                <c:pt idx="2">
                  <c:v>0.17</c:v>
                </c:pt>
                <c:pt idx="3">
                  <c:v>0.13</c:v>
                </c:pt>
                <c:pt idx="4">
                  <c:v>0.1</c:v>
                </c:pt>
                <c:pt idx="5">
                  <c:v>0.03</c:v>
                </c:pt>
                <c:pt idx="6">
                  <c:v>0.08</c:v>
                </c:pt>
              </c:numCache>
            </c:numRef>
          </c:val>
        </c:ser>
        <c:dLbls>
          <c:showLegendKey val="0"/>
          <c:showVal val="0"/>
          <c:showCatName val="0"/>
          <c:showSerName val="0"/>
          <c:showPercent val="0"/>
          <c:showBubbleSize val="0"/>
        </c:dLbls>
        <c:gapWidth val="50"/>
        <c:axId val="151488000"/>
        <c:axId val="151489536"/>
      </c:barChart>
      <c:catAx>
        <c:axId val="151488000"/>
        <c:scaling>
          <c:orientation val="maxMin"/>
        </c:scaling>
        <c:delete val="0"/>
        <c:axPos val="l"/>
        <c:numFmt formatCode="General" sourceLinked="1"/>
        <c:majorTickMark val="none"/>
        <c:minorTickMark val="none"/>
        <c:tickLblPos val="nextTo"/>
        <c:txPr>
          <a:bodyPr/>
          <a:lstStyle/>
          <a:p>
            <a:pPr algn="r">
              <a:defRPr sz="1600"/>
            </a:pPr>
            <a:endParaRPr lang="en-US"/>
          </a:p>
        </c:txPr>
        <c:crossAx val="151489536"/>
        <c:crosses val="autoZero"/>
        <c:auto val="1"/>
        <c:lblAlgn val="ctr"/>
        <c:lblOffset val="100"/>
        <c:noMultiLvlLbl val="0"/>
      </c:catAx>
      <c:valAx>
        <c:axId val="151489536"/>
        <c:scaling>
          <c:orientation val="minMax"/>
        </c:scaling>
        <c:delete val="1"/>
        <c:axPos val="t"/>
        <c:numFmt formatCode="0%" sourceLinked="1"/>
        <c:majorTickMark val="out"/>
        <c:minorTickMark val="none"/>
        <c:tickLblPos val="nextTo"/>
        <c:crossAx val="1514880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 Confident</c:v>
                </c:pt>
              </c:strCache>
            </c:strRef>
          </c:tx>
          <c:spPr>
            <a:solidFill>
              <a:schemeClr val="accent1">
                <a:lumMod val="50000"/>
              </a:schemeClr>
            </a:solidFill>
            <a:ln>
              <a:solidFill>
                <a:schemeClr val="accent1">
                  <a:lumMod val="50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Sheet1!$B$2:$B$23</c:f>
              <c:numCache>
                <c:formatCode>0%</c:formatCode>
                <c:ptCount val="22"/>
                <c:pt idx="0">
                  <c:v>0.3</c:v>
                </c:pt>
                <c:pt idx="1">
                  <c:v>0.3</c:v>
                </c:pt>
                <c:pt idx="2">
                  <c:v>0.32</c:v>
                </c:pt>
                <c:pt idx="3">
                  <c:v>0.28999999999999998</c:v>
                </c:pt>
                <c:pt idx="4">
                  <c:v>0.38</c:v>
                </c:pt>
                <c:pt idx="5">
                  <c:v>0.31</c:v>
                </c:pt>
                <c:pt idx="6">
                  <c:v>0.34</c:v>
                </c:pt>
                <c:pt idx="7">
                  <c:v>0.32</c:v>
                </c:pt>
                <c:pt idx="8">
                  <c:v>0.32</c:v>
                </c:pt>
                <c:pt idx="9">
                  <c:v>0.35</c:v>
                </c:pt>
                <c:pt idx="10">
                  <c:v>0.37</c:v>
                </c:pt>
                <c:pt idx="11">
                  <c:v>0.36</c:v>
                </c:pt>
                <c:pt idx="12">
                  <c:v>0.34</c:v>
                </c:pt>
                <c:pt idx="13">
                  <c:v>0.42</c:v>
                </c:pt>
                <c:pt idx="14">
                  <c:v>0.41</c:v>
                </c:pt>
                <c:pt idx="15">
                  <c:v>0.36</c:v>
                </c:pt>
                <c:pt idx="16">
                  <c:v>0.25</c:v>
                </c:pt>
                <c:pt idx="17">
                  <c:v>0.23</c:v>
                </c:pt>
                <c:pt idx="18">
                  <c:v>0.27</c:v>
                </c:pt>
                <c:pt idx="19">
                  <c:v>0.24</c:v>
                </c:pt>
                <c:pt idx="20">
                  <c:v>0.24</c:v>
                </c:pt>
                <c:pt idx="21">
                  <c:v>0.34</c:v>
                </c:pt>
              </c:numCache>
            </c:numRef>
          </c:val>
        </c:ser>
        <c:ser>
          <c:idx val="1"/>
          <c:order val="1"/>
          <c:tx>
            <c:strRef>
              <c:f>Sheet1!$C$1</c:f>
              <c:strCache>
                <c:ptCount val="1"/>
                <c:pt idx="0">
                  <c:v>Somewhat Confident</c:v>
                </c:pt>
              </c:strCache>
            </c:strRef>
          </c:tx>
          <c:spPr>
            <a:solidFill>
              <a:schemeClr val="accent1">
                <a:lumMod val="75000"/>
              </a:schemeClr>
            </a:solidFill>
            <a:ln>
              <a:solidFill>
                <a:schemeClr val="accent1">
                  <a:lumMod val="75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Sheet1!$C$2:$C$23</c:f>
              <c:numCache>
                <c:formatCode>0%</c:formatCode>
                <c:ptCount val="22"/>
                <c:pt idx="0">
                  <c:v>0.32</c:v>
                </c:pt>
                <c:pt idx="1">
                  <c:v>0.31</c:v>
                </c:pt>
                <c:pt idx="2">
                  <c:v>0.33</c:v>
                </c:pt>
                <c:pt idx="3">
                  <c:v>0.37</c:v>
                </c:pt>
                <c:pt idx="4">
                  <c:v>0.32</c:v>
                </c:pt>
                <c:pt idx="5">
                  <c:v>0.42</c:v>
                </c:pt>
                <c:pt idx="6">
                  <c:v>0.34</c:v>
                </c:pt>
                <c:pt idx="7">
                  <c:v>0.38</c:v>
                </c:pt>
                <c:pt idx="8">
                  <c:v>0.37</c:v>
                </c:pt>
                <c:pt idx="9">
                  <c:v>0.37</c:v>
                </c:pt>
                <c:pt idx="10">
                  <c:v>0.31</c:v>
                </c:pt>
                <c:pt idx="11">
                  <c:v>0.36</c:v>
                </c:pt>
                <c:pt idx="12">
                  <c:v>0.39</c:v>
                </c:pt>
                <c:pt idx="13">
                  <c:v>0.32</c:v>
                </c:pt>
                <c:pt idx="14">
                  <c:v>0.36</c:v>
                </c:pt>
                <c:pt idx="15">
                  <c:v>0.34</c:v>
                </c:pt>
                <c:pt idx="16">
                  <c:v>0.46</c:v>
                </c:pt>
                <c:pt idx="17">
                  <c:v>0.42</c:v>
                </c:pt>
                <c:pt idx="18">
                  <c:v>0.41</c:v>
                </c:pt>
                <c:pt idx="19">
                  <c:v>0.47</c:v>
                </c:pt>
                <c:pt idx="20">
                  <c:v>0.43</c:v>
                </c:pt>
                <c:pt idx="21">
                  <c:v>0.39</c:v>
                </c:pt>
              </c:numCache>
            </c:numRef>
          </c:val>
        </c:ser>
        <c:ser>
          <c:idx val="2"/>
          <c:order val="2"/>
          <c:tx>
            <c:strRef>
              <c:f>Sheet1!$D$1</c:f>
              <c:strCache>
                <c:ptCount val="1"/>
                <c:pt idx="0">
                  <c:v>Not Too Confident</c:v>
                </c:pt>
              </c:strCache>
            </c:strRef>
          </c:tx>
          <c:spPr>
            <a:solidFill>
              <a:schemeClr val="accent1">
                <a:lumMod val="60000"/>
                <a:lumOff val="40000"/>
              </a:schemeClr>
            </a:solidFill>
            <a:ln>
              <a:solidFill>
                <a:schemeClr val="accent1">
                  <a:lumMod val="60000"/>
                  <a:lumOff val="40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Sheet1!$D$2:$D$23</c:f>
              <c:numCache>
                <c:formatCode>0%</c:formatCode>
                <c:ptCount val="22"/>
                <c:pt idx="0">
                  <c:v>0.19</c:v>
                </c:pt>
                <c:pt idx="1">
                  <c:v>0.21</c:v>
                </c:pt>
                <c:pt idx="2">
                  <c:v>0.21</c:v>
                </c:pt>
                <c:pt idx="3">
                  <c:v>0.15</c:v>
                </c:pt>
                <c:pt idx="4">
                  <c:v>0.19</c:v>
                </c:pt>
                <c:pt idx="5">
                  <c:v>0.14000000000000001</c:v>
                </c:pt>
                <c:pt idx="6">
                  <c:v>0.22</c:v>
                </c:pt>
                <c:pt idx="7">
                  <c:v>0.15</c:v>
                </c:pt>
                <c:pt idx="8">
                  <c:v>0.17</c:v>
                </c:pt>
                <c:pt idx="9">
                  <c:v>0.15</c:v>
                </c:pt>
                <c:pt idx="10">
                  <c:v>0.12</c:v>
                </c:pt>
                <c:pt idx="11">
                  <c:v>0.16</c:v>
                </c:pt>
                <c:pt idx="12">
                  <c:v>0.17</c:v>
                </c:pt>
                <c:pt idx="13">
                  <c:v>0.15</c:v>
                </c:pt>
                <c:pt idx="14">
                  <c:v>0.1</c:v>
                </c:pt>
                <c:pt idx="15">
                  <c:v>0.11</c:v>
                </c:pt>
                <c:pt idx="16">
                  <c:v>0.18</c:v>
                </c:pt>
                <c:pt idx="17">
                  <c:v>0.17</c:v>
                </c:pt>
                <c:pt idx="18">
                  <c:v>0.16</c:v>
                </c:pt>
                <c:pt idx="19">
                  <c:v>0.13</c:v>
                </c:pt>
                <c:pt idx="20">
                  <c:v>0.15</c:v>
                </c:pt>
                <c:pt idx="21">
                  <c:v>0.1</c:v>
                </c:pt>
              </c:numCache>
            </c:numRef>
          </c:val>
        </c:ser>
        <c:ser>
          <c:idx val="3"/>
          <c:order val="3"/>
          <c:tx>
            <c:strRef>
              <c:f>Sheet1!$E$1</c:f>
              <c:strCache>
                <c:ptCount val="1"/>
                <c:pt idx="0">
                  <c:v>Not At All Confident</c:v>
                </c:pt>
              </c:strCache>
            </c:strRef>
          </c:tx>
          <c:spPr>
            <a:solidFill>
              <a:schemeClr val="accent1">
                <a:lumMod val="40000"/>
                <a:lumOff val="60000"/>
              </a:schemeClr>
            </a:solidFill>
            <a:ln>
              <a:solidFill>
                <a:schemeClr val="accent1">
                  <a:lumMod val="40000"/>
                  <a:lumOff val="60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Sheet1!$E$2:$E$23</c:f>
              <c:numCache>
                <c:formatCode>0%</c:formatCode>
                <c:ptCount val="22"/>
                <c:pt idx="0">
                  <c:v>0.12</c:v>
                </c:pt>
                <c:pt idx="1">
                  <c:v>0.14000000000000001</c:v>
                </c:pt>
                <c:pt idx="2">
                  <c:v>0.11</c:v>
                </c:pt>
                <c:pt idx="3">
                  <c:v>0.12</c:v>
                </c:pt>
                <c:pt idx="4">
                  <c:v>0.1</c:v>
                </c:pt>
                <c:pt idx="5">
                  <c:v>0.12</c:v>
                </c:pt>
                <c:pt idx="6">
                  <c:v>0.08</c:v>
                </c:pt>
                <c:pt idx="7">
                  <c:v>0.14000000000000001</c:v>
                </c:pt>
                <c:pt idx="8">
                  <c:v>0.1</c:v>
                </c:pt>
                <c:pt idx="9">
                  <c:v>0.12</c:v>
                </c:pt>
                <c:pt idx="10">
                  <c:v>0.16</c:v>
                </c:pt>
                <c:pt idx="11">
                  <c:v>0.11</c:v>
                </c:pt>
                <c:pt idx="12">
                  <c:v>0.09</c:v>
                </c:pt>
                <c:pt idx="13">
                  <c:v>0.1</c:v>
                </c:pt>
                <c:pt idx="14">
                  <c:v>0.12</c:v>
                </c:pt>
                <c:pt idx="15">
                  <c:v>0.15</c:v>
                </c:pt>
                <c:pt idx="16">
                  <c:v>0.1</c:v>
                </c:pt>
                <c:pt idx="17">
                  <c:v>0.15</c:v>
                </c:pt>
                <c:pt idx="18">
                  <c:v>0.14000000000000001</c:v>
                </c:pt>
                <c:pt idx="19">
                  <c:v>0.16</c:v>
                </c:pt>
                <c:pt idx="20">
                  <c:v>0.15</c:v>
                </c:pt>
                <c:pt idx="21">
                  <c:v>0.14000000000000001</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Sheet1!$F$2:$F$23</c:f>
              <c:numCache>
                <c:formatCode>0%</c:formatCode>
                <c:ptCount val="22"/>
                <c:pt idx="0">
                  <c:v>0.06</c:v>
                </c:pt>
                <c:pt idx="1">
                  <c:v>0.04</c:v>
                </c:pt>
                <c:pt idx="2">
                  <c:v>0.04</c:v>
                </c:pt>
                <c:pt idx="3">
                  <c:v>0.06</c:v>
                </c:pt>
                <c:pt idx="4">
                  <c:v>0.02</c:v>
                </c:pt>
                <c:pt idx="5">
                  <c:v>0.01</c:v>
                </c:pt>
                <c:pt idx="6">
                  <c:v>0.02</c:v>
                </c:pt>
                <c:pt idx="7">
                  <c:v>0.01</c:v>
                </c:pt>
                <c:pt idx="8">
                  <c:v>0.03</c:v>
                </c:pt>
                <c:pt idx="9">
                  <c:v>0.01</c:v>
                </c:pt>
                <c:pt idx="10">
                  <c:v>0.04</c:v>
                </c:pt>
                <c:pt idx="11">
                  <c:v>0.02</c:v>
                </c:pt>
                <c:pt idx="12">
                  <c:v>0</c:v>
                </c:pt>
                <c:pt idx="13">
                  <c:v>0.02</c:v>
                </c:pt>
                <c:pt idx="14">
                  <c:v>0.01</c:v>
                </c:pt>
                <c:pt idx="15" formatCode="0.00%">
                  <c:v>0.04</c:v>
                </c:pt>
                <c:pt idx="16">
                  <c:v>0.01</c:v>
                </c:pt>
                <c:pt idx="17">
                  <c:v>0.02</c:v>
                </c:pt>
                <c:pt idx="18">
                  <c:v>0.03</c:v>
                </c:pt>
                <c:pt idx="19">
                  <c:v>0</c:v>
                </c:pt>
                <c:pt idx="20">
                  <c:v>0.03</c:v>
                </c:pt>
                <c:pt idx="21">
                  <c:v>0.02</c:v>
                </c:pt>
              </c:numCache>
            </c:numRef>
          </c:val>
        </c:ser>
        <c:dLbls>
          <c:showLegendKey val="0"/>
          <c:showVal val="0"/>
          <c:showCatName val="0"/>
          <c:showSerName val="0"/>
          <c:showPercent val="0"/>
          <c:showBubbleSize val="0"/>
        </c:dLbls>
        <c:axId val="99031296"/>
        <c:axId val="99049472"/>
      </c:areaChart>
      <c:barChart>
        <c:barDir val="col"/>
        <c:grouping val="stacked"/>
        <c:varyColors val="0"/>
        <c:ser>
          <c:idx val="5"/>
          <c:order val="5"/>
          <c:tx>
            <c:strRef>
              <c:f>Sheet1!$G$1</c:f>
              <c:strCache>
                <c:ptCount val="1"/>
                <c:pt idx="0">
                  <c:v>Column4</c:v>
                </c:pt>
              </c:strCache>
            </c:strRef>
          </c:tx>
          <c:spPr>
            <a:solidFill>
              <a:srgbClr val="00B050"/>
            </a:solidFill>
            <a:ln w="25400">
              <a:noFill/>
            </a:ln>
          </c:spPr>
          <c:invertIfNegative val="0"/>
          <c:dPt>
            <c:idx val="1"/>
            <c:invertIfNegative val="0"/>
            <c:bubble3D val="0"/>
            <c:spPr>
              <a:solidFill>
                <a:srgbClr val="00B050"/>
              </a:solidFill>
              <a:ln w="25400">
                <a:noFill/>
              </a:ln>
            </c:spPr>
          </c:dPt>
          <c:dPt>
            <c:idx val="2"/>
            <c:invertIfNegative val="0"/>
            <c:bubble3D val="0"/>
            <c:spPr>
              <a:solidFill>
                <a:srgbClr val="00B050"/>
              </a:solidFill>
              <a:ln w="25400">
                <a:noFill/>
              </a:ln>
            </c:spPr>
          </c:dPt>
          <c:dPt>
            <c:idx val="3"/>
            <c:invertIfNegative val="0"/>
            <c:bubble3D val="0"/>
            <c:spPr>
              <a:solidFill>
                <a:srgbClr val="FF0000"/>
              </a:solidFill>
              <a:ln w="25400">
                <a:noFill/>
              </a:ln>
            </c:spPr>
          </c:dPt>
          <c:dPt>
            <c:idx val="4"/>
            <c:invertIfNegative val="0"/>
            <c:bubble3D val="0"/>
            <c:spPr>
              <a:solidFill>
                <a:srgbClr val="00B050"/>
              </a:solidFill>
              <a:ln w="25400">
                <a:noFill/>
              </a:ln>
            </c:spPr>
          </c:dPt>
          <c:dPt>
            <c:idx val="5"/>
            <c:invertIfNegative val="0"/>
            <c:bubble3D val="0"/>
            <c:spPr>
              <a:solidFill>
                <a:srgbClr val="FF0000"/>
              </a:solidFill>
              <a:ln w="25400">
                <a:noFill/>
              </a:ln>
            </c:spPr>
          </c:dPt>
          <c:dPt>
            <c:idx val="6"/>
            <c:invertIfNegative val="0"/>
            <c:bubble3D val="0"/>
            <c:spPr>
              <a:solidFill>
                <a:srgbClr val="00B050"/>
              </a:solidFill>
              <a:ln w="25400">
                <a:noFill/>
              </a:ln>
            </c:spPr>
          </c:dPt>
          <c:dPt>
            <c:idx val="7"/>
            <c:invertIfNegative val="0"/>
            <c:bubble3D val="0"/>
            <c:spPr>
              <a:solidFill>
                <a:srgbClr val="FF0000"/>
              </a:solidFill>
              <a:ln w="25400">
                <a:noFill/>
              </a:ln>
            </c:spPr>
          </c:dPt>
          <c:dPt>
            <c:idx val="8"/>
            <c:invertIfNegative val="0"/>
            <c:bubble3D val="0"/>
            <c:spPr>
              <a:solidFill>
                <a:srgbClr val="00B050"/>
              </a:solidFill>
              <a:ln w="25400">
                <a:noFill/>
              </a:ln>
            </c:spPr>
          </c:dPt>
          <c:dPt>
            <c:idx val="9"/>
            <c:invertIfNegative val="0"/>
            <c:bubble3D val="0"/>
            <c:spPr>
              <a:solidFill>
                <a:srgbClr val="00B050"/>
              </a:solidFill>
              <a:ln w="25400">
                <a:noFill/>
              </a:ln>
            </c:spPr>
          </c:dPt>
          <c:dPt>
            <c:idx val="10"/>
            <c:invertIfNegative val="0"/>
            <c:bubble3D val="0"/>
            <c:spPr>
              <a:solidFill>
                <a:srgbClr val="00B050"/>
              </a:solidFill>
              <a:ln w="25400">
                <a:noFill/>
              </a:ln>
            </c:spPr>
          </c:dPt>
          <c:dPt>
            <c:idx val="11"/>
            <c:invertIfNegative val="0"/>
            <c:bubble3D val="0"/>
            <c:spPr>
              <a:solidFill>
                <a:srgbClr val="FF0000"/>
              </a:solidFill>
              <a:ln w="25400">
                <a:noFill/>
              </a:ln>
            </c:spPr>
          </c:dPt>
          <c:dPt>
            <c:idx val="12"/>
            <c:invertIfNegative val="0"/>
            <c:bubble3D val="0"/>
            <c:spPr>
              <a:solidFill>
                <a:srgbClr val="FF0000"/>
              </a:solidFill>
              <a:ln w="25400">
                <a:noFill/>
              </a:ln>
            </c:spPr>
          </c:dPt>
          <c:dPt>
            <c:idx val="13"/>
            <c:invertIfNegative val="0"/>
            <c:bubble3D val="0"/>
            <c:spPr>
              <a:solidFill>
                <a:srgbClr val="00B050"/>
              </a:solidFill>
              <a:ln w="25400">
                <a:noFill/>
              </a:ln>
            </c:spPr>
          </c:dPt>
          <c:dPt>
            <c:idx val="14"/>
            <c:invertIfNegative val="0"/>
            <c:bubble3D val="0"/>
            <c:spPr>
              <a:solidFill>
                <a:srgbClr val="FF0000"/>
              </a:solidFill>
              <a:ln w="25400">
                <a:noFill/>
              </a:ln>
            </c:spPr>
          </c:dPt>
          <c:dPt>
            <c:idx val="15"/>
            <c:invertIfNegative val="0"/>
            <c:bubble3D val="0"/>
            <c:spPr>
              <a:solidFill>
                <a:srgbClr val="FF0000"/>
              </a:solidFill>
              <a:ln w="25400">
                <a:noFill/>
              </a:ln>
            </c:spPr>
          </c:dPt>
          <c:dPt>
            <c:idx val="16"/>
            <c:invertIfNegative val="0"/>
            <c:bubble3D val="0"/>
            <c:spPr>
              <a:solidFill>
                <a:srgbClr val="FF0000"/>
              </a:solidFill>
              <a:ln w="25400">
                <a:noFill/>
              </a:ln>
            </c:spPr>
          </c:dPt>
          <c:dPt>
            <c:idx val="17"/>
            <c:invertIfNegative val="0"/>
            <c:bubble3D val="0"/>
            <c:spPr>
              <a:solidFill>
                <a:srgbClr val="FF0000"/>
              </a:solidFill>
              <a:ln w="25400">
                <a:noFill/>
              </a:ln>
            </c:spPr>
          </c:dPt>
          <c:dPt>
            <c:idx val="18"/>
            <c:invertIfNegative val="0"/>
            <c:bubble3D val="0"/>
            <c:spPr>
              <a:solidFill>
                <a:srgbClr val="00B050"/>
              </a:solidFill>
              <a:ln w="25400">
                <a:noFill/>
              </a:ln>
            </c:spPr>
          </c:dPt>
          <c:dPt>
            <c:idx val="19"/>
            <c:invertIfNegative val="0"/>
            <c:bubble3D val="0"/>
            <c:spPr>
              <a:solidFill>
                <a:srgbClr val="FF0000"/>
              </a:solidFill>
              <a:ln w="25400">
                <a:noFill/>
              </a:ln>
            </c:spPr>
          </c:dPt>
          <c:dPt>
            <c:idx val="20"/>
            <c:invertIfNegative val="0"/>
            <c:bubble3D val="0"/>
            <c:spPr>
              <a:solidFill>
                <a:srgbClr val="00B050"/>
              </a:solidFill>
              <a:ln w="25400">
                <a:noFill/>
              </a:ln>
            </c:spPr>
          </c:dPt>
          <c:dPt>
            <c:idx val="21"/>
            <c:invertIfNegative val="0"/>
            <c:bubble3D val="0"/>
            <c:spPr>
              <a:solidFill>
                <a:srgbClr val="00B050"/>
              </a:solidFill>
              <a:ln w="25400">
                <a:noFill/>
              </a:ln>
            </c:spPr>
          </c:dPt>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Sheet1!$G$2:$G$23</c:f>
              <c:numCache>
                <c:formatCode>0%</c:formatCode>
                <c:ptCount val="22"/>
                <c:pt idx="0" formatCode="General">
                  <c:v>0</c:v>
                </c:pt>
                <c:pt idx="1">
                  <c:v>0</c:v>
                </c:pt>
                <c:pt idx="2">
                  <c:v>2.0000000000000018E-3</c:v>
                </c:pt>
                <c:pt idx="3">
                  <c:v>-3.0000000000000027E-3</c:v>
                </c:pt>
                <c:pt idx="4">
                  <c:v>9.0000000000000028E-3</c:v>
                </c:pt>
                <c:pt idx="5">
                  <c:v>-7.000000000000001E-3</c:v>
                </c:pt>
                <c:pt idx="6">
                  <c:v>3.0000000000000027E-3</c:v>
                </c:pt>
                <c:pt idx="7">
                  <c:v>-2.0000000000000018E-3</c:v>
                </c:pt>
                <c:pt idx="8">
                  <c:v>0</c:v>
                </c:pt>
                <c:pt idx="9">
                  <c:v>2.999999999999997E-3</c:v>
                </c:pt>
                <c:pt idx="10">
                  <c:v>2.0000000000000018E-3</c:v>
                </c:pt>
                <c:pt idx="11">
                  <c:v>-1.0000000000000009E-3</c:v>
                </c:pt>
                <c:pt idx="12">
                  <c:v>-1.9999999999999961E-3</c:v>
                </c:pt>
                <c:pt idx="13">
                  <c:v>7.9999999999999967E-3</c:v>
                </c:pt>
                <c:pt idx="14">
                  <c:v>-1.0000000000000009E-3</c:v>
                </c:pt>
                <c:pt idx="15">
                  <c:v>-4.9999999999999992E-3</c:v>
                </c:pt>
                <c:pt idx="16">
                  <c:v>-1.0999999999999999E-2</c:v>
                </c:pt>
                <c:pt idx="17">
                  <c:v>-1.9999999999999992E-3</c:v>
                </c:pt>
                <c:pt idx="18">
                  <c:v>4.000000000000001E-3</c:v>
                </c:pt>
                <c:pt idx="19">
                  <c:v>-3.0000000000000027E-3</c:v>
                </c:pt>
                <c:pt idx="20">
                  <c:v>0</c:v>
                </c:pt>
                <c:pt idx="21">
                  <c:v>1.0000000000000004E-2</c:v>
                </c:pt>
              </c:numCache>
            </c:numRef>
          </c:val>
        </c:ser>
        <c:ser>
          <c:idx val="6"/>
          <c:order val="6"/>
          <c:tx>
            <c:strRef>
              <c:f>Sheet1!$H$1</c:f>
              <c:strCache>
                <c:ptCount val="1"/>
                <c:pt idx="0">
                  <c:v>Column5</c:v>
                </c:pt>
              </c:strCache>
            </c:strRef>
          </c:tx>
          <c:spPr>
            <a:noFill/>
          </c:spPr>
          <c:invertIfNegative val="0"/>
          <c:dLbls>
            <c:dLbl>
              <c:idx val="0"/>
              <c:delete val="1"/>
            </c:dLbl>
            <c:dLbl>
              <c:idx val="4"/>
              <c:layout>
                <c:manualLayout>
                  <c:x val="0"/>
                  <c:y val="0.28304326124823015"/>
                </c:manualLayout>
              </c:layout>
              <c:dLblPos val="ctr"/>
              <c:showLegendKey val="0"/>
              <c:showVal val="1"/>
              <c:showCatName val="0"/>
              <c:showSerName val="0"/>
              <c:showPercent val="0"/>
              <c:showBubbleSize val="0"/>
            </c:dLbl>
            <c:dLbl>
              <c:idx val="13"/>
              <c:layout>
                <c:manualLayout>
                  <c:x val="1.3888888888888889E-3"/>
                  <c:y val="0.24423363315031935"/>
                </c:manualLayout>
              </c:layout>
              <c:dLblPos val="ctr"/>
              <c:showLegendKey val="0"/>
              <c:showVal val="1"/>
              <c:showCatName val="0"/>
              <c:showSerName val="0"/>
              <c:showPercent val="0"/>
              <c:showBubbleSize val="0"/>
            </c:dLbl>
            <c:dLbl>
              <c:idx val="16"/>
              <c:layout>
                <c:manualLayout>
                  <c:x val="1.6318897637795276E-3"/>
                  <c:y val="0.23077527986880036"/>
                </c:manualLayout>
              </c:layout>
              <c:dLblPos val="ctr"/>
              <c:showLegendKey val="0"/>
              <c:showVal val="1"/>
              <c:showCatName val="0"/>
              <c:showSerName val="0"/>
              <c:showPercent val="0"/>
              <c:showBubbleSize val="0"/>
            </c:dLbl>
            <c:dLbl>
              <c:idx val="21"/>
              <c:layout>
                <c:manualLayout>
                  <c:x val="0"/>
                  <c:y val="0.42017112996709821"/>
                </c:manualLayout>
              </c:layout>
              <c:dLblPos val="ctr"/>
              <c:showLegendKey val="0"/>
              <c:showVal val="1"/>
              <c:showCatName val="0"/>
              <c:showSerName val="0"/>
              <c:showPercent val="0"/>
              <c:showBubbleSize val="0"/>
            </c:dLbl>
            <c:txPr>
              <a:bodyPr/>
              <a:lstStyle/>
              <a:p>
                <a:pPr>
                  <a:defRPr sz="1000"/>
                </a:pPr>
                <a:endParaRPr lang="en-US"/>
              </a:p>
            </c:txPr>
            <c:dLblPos val="inBase"/>
            <c:showLegendKey val="0"/>
            <c:showVal val="1"/>
            <c:showCatName val="0"/>
            <c:showSerName val="0"/>
            <c:showPercent val="0"/>
            <c:showBubbleSize val="0"/>
            <c:showLeaderLines val="0"/>
          </c:dLbls>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Sheet1!$H$2:$H$23</c:f>
              <c:numCache>
                <c:formatCode>0%</c:formatCode>
                <c:ptCount val="22"/>
                <c:pt idx="0" formatCode="General">
                  <c:v>0</c:v>
                </c:pt>
                <c:pt idx="1">
                  <c:v>0</c:v>
                </c:pt>
                <c:pt idx="2">
                  <c:v>2.0000000000000018E-2</c:v>
                </c:pt>
                <c:pt idx="3">
                  <c:v>-3.0000000000000027E-2</c:v>
                </c:pt>
                <c:pt idx="4">
                  <c:v>9.0000000000000024E-2</c:v>
                </c:pt>
                <c:pt idx="5">
                  <c:v>-7.0000000000000007E-2</c:v>
                </c:pt>
                <c:pt idx="6">
                  <c:v>3.0000000000000027E-2</c:v>
                </c:pt>
                <c:pt idx="7">
                  <c:v>-2.0000000000000018E-2</c:v>
                </c:pt>
                <c:pt idx="8">
                  <c:v>0</c:v>
                </c:pt>
                <c:pt idx="9">
                  <c:v>2.9999999999999971E-2</c:v>
                </c:pt>
                <c:pt idx="10">
                  <c:v>2.0000000000000018E-2</c:v>
                </c:pt>
                <c:pt idx="11">
                  <c:v>-1.0000000000000009E-2</c:v>
                </c:pt>
                <c:pt idx="12">
                  <c:v>-1.9999999999999962E-2</c:v>
                </c:pt>
                <c:pt idx="13">
                  <c:v>7.999999999999996E-2</c:v>
                </c:pt>
                <c:pt idx="14">
                  <c:v>-1.0000000000000009E-2</c:v>
                </c:pt>
                <c:pt idx="15">
                  <c:v>-4.9999999999999989E-2</c:v>
                </c:pt>
                <c:pt idx="16">
                  <c:v>-0.10999999999999999</c:v>
                </c:pt>
                <c:pt idx="17">
                  <c:v>-1.999999999999999E-2</c:v>
                </c:pt>
                <c:pt idx="18">
                  <c:v>4.0000000000000008E-2</c:v>
                </c:pt>
                <c:pt idx="19">
                  <c:v>-3.0000000000000027E-2</c:v>
                </c:pt>
                <c:pt idx="20">
                  <c:v>0</c:v>
                </c:pt>
                <c:pt idx="21">
                  <c:v>0.10000000000000003</c:v>
                </c:pt>
              </c:numCache>
            </c:numRef>
          </c:val>
        </c:ser>
        <c:dLbls>
          <c:showLegendKey val="0"/>
          <c:showVal val="0"/>
          <c:showCatName val="0"/>
          <c:showSerName val="0"/>
          <c:showPercent val="0"/>
          <c:showBubbleSize val="0"/>
        </c:dLbls>
        <c:gapWidth val="150"/>
        <c:overlap val="100"/>
        <c:axId val="99052544"/>
        <c:axId val="99051008"/>
      </c:barChart>
      <c:catAx>
        <c:axId val="99031296"/>
        <c:scaling>
          <c:orientation val="minMax"/>
        </c:scaling>
        <c:delete val="0"/>
        <c:axPos val="b"/>
        <c:numFmt formatCode="General" sourceLinked="1"/>
        <c:majorTickMark val="none"/>
        <c:minorTickMark val="none"/>
        <c:tickLblPos val="nextTo"/>
        <c:spPr>
          <a:ln>
            <a:noFill/>
          </a:ln>
        </c:spPr>
        <c:txPr>
          <a:bodyPr/>
          <a:lstStyle/>
          <a:p>
            <a:pPr>
              <a:defRPr sz="1000"/>
            </a:pPr>
            <a:endParaRPr lang="en-US"/>
          </a:p>
        </c:txPr>
        <c:crossAx val="99049472"/>
        <c:crosses val="autoZero"/>
        <c:auto val="1"/>
        <c:lblAlgn val="ctr"/>
        <c:lblOffset val="100"/>
        <c:noMultiLvlLbl val="0"/>
      </c:catAx>
      <c:valAx>
        <c:axId val="99049472"/>
        <c:scaling>
          <c:orientation val="minMax"/>
          <c:max val="1"/>
          <c:min val="-0.65000000000000013"/>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99031296"/>
        <c:crosses val="autoZero"/>
        <c:crossBetween val="between"/>
        <c:majorUnit val="5.000000000000001E-2"/>
      </c:valAx>
      <c:valAx>
        <c:axId val="99051008"/>
        <c:scaling>
          <c:orientation val="minMax"/>
          <c:max val="0.1"/>
          <c:min val="-3.0000000000000006E-2"/>
        </c:scaling>
        <c:delete val="0"/>
        <c:axPos val="r"/>
        <c:majorGridlines>
          <c:spPr>
            <a:ln>
              <a:noFill/>
            </a:ln>
          </c:spPr>
        </c:majorGridlines>
        <c:numFmt formatCode="General" sourceLinked="1"/>
        <c:majorTickMark val="none"/>
        <c:minorTickMark val="none"/>
        <c:tickLblPos val="nextTo"/>
        <c:spPr>
          <a:ln>
            <a:noFill/>
          </a:ln>
        </c:spPr>
        <c:txPr>
          <a:bodyPr/>
          <a:lstStyle/>
          <a:p>
            <a:pPr>
              <a:defRPr sz="800">
                <a:solidFill>
                  <a:schemeClr val="bg1"/>
                </a:solidFill>
              </a:defRPr>
            </a:pPr>
            <a:endParaRPr lang="en-US"/>
          </a:p>
        </c:txPr>
        <c:crossAx val="99052544"/>
        <c:crosses val="max"/>
        <c:crossBetween val="between"/>
      </c:valAx>
      <c:catAx>
        <c:axId val="99052544"/>
        <c:scaling>
          <c:orientation val="minMax"/>
        </c:scaling>
        <c:delete val="0"/>
        <c:axPos val="b"/>
        <c:numFmt formatCode="General" sourceLinked="1"/>
        <c:majorTickMark val="none"/>
        <c:minorTickMark val="none"/>
        <c:tickLblPos val="none"/>
        <c:crossAx val="99051008"/>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6.5085301837270335E-2"/>
          <c:y val="1.5523932729624839E-2"/>
          <c:w val="0.86844050743657042"/>
          <c:h val="4.9924112008637986E-2"/>
        </c:manualLayout>
      </c:layout>
      <c:overlay val="0"/>
      <c:spPr>
        <a:ln>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 Confident</c:v>
                </c:pt>
              </c:strCache>
            </c:strRef>
          </c:tx>
          <c:spPr>
            <a:solidFill>
              <a:schemeClr val="accent1">
                <a:lumMod val="50000"/>
              </a:schemeClr>
            </a:solidFill>
            <a:ln>
              <a:solidFill>
                <a:schemeClr val="accent1">
                  <a:lumMod val="50000"/>
                </a:schemeClr>
              </a:solidFill>
            </a:ln>
          </c:spPr>
          <c:cat>
            <c:numRef>
              <c:f>Sheet1!$A$2:$A$16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Sheet1!$B$2:$B$16</c:f>
              <c:numCache>
                <c:formatCode>0%</c:formatCode>
                <c:ptCount val="15"/>
                <c:pt idx="0">
                  <c:v>0.16</c:v>
                </c:pt>
                <c:pt idx="1">
                  <c:v>0.15</c:v>
                </c:pt>
                <c:pt idx="2">
                  <c:v>0.13</c:v>
                </c:pt>
                <c:pt idx="3">
                  <c:v>0.14000000000000001</c:v>
                </c:pt>
                <c:pt idx="4">
                  <c:v>0.16</c:v>
                </c:pt>
                <c:pt idx="5">
                  <c:v>0.17</c:v>
                </c:pt>
                <c:pt idx="6">
                  <c:v>0.15</c:v>
                </c:pt>
                <c:pt idx="7">
                  <c:v>0.17</c:v>
                </c:pt>
                <c:pt idx="8">
                  <c:v>0.13</c:v>
                </c:pt>
                <c:pt idx="9">
                  <c:v>0.1</c:v>
                </c:pt>
                <c:pt idx="10">
                  <c:v>0.1</c:v>
                </c:pt>
                <c:pt idx="11">
                  <c:v>0.09</c:v>
                </c:pt>
                <c:pt idx="12">
                  <c:v>0.09</c:v>
                </c:pt>
                <c:pt idx="13">
                  <c:v>0.11</c:v>
                </c:pt>
                <c:pt idx="14">
                  <c:v>0.13</c:v>
                </c:pt>
              </c:numCache>
            </c:numRef>
          </c:val>
        </c:ser>
        <c:ser>
          <c:idx val="1"/>
          <c:order val="1"/>
          <c:tx>
            <c:strRef>
              <c:f>Sheet1!$C$1</c:f>
              <c:strCache>
                <c:ptCount val="1"/>
                <c:pt idx="0">
                  <c:v>Somewhat Confident</c:v>
                </c:pt>
              </c:strCache>
            </c:strRef>
          </c:tx>
          <c:spPr>
            <a:solidFill>
              <a:schemeClr val="accent1">
                <a:lumMod val="75000"/>
              </a:schemeClr>
            </a:solidFill>
            <a:ln>
              <a:solidFill>
                <a:schemeClr val="accent1">
                  <a:lumMod val="75000"/>
                </a:schemeClr>
              </a:solidFill>
            </a:ln>
          </c:spPr>
          <c:cat>
            <c:numRef>
              <c:f>Sheet1!$A$2:$A$16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Sheet1!$C$2:$C$16</c:f>
              <c:numCache>
                <c:formatCode>0%</c:formatCode>
                <c:ptCount val="15"/>
                <c:pt idx="0">
                  <c:v>0.35</c:v>
                </c:pt>
                <c:pt idx="1">
                  <c:v>0.28999999999999998</c:v>
                </c:pt>
                <c:pt idx="2">
                  <c:v>0.36</c:v>
                </c:pt>
                <c:pt idx="3">
                  <c:v>0.34</c:v>
                </c:pt>
                <c:pt idx="4">
                  <c:v>0.35</c:v>
                </c:pt>
                <c:pt idx="5">
                  <c:v>0.3</c:v>
                </c:pt>
                <c:pt idx="6">
                  <c:v>0.34</c:v>
                </c:pt>
                <c:pt idx="7">
                  <c:v>0.36</c:v>
                </c:pt>
                <c:pt idx="8">
                  <c:v>0.31</c:v>
                </c:pt>
                <c:pt idx="9">
                  <c:v>0.32</c:v>
                </c:pt>
                <c:pt idx="10">
                  <c:v>0.27</c:v>
                </c:pt>
                <c:pt idx="11">
                  <c:v>0.3</c:v>
                </c:pt>
                <c:pt idx="12">
                  <c:v>0.28000000000000003</c:v>
                </c:pt>
                <c:pt idx="13">
                  <c:v>0.26</c:v>
                </c:pt>
                <c:pt idx="14">
                  <c:v>0.28999999999999998</c:v>
                </c:pt>
              </c:numCache>
            </c:numRef>
          </c:val>
        </c:ser>
        <c:ser>
          <c:idx val="2"/>
          <c:order val="2"/>
          <c:tx>
            <c:strRef>
              <c:f>Sheet1!$D$1</c:f>
              <c:strCache>
                <c:ptCount val="1"/>
                <c:pt idx="0">
                  <c:v>Not Too Confident</c:v>
                </c:pt>
              </c:strCache>
            </c:strRef>
          </c:tx>
          <c:spPr>
            <a:solidFill>
              <a:schemeClr val="accent1">
                <a:lumMod val="60000"/>
                <a:lumOff val="40000"/>
              </a:schemeClr>
            </a:solidFill>
            <a:ln>
              <a:solidFill>
                <a:schemeClr val="accent1">
                  <a:lumMod val="60000"/>
                  <a:lumOff val="40000"/>
                </a:schemeClr>
              </a:solidFill>
            </a:ln>
          </c:spPr>
          <c:cat>
            <c:numRef>
              <c:f>Sheet1!$A$2:$A$16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Sheet1!$D$2:$D$16</c:f>
              <c:numCache>
                <c:formatCode>0%</c:formatCode>
                <c:ptCount val="15"/>
                <c:pt idx="0">
                  <c:v>0.28999999999999998</c:v>
                </c:pt>
                <c:pt idx="1">
                  <c:v>0.26</c:v>
                </c:pt>
                <c:pt idx="2">
                  <c:v>0.28000000000000003</c:v>
                </c:pt>
                <c:pt idx="3">
                  <c:v>0.26</c:v>
                </c:pt>
                <c:pt idx="4">
                  <c:v>0.26</c:v>
                </c:pt>
                <c:pt idx="5">
                  <c:v>0.25</c:v>
                </c:pt>
                <c:pt idx="6">
                  <c:v>0.26</c:v>
                </c:pt>
                <c:pt idx="7">
                  <c:v>0.23</c:v>
                </c:pt>
                <c:pt idx="8">
                  <c:v>0.27</c:v>
                </c:pt>
                <c:pt idx="9">
                  <c:v>0.26</c:v>
                </c:pt>
                <c:pt idx="10">
                  <c:v>0.3</c:v>
                </c:pt>
                <c:pt idx="11">
                  <c:v>0.27</c:v>
                </c:pt>
                <c:pt idx="12">
                  <c:v>0.28000000000000003</c:v>
                </c:pt>
                <c:pt idx="13">
                  <c:v>0.23</c:v>
                </c:pt>
                <c:pt idx="14">
                  <c:v>0.24</c:v>
                </c:pt>
              </c:numCache>
            </c:numRef>
          </c:val>
        </c:ser>
        <c:ser>
          <c:idx val="3"/>
          <c:order val="3"/>
          <c:tx>
            <c:strRef>
              <c:f>Sheet1!$E$1</c:f>
              <c:strCache>
                <c:ptCount val="1"/>
                <c:pt idx="0">
                  <c:v>Not At All Confident</c:v>
                </c:pt>
              </c:strCache>
            </c:strRef>
          </c:tx>
          <c:spPr>
            <a:solidFill>
              <a:schemeClr val="accent1">
                <a:lumMod val="40000"/>
                <a:lumOff val="60000"/>
              </a:schemeClr>
            </a:solidFill>
            <a:ln>
              <a:solidFill>
                <a:schemeClr val="accent1">
                  <a:lumMod val="40000"/>
                  <a:lumOff val="60000"/>
                </a:schemeClr>
              </a:solidFill>
            </a:ln>
          </c:spPr>
          <c:cat>
            <c:numRef>
              <c:f>Sheet1!$A$2:$A$16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Sheet1!$E$2:$E$16</c:f>
              <c:numCache>
                <c:formatCode>0%</c:formatCode>
                <c:ptCount val="15"/>
                <c:pt idx="0">
                  <c:v>0.19</c:v>
                </c:pt>
                <c:pt idx="1">
                  <c:v>0.28000000000000003</c:v>
                </c:pt>
                <c:pt idx="2">
                  <c:v>0.22</c:v>
                </c:pt>
                <c:pt idx="3">
                  <c:v>0.24</c:v>
                </c:pt>
                <c:pt idx="4">
                  <c:v>0.22</c:v>
                </c:pt>
                <c:pt idx="5">
                  <c:v>0.26</c:v>
                </c:pt>
                <c:pt idx="6">
                  <c:v>0.23</c:v>
                </c:pt>
                <c:pt idx="7">
                  <c:v>0.21</c:v>
                </c:pt>
                <c:pt idx="8">
                  <c:v>0.27</c:v>
                </c:pt>
                <c:pt idx="9">
                  <c:v>0.3</c:v>
                </c:pt>
                <c:pt idx="10">
                  <c:v>0.31</c:v>
                </c:pt>
                <c:pt idx="11">
                  <c:v>0.33</c:v>
                </c:pt>
                <c:pt idx="12">
                  <c:v>0.34</c:v>
                </c:pt>
                <c:pt idx="13">
                  <c:v>0.39</c:v>
                </c:pt>
                <c:pt idx="14">
                  <c:v>0.32</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Sheet1!$F$2:$F$16</c:f>
              <c:numCache>
                <c:formatCode>0%</c:formatCode>
                <c:ptCount val="15"/>
                <c:pt idx="0">
                  <c:v>0.01</c:v>
                </c:pt>
                <c:pt idx="1">
                  <c:v>0.02</c:v>
                </c:pt>
                <c:pt idx="2">
                  <c:v>0.01</c:v>
                </c:pt>
                <c:pt idx="3">
                  <c:v>0.02</c:v>
                </c:pt>
                <c:pt idx="4">
                  <c:v>0.02</c:v>
                </c:pt>
                <c:pt idx="5">
                  <c:v>0.01</c:v>
                </c:pt>
                <c:pt idx="6">
                  <c:v>0.01</c:v>
                </c:pt>
                <c:pt idx="7">
                  <c:v>0.02</c:v>
                </c:pt>
                <c:pt idx="8">
                  <c:v>0.02</c:v>
                </c:pt>
                <c:pt idx="9">
                  <c:v>0.01</c:v>
                </c:pt>
                <c:pt idx="10">
                  <c:v>0.01</c:v>
                </c:pt>
                <c:pt idx="11">
                  <c:v>0.01</c:v>
                </c:pt>
                <c:pt idx="12">
                  <c:v>0.02</c:v>
                </c:pt>
                <c:pt idx="13">
                  <c:v>0.01</c:v>
                </c:pt>
                <c:pt idx="14">
                  <c:v>0.02</c:v>
                </c:pt>
              </c:numCache>
            </c:numRef>
          </c:val>
        </c:ser>
        <c:dLbls>
          <c:showLegendKey val="0"/>
          <c:showVal val="0"/>
          <c:showCatName val="0"/>
          <c:showSerName val="0"/>
          <c:showPercent val="0"/>
          <c:showBubbleSize val="0"/>
        </c:dLbls>
        <c:axId val="103245696"/>
        <c:axId val="103247232"/>
      </c:areaChart>
      <c:barChart>
        <c:barDir val="col"/>
        <c:grouping val="stacked"/>
        <c:varyColors val="0"/>
        <c:ser>
          <c:idx val="5"/>
          <c:order val="5"/>
          <c:tx>
            <c:strRef>
              <c:f>Sheet1!$G$1</c:f>
              <c:strCache>
                <c:ptCount val="1"/>
                <c:pt idx="0">
                  <c:v>Column4</c:v>
                </c:pt>
              </c:strCache>
            </c:strRef>
          </c:tx>
          <c:spPr>
            <a:solidFill>
              <a:srgbClr val="00B050"/>
            </a:solidFill>
            <a:ln w="25400">
              <a:noFill/>
            </a:ln>
          </c:spPr>
          <c:invertIfNegative val="0"/>
          <c:dPt>
            <c:idx val="1"/>
            <c:invertIfNegative val="0"/>
            <c:bubble3D val="0"/>
            <c:spPr>
              <a:solidFill>
                <a:srgbClr val="FF0000"/>
              </a:solidFill>
              <a:ln w="25400">
                <a:noFill/>
              </a:ln>
            </c:spPr>
          </c:dPt>
          <c:dPt>
            <c:idx val="2"/>
            <c:invertIfNegative val="0"/>
            <c:bubble3D val="0"/>
            <c:spPr>
              <a:solidFill>
                <a:srgbClr val="FF0000"/>
              </a:solidFill>
              <a:ln w="25400">
                <a:noFill/>
              </a:ln>
            </c:spPr>
          </c:dPt>
          <c:dPt>
            <c:idx val="3"/>
            <c:invertIfNegative val="0"/>
            <c:bubble3D val="0"/>
            <c:spPr>
              <a:solidFill>
                <a:srgbClr val="00B050"/>
              </a:solidFill>
              <a:ln w="25400">
                <a:noFill/>
              </a:ln>
            </c:spPr>
          </c:dPt>
          <c:dPt>
            <c:idx val="4"/>
            <c:invertIfNegative val="0"/>
            <c:bubble3D val="0"/>
            <c:spPr>
              <a:solidFill>
                <a:srgbClr val="00B050"/>
              </a:solidFill>
              <a:ln w="25400">
                <a:noFill/>
              </a:ln>
            </c:spPr>
          </c:dPt>
          <c:dPt>
            <c:idx val="5"/>
            <c:invertIfNegative val="0"/>
            <c:bubble3D val="0"/>
            <c:spPr>
              <a:solidFill>
                <a:srgbClr val="00B050"/>
              </a:solidFill>
              <a:ln w="25400">
                <a:noFill/>
              </a:ln>
            </c:spPr>
          </c:dPt>
          <c:dPt>
            <c:idx val="6"/>
            <c:invertIfNegative val="0"/>
            <c:bubble3D val="0"/>
            <c:spPr>
              <a:solidFill>
                <a:srgbClr val="FF0000"/>
              </a:solidFill>
              <a:ln w="25400">
                <a:noFill/>
              </a:ln>
            </c:spPr>
          </c:dPt>
          <c:dPt>
            <c:idx val="7"/>
            <c:invertIfNegative val="0"/>
            <c:bubble3D val="0"/>
            <c:spPr>
              <a:solidFill>
                <a:srgbClr val="00B050"/>
              </a:solidFill>
              <a:ln w="25400">
                <a:noFill/>
              </a:ln>
            </c:spPr>
          </c:dPt>
          <c:dPt>
            <c:idx val="8"/>
            <c:invertIfNegative val="0"/>
            <c:bubble3D val="0"/>
            <c:spPr>
              <a:solidFill>
                <a:srgbClr val="FF0000"/>
              </a:solidFill>
              <a:ln w="25400">
                <a:noFill/>
              </a:ln>
            </c:spPr>
          </c:dPt>
          <c:dPt>
            <c:idx val="9"/>
            <c:invertIfNegative val="0"/>
            <c:bubble3D val="0"/>
            <c:spPr>
              <a:solidFill>
                <a:srgbClr val="FF0000"/>
              </a:solidFill>
              <a:ln w="25400">
                <a:noFill/>
              </a:ln>
            </c:spPr>
          </c:dPt>
          <c:dPt>
            <c:idx val="10"/>
            <c:invertIfNegative val="0"/>
            <c:bubble3D val="0"/>
            <c:spPr>
              <a:solidFill>
                <a:srgbClr val="00B050"/>
              </a:solidFill>
              <a:ln w="25400">
                <a:noFill/>
              </a:ln>
            </c:spPr>
          </c:dPt>
          <c:dPt>
            <c:idx val="11"/>
            <c:invertIfNegative val="0"/>
            <c:bubble3D val="0"/>
            <c:spPr>
              <a:solidFill>
                <a:srgbClr val="FF0000"/>
              </a:solidFill>
              <a:ln w="25400">
                <a:noFill/>
              </a:ln>
            </c:spPr>
          </c:dPt>
          <c:dPt>
            <c:idx val="12"/>
            <c:invertIfNegative val="0"/>
            <c:bubble3D val="0"/>
            <c:spPr>
              <a:solidFill>
                <a:srgbClr val="00B050"/>
              </a:solidFill>
              <a:ln w="25400">
                <a:noFill/>
              </a:ln>
            </c:spPr>
          </c:dPt>
          <c:dPt>
            <c:idx val="13"/>
            <c:invertIfNegative val="0"/>
            <c:bubble3D val="0"/>
            <c:spPr>
              <a:solidFill>
                <a:srgbClr val="00B050"/>
              </a:solidFill>
              <a:ln w="25400">
                <a:noFill/>
              </a:ln>
            </c:spPr>
          </c:dPt>
          <c:dPt>
            <c:idx val="14"/>
            <c:invertIfNegative val="0"/>
            <c:bubble3D val="0"/>
            <c:spPr>
              <a:solidFill>
                <a:srgbClr val="00B050"/>
              </a:solidFill>
              <a:ln w="25400">
                <a:noFill/>
              </a:ln>
            </c:spPr>
          </c:dPt>
          <c:dPt>
            <c:idx val="15"/>
            <c:invertIfNegative val="0"/>
            <c:bubble3D val="0"/>
            <c:spPr>
              <a:solidFill>
                <a:srgbClr val="00B050"/>
              </a:solidFill>
              <a:ln w="25400">
                <a:noFill/>
              </a:ln>
            </c:spPr>
          </c:dPt>
          <c:dPt>
            <c:idx val="16"/>
            <c:invertIfNegative val="0"/>
            <c:bubble3D val="0"/>
            <c:spPr>
              <a:solidFill>
                <a:srgbClr val="00B050"/>
              </a:solidFill>
              <a:ln w="25400">
                <a:noFill/>
              </a:ln>
            </c:spPr>
          </c:dPt>
          <c:dPt>
            <c:idx val="17"/>
            <c:invertIfNegative val="0"/>
            <c:bubble3D val="0"/>
            <c:spPr>
              <a:solidFill>
                <a:srgbClr val="00B050"/>
              </a:solidFill>
              <a:ln w="25400">
                <a:noFill/>
              </a:ln>
            </c:spPr>
          </c:dPt>
          <c:dPt>
            <c:idx val="18"/>
            <c:invertIfNegative val="0"/>
            <c:bubble3D val="0"/>
            <c:spPr>
              <a:solidFill>
                <a:srgbClr val="00B050"/>
              </a:solidFill>
              <a:ln w="25400">
                <a:noFill/>
              </a:ln>
            </c:spPr>
          </c:dPt>
          <c:dPt>
            <c:idx val="19"/>
            <c:invertIfNegative val="0"/>
            <c:bubble3D val="0"/>
            <c:spPr>
              <a:solidFill>
                <a:srgbClr val="00B050"/>
              </a:solidFill>
              <a:ln w="25400">
                <a:noFill/>
              </a:ln>
            </c:spPr>
          </c:dPt>
          <c:dPt>
            <c:idx val="20"/>
            <c:invertIfNegative val="0"/>
            <c:bubble3D val="0"/>
            <c:spPr>
              <a:solidFill>
                <a:srgbClr val="00B050"/>
              </a:solidFill>
              <a:ln w="25400">
                <a:noFill/>
              </a:ln>
            </c:spPr>
          </c:dPt>
          <c:cat>
            <c:numRef>
              <c:f>Sheet1!$A$2:$A$16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Sheet1!$G$2:$G$16</c:f>
              <c:numCache>
                <c:formatCode>0%</c:formatCode>
                <c:ptCount val="15"/>
                <c:pt idx="0">
                  <c:v>0</c:v>
                </c:pt>
                <c:pt idx="1">
                  <c:v>-1.0000000000000009E-3</c:v>
                </c:pt>
                <c:pt idx="2">
                  <c:v>-1.9999999999999992E-3</c:v>
                </c:pt>
                <c:pt idx="3">
                  <c:v>1.0000000000000009E-3</c:v>
                </c:pt>
                <c:pt idx="4">
                  <c:v>1.9999999999999992E-3</c:v>
                </c:pt>
                <c:pt idx="5">
                  <c:v>1.0000000000000009E-3</c:v>
                </c:pt>
                <c:pt idx="6">
                  <c:v>-2.0000000000000018E-3</c:v>
                </c:pt>
                <c:pt idx="7">
                  <c:v>2.0000000000000018E-3</c:v>
                </c:pt>
                <c:pt idx="8">
                  <c:v>-4.000000000000001E-3</c:v>
                </c:pt>
                <c:pt idx="9">
                  <c:v>-3.0000000000000001E-3</c:v>
                </c:pt>
                <c:pt idx="10">
                  <c:v>0</c:v>
                </c:pt>
                <c:pt idx="11">
                  <c:v>-1.0000000000000009E-3</c:v>
                </c:pt>
                <c:pt idx="12">
                  <c:v>0</c:v>
                </c:pt>
                <c:pt idx="13">
                  <c:v>2.0000000000000005E-3</c:v>
                </c:pt>
                <c:pt idx="14">
                  <c:v>2.0000000000000005E-3</c:v>
                </c:pt>
              </c:numCache>
            </c:numRef>
          </c:val>
        </c:ser>
        <c:ser>
          <c:idx val="6"/>
          <c:order val="6"/>
          <c:tx>
            <c:strRef>
              <c:f>Sheet1!$H$1</c:f>
              <c:strCache>
                <c:ptCount val="1"/>
                <c:pt idx="0">
                  <c:v>Column5</c:v>
                </c:pt>
              </c:strCache>
            </c:strRef>
          </c:tx>
          <c:spPr>
            <a:noFill/>
          </c:spPr>
          <c:invertIfNegative val="0"/>
          <c:dLbls>
            <c:dLbl>
              <c:idx val="0"/>
              <c:delete val="1"/>
            </c:dLbl>
            <c:txPr>
              <a:bodyPr/>
              <a:lstStyle/>
              <a:p>
                <a:pPr>
                  <a:defRPr sz="1000"/>
                </a:pPr>
                <a:endParaRPr lang="en-US"/>
              </a:p>
            </c:txPr>
            <c:dLblPos val="inBase"/>
            <c:showLegendKey val="0"/>
            <c:showVal val="1"/>
            <c:showCatName val="0"/>
            <c:showSerName val="0"/>
            <c:showPercent val="0"/>
            <c:showBubbleSize val="0"/>
            <c:showLeaderLines val="0"/>
          </c:dLbls>
          <c:cat>
            <c:numRef>
              <c:f>Sheet1!$A$2:$A$16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Sheet1!$H$2:$H$16</c:f>
              <c:numCache>
                <c:formatCode>0%</c:formatCode>
                <c:ptCount val="15"/>
                <c:pt idx="0">
                  <c:v>0</c:v>
                </c:pt>
                <c:pt idx="1">
                  <c:v>-1.0000000000000009E-2</c:v>
                </c:pt>
                <c:pt idx="2">
                  <c:v>-1.999999999999999E-2</c:v>
                </c:pt>
                <c:pt idx="3">
                  <c:v>1.0000000000000009E-2</c:v>
                </c:pt>
                <c:pt idx="4">
                  <c:v>1.999999999999999E-2</c:v>
                </c:pt>
                <c:pt idx="5">
                  <c:v>1.0000000000000009E-2</c:v>
                </c:pt>
                <c:pt idx="6">
                  <c:v>-2.0000000000000018E-2</c:v>
                </c:pt>
                <c:pt idx="7">
                  <c:v>2.0000000000000018E-2</c:v>
                </c:pt>
                <c:pt idx="8">
                  <c:v>-4.0000000000000008E-2</c:v>
                </c:pt>
                <c:pt idx="9">
                  <c:v>-0.03</c:v>
                </c:pt>
                <c:pt idx="10">
                  <c:v>0</c:v>
                </c:pt>
                <c:pt idx="11">
                  <c:v>-1.0000000000000009E-2</c:v>
                </c:pt>
                <c:pt idx="12">
                  <c:v>0</c:v>
                </c:pt>
                <c:pt idx="13">
                  <c:v>2.0000000000000004E-2</c:v>
                </c:pt>
                <c:pt idx="14">
                  <c:v>2.0000000000000004E-2</c:v>
                </c:pt>
              </c:numCache>
            </c:numRef>
          </c:val>
        </c:ser>
        <c:dLbls>
          <c:showLegendKey val="0"/>
          <c:showVal val="0"/>
          <c:showCatName val="0"/>
          <c:showSerName val="0"/>
          <c:showPercent val="0"/>
          <c:showBubbleSize val="0"/>
        </c:dLbls>
        <c:gapWidth val="150"/>
        <c:overlap val="100"/>
        <c:axId val="103258752"/>
        <c:axId val="103257216"/>
      </c:barChart>
      <c:catAx>
        <c:axId val="103245696"/>
        <c:scaling>
          <c:orientation val="minMax"/>
        </c:scaling>
        <c:delete val="0"/>
        <c:axPos val="b"/>
        <c:numFmt formatCode="General" sourceLinked="1"/>
        <c:majorTickMark val="none"/>
        <c:minorTickMark val="none"/>
        <c:tickLblPos val="nextTo"/>
        <c:spPr>
          <a:ln>
            <a:noFill/>
          </a:ln>
        </c:spPr>
        <c:txPr>
          <a:bodyPr/>
          <a:lstStyle/>
          <a:p>
            <a:pPr>
              <a:defRPr sz="1000"/>
            </a:pPr>
            <a:endParaRPr lang="en-US"/>
          </a:p>
        </c:txPr>
        <c:crossAx val="103247232"/>
        <c:crosses val="autoZero"/>
        <c:auto val="1"/>
        <c:lblAlgn val="ctr"/>
        <c:lblOffset val="100"/>
        <c:noMultiLvlLbl val="0"/>
      </c:catAx>
      <c:valAx>
        <c:axId val="103247232"/>
        <c:scaling>
          <c:orientation val="minMax"/>
          <c:max val="1"/>
          <c:min val="-0.65000000000000013"/>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103245696"/>
        <c:crosses val="autoZero"/>
        <c:crossBetween val="between"/>
        <c:majorUnit val="5.000000000000001E-2"/>
      </c:valAx>
      <c:valAx>
        <c:axId val="103257216"/>
        <c:scaling>
          <c:orientation val="minMax"/>
          <c:max val="0.1"/>
          <c:min val="-3.0000000000000006E-2"/>
        </c:scaling>
        <c:delete val="0"/>
        <c:axPos val="r"/>
        <c:majorGridlines>
          <c:spPr>
            <a:ln>
              <a:noFill/>
            </a:ln>
          </c:spPr>
        </c:majorGridlines>
        <c:numFmt formatCode="0%" sourceLinked="1"/>
        <c:majorTickMark val="none"/>
        <c:minorTickMark val="none"/>
        <c:tickLblPos val="nextTo"/>
        <c:spPr>
          <a:ln>
            <a:noFill/>
          </a:ln>
        </c:spPr>
        <c:txPr>
          <a:bodyPr/>
          <a:lstStyle/>
          <a:p>
            <a:pPr>
              <a:defRPr sz="800">
                <a:solidFill>
                  <a:schemeClr val="bg1"/>
                </a:solidFill>
              </a:defRPr>
            </a:pPr>
            <a:endParaRPr lang="en-US"/>
          </a:p>
        </c:txPr>
        <c:crossAx val="103258752"/>
        <c:crosses val="max"/>
        <c:crossBetween val="between"/>
      </c:valAx>
      <c:catAx>
        <c:axId val="103258752"/>
        <c:scaling>
          <c:orientation val="minMax"/>
        </c:scaling>
        <c:delete val="0"/>
        <c:axPos val="b"/>
        <c:numFmt formatCode="General" sourceLinked="1"/>
        <c:majorTickMark val="none"/>
        <c:minorTickMark val="none"/>
        <c:tickLblPos val="none"/>
        <c:crossAx val="103257216"/>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7.341863517060368E-2"/>
          <c:y val="2.5873221216041398E-2"/>
          <c:w val="0.85594050743657046"/>
          <c:h val="4.9924112008637986E-2"/>
        </c:manualLayout>
      </c:layout>
      <c:overlay val="0"/>
      <c:spPr>
        <a:ln>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 Confident</c:v>
                </c:pt>
              </c:strCache>
            </c:strRef>
          </c:tx>
          <c:spPr>
            <a:solidFill>
              <a:schemeClr val="accent1">
                <a:lumMod val="50000"/>
              </a:schemeClr>
            </a:solidFill>
            <a:ln>
              <a:solidFill>
                <a:schemeClr val="accent1">
                  <a:lumMod val="50000"/>
                </a:schemeClr>
              </a:solidFill>
            </a:ln>
          </c:spPr>
          <c:cat>
            <c:numRef>
              <c:f>Sheet1!$A$2:$A$16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Sheet1!$B$2:$B$16</c:f>
              <c:numCache>
                <c:formatCode>0%</c:formatCode>
                <c:ptCount val="15"/>
                <c:pt idx="0">
                  <c:v>0.19</c:v>
                </c:pt>
                <c:pt idx="1">
                  <c:v>0.26</c:v>
                </c:pt>
                <c:pt idx="2">
                  <c:v>0.22</c:v>
                </c:pt>
                <c:pt idx="3">
                  <c:v>0.21</c:v>
                </c:pt>
                <c:pt idx="4">
                  <c:v>0.3</c:v>
                </c:pt>
                <c:pt idx="5">
                  <c:v>0.23</c:v>
                </c:pt>
                <c:pt idx="6">
                  <c:v>0.22</c:v>
                </c:pt>
                <c:pt idx="7">
                  <c:v>0.27</c:v>
                </c:pt>
                <c:pt idx="8">
                  <c:v>0.24</c:v>
                </c:pt>
                <c:pt idx="9">
                  <c:v>0.15</c:v>
                </c:pt>
                <c:pt idx="10">
                  <c:v>0.13</c:v>
                </c:pt>
                <c:pt idx="11">
                  <c:v>0.16</c:v>
                </c:pt>
                <c:pt idx="12">
                  <c:v>0.18</c:v>
                </c:pt>
                <c:pt idx="13">
                  <c:v>0.16</c:v>
                </c:pt>
                <c:pt idx="14">
                  <c:v>0.2</c:v>
                </c:pt>
              </c:numCache>
            </c:numRef>
          </c:val>
        </c:ser>
        <c:ser>
          <c:idx val="1"/>
          <c:order val="1"/>
          <c:tx>
            <c:strRef>
              <c:f>Sheet1!$C$1</c:f>
              <c:strCache>
                <c:ptCount val="1"/>
                <c:pt idx="0">
                  <c:v>Somewhat Confident</c:v>
                </c:pt>
              </c:strCache>
            </c:strRef>
          </c:tx>
          <c:spPr>
            <a:solidFill>
              <a:schemeClr val="accent1">
                <a:lumMod val="75000"/>
              </a:schemeClr>
            </a:solidFill>
            <a:ln>
              <a:solidFill>
                <a:schemeClr val="accent1">
                  <a:lumMod val="75000"/>
                </a:schemeClr>
              </a:solidFill>
            </a:ln>
          </c:spPr>
          <c:cat>
            <c:numRef>
              <c:f>Sheet1!$A$2:$A$16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Sheet1!$C$2:$C$16</c:f>
              <c:numCache>
                <c:formatCode>0%</c:formatCode>
                <c:ptCount val="15"/>
                <c:pt idx="0">
                  <c:v>0.28999999999999998</c:v>
                </c:pt>
                <c:pt idx="1">
                  <c:v>0.27</c:v>
                </c:pt>
                <c:pt idx="2">
                  <c:v>0.3</c:v>
                </c:pt>
                <c:pt idx="3">
                  <c:v>0.31</c:v>
                </c:pt>
                <c:pt idx="4">
                  <c:v>0.23</c:v>
                </c:pt>
                <c:pt idx="5">
                  <c:v>0.3</c:v>
                </c:pt>
                <c:pt idx="6">
                  <c:v>0.33</c:v>
                </c:pt>
                <c:pt idx="7">
                  <c:v>0.33</c:v>
                </c:pt>
                <c:pt idx="8">
                  <c:v>0.24</c:v>
                </c:pt>
                <c:pt idx="9">
                  <c:v>0.28999999999999998</c:v>
                </c:pt>
                <c:pt idx="10">
                  <c:v>0.3</c:v>
                </c:pt>
                <c:pt idx="11">
                  <c:v>0.33</c:v>
                </c:pt>
                <c:pt idx="12">
                  <c:v>0.3</c:v>
                </c:pt>
                <c:pt idx="13">
                  <c:v>0.28000000000000003</c:v>
                </c:pt>
                <c:pt idx="14">
                  <c:v>0.31</c:v>
                </c:pt>
              </c:numCache>
            </c:numRef>
          </c:val>
        </c:ser>
        <c:ser>
          <c:idx val="2"/>
          <c:order val="2"/>
          <c:tx>
            <c:strRef>
              <c:f>Sheet1!$D$1</c:f>
              <c:strCache>
                <c:ptCount val="1"/>
                <c:pt idx="0">
                  <c:v>Not Too Confident</c:v>
                </c:pt>
              </c:strCache>
            </c:strRef>
          </c:tx>
          <c:spPr>
            <a:solidFill>
              <a:schemeClr val="accent1">
                <a:lumMod val="60000"/>
                <a:lumOff val="40000"/>
              </a:schemeClr>
            </a:solidFill>
            <a:ln>
              <a:solidFill>
                <a:schemeClr val="accent1">
                  <a:lumMod val="60000"/>
                  <a:lumOff val="40000"/>
                </a:schemeClr>
              </a:solidFill>
            </a:ln>
          </c:spPr>
          <c:cat>
            <c:numRef>
              <c:f>Sheet1!$A$2:$A$16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Sheet1!$D$2:$D$16</c:f>
              <c:numCache>
                <c:formatCode>0%</c:formatCode>
                <c:ptCount val="15"/>
                <c:pt idx="0">
                  <c:v>0.24</c:v>
                </c:pt>
                <c:pt idx="1">
                  <c:v>0.18</c:v>
                </c:pt>
                <c:pt idx="2">
                  <c:v>0.23</c:v>
                </c:pt>
                <c:pt idx="3">
                  <c:v>0.17</c:v>
                </c:pt>
                <c:pt idx="4">
                  <c:v>0.18</c:v>
                </c:pt>
                <c:pt idx="5">
                  <c:v>0.19</c:v>
                </c:pt>
                <c:pt idx="6">
                  <c:v>0.25</c:v>
                </c:pt>
                <c:pt idx="7">
                  <c:v>0.15</c:v>
                </c:pt>
                <c:pt idx="8">
                  <c:v>0.22</c:v>
                </c:pt>
                <c:pt idx="9">
                  <c:v>0.17</c:v>
                </c:pt>
                <c:pt idx="10">
                  <c:v>0.24</c:v>
                </c:pt>
                <c:pt idx="11">
                  <c:v>0.19</c:v>
                </c:pt>
                <c:pt idx="12">
                  <c:v>0.21</c:v>
                </c:pt>
                <c:pt idx="13">
                  <c:v>0.19</c:v>
                </c:pt>
                <c:pt idx="14">
                  <c:v>0.17</c:v>
                </c:pt>
              </c:numCache>
            </c:numRef>
          </c:val>
        </c:ser>
        <c:ser>
          <c:idx val="3"/>
          <c:order val="3"/>
          <c:tx>
            <c:strRef>
              <c:f>Sheet1!$E$1</c:f>
              <c:strCache>
                <c:ptCount val="1"/>
                <c:pt idx="0">
                  <c:v>Not At All Confident</c:v>
                </c:pt>
              </c:strCache>
            </c:strRef>
          </c:tx>
          <c:spPr>
            <a:solidFill>
              <a:schemeClr val="accent1">
                <a:lumMod val="40000"/>
                <a:lumOff val="60000"/>
              </a:schemeClr>
            </a:solidFill>
            <a:ln>
              <a:solidFill>
                <a:schemeClr val="accent1">
                  <a:lumMod val="40000"/>
                  <a:lumOff val="60000"/>
                </a:schemeClr>
              </a:solidFill>
            </a:ln>
          </c:spPr>
          <c:cat>
            <c:numRef>
              <c:f>Sheet1!$A$2:$A$16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Sheet1!$E$2:$E$16</c:f>
              <c:numCache>
                <c:formatCode>0%</c:formatCode>
                <c:ptCount val="15"/>
                <c:pt idx="0">
                  <c:v>0.26</c:v>
                </c:pt>
                <c:pt idx="1">
                  <c:v>0.26</c:v>
                </c:pt>
                <c:pt idx="2">
                  <c:v>0.24</c:v>
                </c:pt>
                <c:pt idx="3">
                  <c:v>0.27</c:v>
                </c:pt>
                <c:pt idx="4">
                  <c:v>0.27</c:v>
                </c:pt>
                <c:pt idx="5">
                  <c:v>0.24</c:v>
                </c:pt>
                <c:pt idx="6">
                  <c:v>0.16</c:v>
                </c:pt>
                <c:pt idx="7">
                  <c:v>0.24</c:v>
                </c:pt>
                <c:pt idx="8">
                  <c:v>0.28000000000000003</c:v>
                </c:pt>
                <c:pt idx="9">
                  <c:v>0.38</c:v>
                </c:pt>
                <c:pt idx="10">
                  <c:v>0.27</c:v>
                </c:pt>
                <c:pt idx="11">
                  <c:v>0.3</c:v>
                </c:pt>
                <c:pt idx="12">
                  <c:v>0.3</c:v>
                </c:pt>
                <c:pt idx="13">
                  <c:v>0.34</c:v>
                </c:pt>
                <c:pt idx="14">
                  <c:v>0.3</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Sheet1!$F$2:$F$16</c:f>
              <c:numCache>
                <c:formatCode>0%</c:formatCode>
                <c:ptCount val="15"/>
                <c:pt idx="0">
                  <c:v>0.02</c:v>
                </c:pt>
                <c:pt idx="1">
                  <c:v>0.02</c:v>
                </c:pt>
                <c:pt idx="2">
                  <c:v>0.01</c:v>
                </c:pt>
                <c:pt idx="3">
                  <c:v>0.04</c:v>
                </c:pt>
                <c:pt idx="4">
                  <c:v>0.02</c:v>
                </c:pt>
                <c:pt idx="5">
                  <c:v>0.04</c:v>
                </c:pt>
                <c:pt idx="6">
                  <c:v>0.04</c:v>
                </c:pt>
                <c:pt idx="7">
                  <c:v>0.01</c:v>
                </c:pt>
                <c:pt idx="8">
                  <c:v>0.03</c:v>
                </c:pt>
                <c:pt idx="9">
                  <c:v>0.02</c:v>
                </c:pt>
                <c:pt idx="10">
                  <c:v>0.06</c:v>
                </c:pt>
                <c:pt idx="11">
                  <c:v>0.02</c:v>
                </c:pt>
                <c:pt idx="12">
                  <c:v>0.02</c:v>
                </c:pt>
                <c:pt idx="13">
                  <c:v>0.03</c:v>
                </c:pt>
                <c:pt idx="14">
                  <c:v>0.03</c:v>
                </c:pt>
              </c:numCache>
            </c:numRef>
          </c:val>
        </c:ser>
        <c:dLbls>
          <c:showLegendKey val="0"/>
          <c:showVal val="0"/>
          <c:showCatName val="0"/>
          <c:showSerName val="0"/>
          <c:showPercent val="0"/>
          <c:showBubbleSize val="0"/>
        </c:dLbls>
        <c:axId val="103611392"/>
        <c:axId val="103285504"/>
      </c:areaChart>
      <c:barChart>
        <c:barDir val="col"/>
        <c:grouping val="stacked"/>
        <c:varyColors val="0"/>
        <c:ser>
          <c:idx val="5"/>
          <c:order val="5"/>
          <c:tx>
            <c:strRef>
              <c:f>Sheet1!$G$1</c:f>
              <c:strCache>
                <c:ptCount val="1"/>
                <c:pt idx="0">
                  <c:v>Column4</c:v>
                </c:pt>
              </c:strCache>
            </c:strRef>
          </c:tx>
          <c:spPr>
            <a:solidFill>
              <a:srgbClr val="00B050"/>
            </a:solidFill>
            <a:ln w="25400">
              <a:noFill/>
            </a:ln>
          </c:spPr>
          <c:invertIfNegative val="0"/>
          <c:dPt>
            <c:idx val="1"/>
            <c:invertIfNegative val="0"/>
            <c:bubble3D val="0"/>
            <c:spPr>
              <a:solidFill>
                <a:srgbClr val="00B050"/>
              </a:solidFill>
              <a:ln w="25400">
                <a:noFill/>
              </a:ln>
            </c:spPr>
          </c:dPt>
          <c:dPt>
            <c:idx val="2"/>
            <c:invertIfNegative val="0"/>
            <c:bubble3D val="0"/>
            <c:spPr>
              <a:solidFill>
                <a:srgbClr val="FF0000"/>
              </a:solidFill>
              <a:ln w="25400">
                <a:noFill/>
              </a:ln>
            </c:spPr>
          </c:dPt>
          <c:dPt>
            <c:idx val="3"/>
            <c:invertIfNegative val="0"/>
            <c:bubble3D val="0"/>
            <c:spPr>
              <a:solidFill>
                <a:srgbClr val="FF0000"/>
              </a:solidFill>
              <a:ln w="25400">
                <a:noFill/>
              </a:ln>
            </c:spPr>
          </c:dPt>
          <c:dPt>
            <c:idx val="4"/>
            <c:invertIfNegative val="0"/>
            <c:bubble3D val="0"/>
            <c:spPr>
              <a:solidFill>
                <a:srgbClr val="00B050"/>
              </a:solidFill>
              <a:ln w="25400">
                <a:noFill/>
              </a:ln>
            </c:spPr>
          </c:dPt>
          <c:dPt>
            <c:idx val="5"/>
            <c:invertIfNegative val="0"/>
            <c:bubble3D val="0"/>
            <c:spPr>
              <a:solidFill>
                <a:srgbClr val="FF0000"/>
              </a:solidFill>
              <a:ln w="25400">
                <a:noFill/>
              </a:ln>
            </c:spPr>
          </c:dPt>
          <c:dPt>
            <c:idx val="6"/>
            <c:invertIfNegative val="0"/>
            <c:bubble3D val="0"/>
            <c:spPr>
              <a:solidFill>
                <a:srgbClr val="FF0000"/>
              </a:solidFill>
              <a:ln w="25400">
                <a:noFill/>
              </a:ln>
            </c:spPr>
          </c:dPt>
          <c:dPt>
            <c:idx val="7"/>
            <c:invertIfNegative val="0"/>
            <c:bubble3D val="0"/>
            <c:spPr>
              <a:solidFill>
                <a:srgbClr val="00B050"/>
              </a:solidFill>
              <a:ln w="25400">
                <a:noFill/>
              </a:ln>
            </c:spPr>
          </c:dPt>
          <c:dPt>
            <c:idx val="8"/>
            <c:invertIfNegative val="0"/>
            <c:bubble3D val="0"/>
            <c:spPr>
              <a:solidFill>
                <a:srgbClr val="FF0000"/>
              </a:solidFill>
              <a:ln w="25400">
                <a:noFill/>
              </a:ln>
            </c:spPr>
          </c:dPt>
          <c:dPt>
            <c:idx val="9"/>
            <c:invertIfNegative val="0"/>
            <c:bubble3D val="0"/>
            <c:spPr>
              <a:solidFill>
                <a:srgbClr val="FF0000"/>
              </a:solidFill>
              <a:ln w="25400">
                <a:noFill/>
              </a:ln>
            </c:spPr>
          </c:dPt>
          <c:dPt>
            <c:idx val="10"/>
            <c:invertIfNegative val="0"/>
            <c:bubble3D val="0"/>
            <c:spPr>
              <a:solidFill>
                <a:srgbClr val="FF0000"/>
              </a:solidFill>
              <a:ln w="25400">
                <a:noFill/>
              </a:ln>
            </c:spPr>
          </c:dPt>
          <c:dPt>
            <c:idx val="11"/>
            <c:invertIfNegative val="0"/>
            <c:bubble3D val="0"/>
            <c:spPr>
              <a:solidFill>
                <a:srgbClr val="00B050"/>
              </a:solidFill>
              <a:ln w="25400">
                <a:noFill/>
              </a:ln>
            </c:spPr>
          </c:dPt>
          <c:dPt>
            <c:idx val="12"/>
            <c:invertIfNegative val="0"/>
            <c:bubble3D val="0"/>
            <c:spPr>
              <a:solidFill>
                <a:srgbClr val="00B050"/>
              </a:solidFill>
              <a:ln w="25400">
                <a:noFill/>
              </a:ln>
            </c:spPr>
          </c:dPt>
          <c:dPt>
            <c:idx val="13"/>
            <c:invertIfNegative val="0"/>
            <c:bubble3D val="0"/>
            <c:spPr>
              <a:solidFill>
                <a:srgbClr val="FF0000"/>
              </a:solidFill>
              <a:ln w="25400">
                <a:noFill/>
              </a:ln>
            </c:spPr>
          </c:dPt>
          <c:dPt>
            <c:idx val="14"/>
            <c:invertIfNegative val="0"/>
            <c:bubble3D val="0"/>
            <c:spPr>
              <a:solidFill>
                <a:srgbClr val="00B050"/>
              </a:solidFill>
              <a:ln w="25400">
                <a:noFill/>
              </a:ln>
            </c:spPr>
          </c:dPt>
          <c:dPt>
            <c:idx val="15"/>
            <c:invertIfNegative val="0"/>
            <c:bubble3D val="0"/>
            <c:spPr>
              <a:solidFill>
                <a:srgbClr val="00B050"/>
              </a:solidFill>
              <a:ln w="25400">
                <a:noFill/>
              </a:ln>
            </c:spPr>
          </c:dPt>
          <c:dPt>
            <c:idx val="16"/>
            <c:invertIfNegative val="0"/>
            <c:bubble3D val="0"/>
            <c:spPr>
              <a:solidFill>
                <a:srgbClr val="00B050"/>
              </a:solidFill>
              <a:ln w="25400">
                <a:noFill/>
              </a:ln>
            </c:spPr>
          </c:dPt>
          <c:dPt>
            <c:idx val="17"/>
            <c:invertIfNegative val="0"/>
            <c:bubble3D val="0"/>
            <c:spPr>
              <a:solidFill>
                <a:srgbClr val="00B050"/>
              </a:solidFill>
              <a:ln w="25400">
                <a:noFill/>
              </a:ln>
            </c:spPr>
          </c:dPt>
          <c:dPt>
            <c:idx val="18"/>
            <c:invertIfNegative val="0"/>
            <c:bubble3D val="0"/>
            <c:spPr>
              <a:solidFill>
                <a:srgbClr val="00B050"/>
              </a:solidFill>
              <a:ln w="25400">
                <a:noFill/>
              </a:ln>
            </c:spPr>
          </c:dPt>
          <c:dPt>
            <c:idx val="19"/>
            <c:invertIfNegative val="0"/>
            <c:bubble3D val="0"/>
            <c:spPr>
              <a:solidFill>
                <a:srgbClr val="00B050"/>
              </a:solidFill>
              <a:ln w="25400">
                <a:noFill/>
              </a:ln>
            </c:spPr>
          </c:dPt>
          <c:dPt>
            <c:idx val="20"/>
            <c:invertIfNegative val="0"/>
            <c:bubble3D val="0"/>
            <c:spPr>
              <a:solidFill>
                <a:srgbClr val="00B050"/>
              </a:solidFill>
              <a:ln w="25400">
                <a:noFill/>
              </a:ln>
            </c:spPr>
          </c:dPt>
          <c:cat>
            <c:numRef>
              <c:f>Sheet1!$A$2:$A$16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Sheet1!$G$2:$G$16</c:f>
              <c:numCache>
                <c:formatCode>0%</c:formatCode>
                <c:ptCount val="15"/>
                <c:pt idx="0">
                  <c:v>0</c:v>
                </c:pt>
                <c:pt idx="1">
                  <c:v>7.000000000000001E-3</c:v>
                </c:pt>
                <c:pt idx="2">
                  <c:v>-4.000000000000001E-3</c:v>
                </c:pt>
                <c:pt idx="3">
                  <c:v>-1.0000000000000009E-3</c:v>
                </c:pt>
                <c:pt idx="4">
                  <c:v>8.9999999999999993E-3</c:v>
                </c:pt>
                <c:pt idx="5">
                  <c:v>-6.9999999999999975E-3</c:v>
                </c:pt>
                <c:pt idx="6">
                  <c:v>-1.0000000000000009E-3</c:v>
                </c:pt>
                <c:pt idx="7">
                  <c:v>5.0000000000000018E-3</c:v>
                </c:pt>
                <c:pt idx="8">
                  <c:v>-3.0000000000000027E-3</c:v>
                </c:pt>
                <c:pt idx="9">
                  <c:v>-8.9999999999999993E-3</c:v>
                </c:pt>
                <c:pt idx="10">
                  <c:v>-1.9999999999999992E-3</c:v>
                </c:pt>
                <c:pt idx="11">
                  <c:v>3.0000000000000001E-3</c:v>
                </c:pt>
                <c:pt idx="12">
                  <c:v>1.9999999999999992E-3</c:v>
                </c:pt>
                <c:pt idx="13">
                  <c:v>-1.9999999999999992E-3</c:v>
                </c:pt>
                <c:pt idx="14">
                  <c:v>4.000000000000001E-3</c:v>
                </c:pt>
              </c:numCache>
            </c:numRef>
          </c:val>
        </c:ser>
        <c:ser>
          <c:idx val="6"/>
          <c:order val="6"/>
          <c:tx>
            <c:strRef>
              <c:f>Sheet1!$H$1</c:f>
              <c:strCache>
                <c:ptCount val="1"/>
                <c:pt idx="0">
                  <c:v>Column5</c:v>
                </c:pt>
              </c:strCache>
            </c:strRef>
          </c:tx>
          <c:spPr>
            <a:noFill/>
          </c:spPr>
          <c:invertIfNegative val="0"/>
          <c:dLbls>
            <c:dLbl>
              <c:idx val="0"/>
              <c:delete val="1"/>
            </c:dLbl>
            <c:dLbl>
              <c:idx val="4"/>
              <c:layout>
                <c:manualLayout>
                  <c:x val="1.3888888888888889E-3"/>
                  <c:y val="0.28304326124823015"/>
                </c:manualLayout>
              </c:layout>
              <c:dLblPos val="ctr"/>
              <c:showLegendKey val="0"/>
              <c:showVal val="1"/>
              <c:showCatName val="0"/>
              <c:showSerName val="0"/>
              <c:showPercent val="0"/>
              <c:showBubbleSize val="0"/>
            </c:dLbl>
            <c:txPr>
              <a:bodyPr/>
              <a:lstStyle/>
              <a:p>
                <a:pPr>
                  <a:defRPr sz="1000"/>
                </a:pPr>
                <a:endParaRPr lang="en-US"/>
              </a:p>
            </c:txPr>
            <c:dLblPos val="inBase"/>
            <c:showLegendKey val="0"/>
            <c:showVal val="1"/>
            <c:showCatName val="0"/>
            <c:showSerName val="0"/>
            <c:showPercent val="0"/>
            <c:showBubbleSize val="0"/>
            <c:showLeaderLines val="0"/>
          </c:dLbls>
          <c:cat>
            <c:numRef>
              <c:f>Sheet1!$A$2:$A$16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Sheet1!$H$2:$H$16</c:f>
              <c:numCache>
                <c:formatCode>0%</c:formatCode>
                <c:ptCount val="15"/>
                <c:pt idx="0">
                  <c:v>0</c:v>
                </c:pt>
                <c:pt idx="1">
                  <c:v>7.0000000000000007E-2</c:v>
                </c:pt>
                <c:pt idx="2">
                  <c:v>-4.0000000000000008E-2</c:v>
                </c:pt>
                <c:pt idx="3">
                  <c:v>-1.0000000000000009E-2</c:v>
                </c:pt>
                <c:pt idx="4">
                  <c:v>0.09</c:v>
                </c:pt>
                <c:pt idx="5">
                  <c:v>-6.9999999999999979E-2</c:v>
                </c:pt>
                <c:pt idx="6">
                  <c:v>-1.0000000000000009E-2</c:v>
                </c:pt>
                <c:pt idx="7">
                  <c:v>5.0000000000000017E-2</c:v>
                </c:pt>
                <c:pt idx="8">
                  <c:v>-3.0000000000000027E-2</c:v>
                </c:pt>
                <c:pt idx="9">
                  <c:v>-0.09</c:v>
                </c:pt>
                <c:pt idx="10">
                  <c:v>-1.999999999999999E-2</c:v>
                </c:pt>
                <c:pt idx="11">
                  <c:v>0.03</c:v>
                </c:pt>
                <c:pt idx="12">
                  <c:v>1.999999999999999E-2</c:v>
                </c:pt>
                <c:pt idx="13">
                  <c:v>-1.999999999999999E-2</c:v>
                </c:pt>
                <c:pt idx="14">
                  <c:v>4.0000000000000008E-2</c:v>
                </c:pt>
              </c:numCache>
            </c:numRef>
          </c:val>
        </c:ser>
        <c:dLbls>
          <c:showLegendKey val="0"/>
          <c:showVal val="0"/>
          <c:showCatName val="0"/>
          <c:showSerName val="0"/>
          <c:showPercent val="0"/>
          <c:showBubbleSize val="0"/>
        </c:dLbls>
        <c:gapWidth val="150"/>
        <c:overlap val="100"/>
        <c:axId val="103301120"/>
        <c:axId val="103287040"/>
      </c:barChart>
      <c:catAx>
        <c:axId val="103611392"/>
        <c:scaling>
          <c:orientation val="minMax"/>
        </c:scaling>
        <c:delete val="0"/>
        <c:axPos val="b"/>
        <c:numFmt formatCode="General" sourceLinked="1"/>
        <c:majorTickMark val="none"/>
        <c:minorTickMark val="none"/>
        <c:tickLblPos val="nextTo"/>
        <c:spPr>
          <a:ln>
            <a:noFill/>
          </a:ln>
        </c:spPr>
        <c:txPr>
          <a:bodyPr/>
          <a:lstStyle/>
          <a:p>
            <a:pPr>
              <a:defRPr sz="1000"/>
            </a:pPr>
            <a:endParaRPr lang="en-US"/>
          </a:p>
        </c:txPr>
        <c:crossAx val="103285504"/>
        <c:crosses val="autoZero"/>
        <c:auto val="1"/>
        <c:lblAlgn val="ctr"/>
        <c:lblOffset val="100"/>
        <c:noMultiLvlLbl val="0"/>
      </c:catAx>
      <c:valAx>
        <c:axId val="103285504"/>
        <c:scaling>
          <c:orientation val="minMax"/>
          <c:max val="1"/>
          <c:min val="-0.65000000000000013"/>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103611392"/>
        <c:crosses val="autoZero"/>
        <c:crossBetween val="between"/>
        <c:majorUnit val="5.000000000000001E-2"/>
      </c:valAx>
      <c:valAx>
        <c:axId val="103287040"/>
        <c:scaling>
          <c:orientation val="minMax"/>
          <c:max val="0.1"/>
          <c:min val="-3.0000000000000006E-2"/>
        </c:scaling>
        <c:delete val="0"/>
        <c:axPos val="r"/>
        <c:majorGridlines>
          <c:spPr>
            <a:ln>
              <a:noFill/>
            </a:ln>
          </c:spPr>
        </c:majorGridlines>
        <c:numFmt formatCode="0%" sourceLinked="1"/>
        <c:majorTickMark val="none"/>
        <c:minorTickMark val="none"/>
        <c:tickLblPos val="nextTo"/>
        <c:spPr>
          <a:ln>
            <a:noFill/>
          </a:ln>
        </c:spPr>
        <c:txPr>
          <a:bodyPr/>
          <a:lstStyle/>
          <a:p>
            <a:pPr>
              <a:defRPr sz="800">
                <a:solidFill>
                  <a:schemeClr val="bg1"/>
                </a:solidFill>
              </a:defRPr>
            </a:pPr>
            <a:endParaRPr lang="en-US"/>
          </a:p>
        </c:txPr>
        <c:crossAx val="103301120"/>
        <c:crosses val="max"/>
        <c:crossBetween val="between"/>
      </c:valAx>
      <c:catAx>
        <c:axId val="103301120"/>
        <c:scaling>
          <c:orientation val="minMax"/>
        </c:scaling>
        <c:delete val="0"/>
        <c:axPos val="b"/>
        <c:numFmt formatCode="General" sourceLinked="1"/>
        <c:majorTickMark val="none"/>
        <c:minorTickMark val="none"/>
        <c:tickLblPos val="none"/>
        <c:crossAx val="103287040"/>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7.2029746281714782E-2"/>
          <c:y val="2.8460543337645538E-2"/>
          <c:w val="0.85455161854768158"/>
          <c:h val="4.9924112008637986E-2"/>
        </c:manualLayout>
      </c:layout>
      <c:overlay val="0"/>
      <c:spPr>
        <a:ln>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 Confident</c:v>
                </c:pt>
              </c:strCache>
            </c:strRef>
          </c:tx>
          <c:spPr>
            <a:solidFill>
              <a:schemeClr val="accent1">
                <a:lumMod val="50000"/>
              </a:schemeClr>
            </a:solidFill>
            <a:ln>
              <a:solidFill>
                <a:schemeClr val="accent1">
                  <a:lumMod val="50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Sheet1!$B$2:$B$23</c:f>
              <c:numCache>
                <c:formatCode>0%</c:formatCode>
                <c:ptCount val="22"/>
                <c:pt idx="0">
                  <c:v>0.21</c:v>
                </c:pt>
                <c:pt idx="1">
                  <c:v>0.22</c:v>
                </c:pt>
                <c:pt idx="2">
                  <c:v>0.25</c:v>
                </c:pt>
                <c:pt idx="3">
                  <c:v>0.26</c:v>
                </c:pt>
                <c:pt idx="4">
                  <c:v>0.31</c:v>
                </c:pt>
                <c:pt idx="5">
                  <c:v>0.23</c:v>
                </c:pt>
                <c:pt idx="6">
                  <c:v>0.23</c:v>
                </c:pt>
                <c:pt idx="7">
                  <c:v>0.28000000000000003</c:v>
                </c:pt>
                <c:pt idx="8">
                  <c:v>0.27</c:v>
                </c:pt>
                <c:pt idx="9">
                  <c:v>0.23</c:v>
                </c:pt>
                <c:pt idx="10">
                  <c:v>0.24</c:v>
                </c:pt>
                <c:pt idx="11">
                  <c:v>0.26</c:v>
                </c:pt>
                <c:pt idx="12">
                  <c:v>0.26</c:v>
                </c:pt>
                <c:pt idx="13">
                  <c:v>0.25</c:v>
                </c:pt>
                <c:pt idx="14">
                  <c:v>0.26</c:v>
                </c:pt>
                <c:pt idx="15">
                  <c:v>0.23</c:v>
                </c:pt>
                <c:pt idx="16">
                  <c:v>0.2</c:v>
                </c:pt>
                <c:pt idx="17">
                  <c:v>0.21</c:v>
                </c:pt>
                <c:pt idx="18">
                  <c:v>0.22</c:v>
                </c:pt>
                <c:pt idx="19">
                  <c:v>0.19</c:v>
                </c:pt>
                <c:pt idx="20">
                  <c:v>0.17</c:v>
                </c:pt>
                <c:pt idx="21">
                  <c:v>0.22</c:v>
                </c:pt>
              </c:numCache>
            </c:numRef>
          </c:val>
        </c:ser>
        <c:ser>
          <c:idx val="1"/>
          <c:order val="1"/>
          <c:tx>
            <c:strRef>
              <c:f>Sheet1!$C$1</c:f>
              <c:strCache>
                <c:ptCount val="1"/>
                <c:pt idx="0">
                  <c:v>Somewhat Confident</c:v>
                </c:pt>
              </c:strCache>
            </c:strRef>
          </c:tx>
          <c:spPr>
            <a:solidFill>
              <a:schemeClr val="accent1">
                <a:lumMod val="75000"/>
              </a:schemeClr>
            </a:solidFill>
            <a:ln>
              <a:solidFill>
                <a:schemeClr val="accent1">
                  <a:lumMod val="75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Sheet1!$C$2:$C$23</c:f>
              <c:numCache>
                <c:formatCode>0%</c:formatCode>
                <c:ptCount val="22"/>
                <c:pt idx="0">
                  <c:v>0.47</c:v>
                </c:pt>
                <c:pt idx="1">
                  <c:v>0.42</c:v>
                </c:pt>
                <c:pt idx="2">
                  <c:v>0.47</c:v>
                </c:pt>
                <c:pt idx="3">
                  <c:v>0.46</c:v>
                </c:pt>
                <c:pt idx="4">
                  <c:v>0.43</c:v>
                </c:pt>
                <c:pt idx="5">
                  <c:v>0.47</c:v>
                </c:pt>
                <c:pt idx="6">
                  <c:v>0.5</c:v>
                </c:pt>
                <c:pt idx="7">
                  <c:v>0.49</c:v>
                </c:pt>
                <c:pt idx="8">
                  <c:v>0.43</c:v>
                </c:pt>
                <c:pt idx="9">
                  <c:v>0.49</c:v>
                </c:pt>
                <c:pt idx="10">
                  <c:v>0.45</c:v>
                </c:pt>
                <c:pt idx="11">
                  <c:v>0.47</c:v>
                </c:pt>
                <c:pt idx="12">
                  <c:v>0.46</c:v>
                </c:pt>
                <c:pt idx="13">
                  <c:v>0.5</c:v>
                </c:pt>
                <c:pt idx="14">
                  <c:v>0.45</c:v>
                </c:pt>
                <c:pt idx="15">
                  <c:v>0.48</c:v>
                </c:pt>
                <c:pt idx="16">
                  <c:v>0.49</c:v>
                </c:pt>
                <c:pt idx="17">
                  <c:v>0.43</c:v>
                </c:pt>
                <c:pt idx="18">
                  <c:v>0.41</c:v>
                </c:pt>
                <c:pt idx="19">
                  <c:v>0.45</c:v>
                </c:pt>
                <c:pt idx="20">
                  <c:v>0.47</c:v>
                </c:pt>
                <c:pt idx="21">
                  <c:v>0.44</c:v>
                </c:pt>
              </c:numCache>
            </c:numRef>
          </c:val>
        </c:ser>
        <c:ser>
          <c:idx val="2"/>
          <c:order val="2"/>
          <c:tx>
            <c:strRef>
              <c:f>Sheet1!$D$1</c:f>
              <c:strCache>
                <c:ptCount val="1"/>
                <c:pt idx="0">
                  <c:v>Not Too Confident</c:v>
                </c:pt>
              </c:strCache>
            </c:strRef>
          </c:tx>
          <c:spPr>
            <a:solidFill>
              <a:schemeClr val="accent1">
                <a:lumMod val="60000"/>
                <a:lumOff val="40000"/>
              </a:schemeClr>
            </a:solidFill>
            <a:ln>
              <a:solidFill>
                <a:schemeClr val="accent1">
                  <a:lumMod val="60000"/>
                  <a:lumOff val="40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Sheet1!$D$2:$D$23</c:f>
              <c:numCache>
                <c:formatCode>0%</c:formatCode>
                <c:ptCount val="22"/>
                <c:pt idx="0">
                  <c:v>0.18</c:v>
                </c:pt>
                <c:pt idx="1">
                  <c:v>0.2</c:v>
                </c:pt>
                <c:pt idx="2">
                  <c:v>0.18</c:v>
                </c:pt>
                <c:pt idx="3">
                  <c:v>0.17</c:v>
                </c:pt>
                <c:pt idx="4">
                  <c:v>0.14000000000000001</c:v>
                </c:pt>
                <c:pt idx="5">
                  <c:v>0.17</c:v>
                </c:pt>
                <c:pt idx="6">
                  <c:v>0.17</c:v>
                </c:pt>
                <c:pt idx="7">
                  <c:v>0.13</c:v>
                </c:pt>
                <c:pt idx="8">
                  <c:v>0.16</c:v>
                </c:pt>
                <c:pt idx="9">
                  <c:v>0.18</c:v>
                </c:pt>
                <c:pt idx="10">
                  <c:v>0.15</c:v>
                </c:pt>
                <c:pt idx="11">
                  <c:v>0.14000000000000001</c:v>
                </c:pt>
                <c:pt idx="12">
                  <c:v>0.12</c:v>
                </c:pt>
                <c:pt idx="13">
                  <c:v>0.14000000000000001</c:v>
                </c:pt>
                <c:pt idx="14">
                  <c:v>0.15</c:v>
                </c:pt>
                <c:pt idx="15">
                  <c:v>0.16</c:v>
                </c:pt>
                <c:pt idx="16">
                  <c:v>0.16</c:v>
                </c:pt>
                <c:pt idx="17">
                  <c:v>0.19</c:v>
                </c:pt>
                <c:pt idx="18">
                  <c:v>0.19</c:v>
                </c:pt>
                <c:pt idx="19">
                  <c:v>0.17</c:v>
                </c:pt>
                <c:pt idx="20">
                  <c:v>0.15</c:v>
                </c:pt>
                <c:pt idx="21">
                  <c:v>0.13</c:v>
                </c:pt>
              </c:numCache>
            </c:numRef>
          </c:val>
        </c:ser>
        <c:ser>
          <c:idx val="3"/>
          <c:order val="3"/>
          <c:tx>
            <c:strRef>
              <c:f>Sheet1!$E$1</c:f>
              <c:strCache>
                <c:ptCount val="1"/>
                <c:pt idx="0">
                  <c:v>Not At All Confident</c:v>
                </c:pt>
              </c:strCache>
            </c:strRef>
          </c:tx>
          <c:spPr>
            <a:solidFill>
              <a:schemeClr val="accent1">
                <a:lumMod val="40000"/>
                <a:lumOff val="60000"/>
              </a:schemeClr>
            </a:solidFill>
            <a:ln>
              <a:solidFill>
                <a:schemeClr val="accent1">
                  <a:lumMod val="40000"/>
                  <a:lumOff val="60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Sheet1!$E$2:$E$23</c:f>
              <c:numCache>
                <c:formatCode>0%</c:formatCode>
                <c:ptCount val="22"/>
                <c:pt idx="0">
                  <c:v>0.12</c:v>
                </c:pt>
                <c:pt idx="1">
                  <c:v>0.15</c:v>
                </c:pt>
                <c:pt idx="2">
                  <c:v>0.1</c:v>
                </c:pt>
                <c:pt idx="3">
                  <c:v>0.1</c:v>
                </c:pt>
                <c:pt idx="4">
                  <c:v>0.11</c:v>
                </c:pt>
                <c:pt idx="5">
                  <c:v>0.12</c:v>
                </c:pt>
                <c:pt idx="6">
                  <c:v>0.09</c:v>
                </c:pt>
                <c:pt idx="7">
                  <c:v>0.1</c:v>
                </c:pt>
                <c:pt idx="8">
                  <c:v>0.13</c:v>
                </c:pt>
                <c:pt idx="9">
                  <c:v>0.1</c:v>
                </c:pt>
                <c:pt idx="10">
                  <c:v>0.14000000000000001</c:v>
                </c:pt>
                <c:pt idx="11">
                  <c:v>0.12</c:v>
                </c:pt>
                <c:pt idx="12">
                  <c:v>0.16</c:v>
                </c:pt>
                <c:pt idx="13">
                  <c:v>0.12</c:v>
                </c:pt>
                <c:pt idx="14">
                  <c:v>0.13</c:v>
                </c:pt>
                <c:pt idx="15">
                  <c:v>0.12</c:v>
                </c:pt>
                <c:pt idx="16">
                  <c:v>0.14000000000000001</c:v>
                </c:pt>
                <c:pt idx="17">
                  <c:v>0.16</c:v>
                </c:pt>
                <c:pt idx="18">
                  <c:v>0.17</c:v>
                </c:pt>
                <c:pt idx="19">
                  <c:v>0.19</c:v>
                </c:pt>
                <c:pt idx="20">
                  <c:v>0.21</c:v>
                </c:pt>
                <c:pt idx="21">
                  <c:v>0.2</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Sheet1!$F$2:$F$23</c:f>
              <c:numCache>
                <c:formatCode>0%</c:formatCode>
                <c:ptCount val="22"/>
                <c:pt idx="0">
                  <c:v>0.01</c:v>
                </c:pt>
                <c:pt idx="1">
                  <c:v>0.01</c:v>
                </c:pt>
                <c:pt idx="2">
                  <c:v>0.01</c:v>
                </c:pt>
                <c:pt idx="3">
                  <c:v>0.01</c:v>
                </c:pt>
                <c:pt idx="4">
                  <c:v>0.01</c:v>
                </c:pt>
                <c:pt idx="5">
                  <c:v>0</c:v>
                </c:pt>
                <c:pt idx="6">
                  <c:v>0</c:v>
                </c:pt>
                <c:pt idx="7">
                  <c:v>0</c:v>
                </c:pt>
                <c:pt idx="8">
                  <c:v>0.01</c:v>
                </c:pt>
                <c:pt idx="9">
                  <c:v>0</c:v>
                </c:pt>
                <c:pt idx="10">
                  <c:v>0.01</c:v>
                </c:pt>
                <c:pt idx="11">
                  <c:v>0.01</c:v>
                </c:pt>
                <c:pt idx="12">
                  <c:v>4.0000000000000001E-3</c:v>
                </c:pt>
                <c:pt idx="13">
                  <c:v>4.0000000000000001E-3</c:v>
                </c:pt>
                <c:pt idx="14">
                  <c:v>0.01</c:v>
                </c:pt>
                <c:pt idx="15" formatCode="0.00%">
                  <c:v>0.01</c:v>
                </c:pt>
                <c:pt idx="16">
                  <c:v>0.01</c:v>
                </c:pt>
                <c:pt idx="17">
                  <c:v>0.01</c:v>
                </c:pt>
                <c:pt idx="18">
                  <c:v>0</c:v>
                </c:pt>
                <c:pt idx="19">
                  <c:v>4.0000000000000001E-3</c:v>
                </c:pt>
                <c:pt idx="20">
                  <c:v>0.01</c:v>
                </c:pt>
                <c:pt idx="21">
                  <c:v>0.01</c:v>
                </c:pt>
              </c:numCache>
            </c:numRef>
          </c:val>
        </c:ser>
        <c:dLbls>
          <c:showLegendKey val="0"/>
          <c:showVal val="0"/>
          <c:showCatName val="0"/>
          <c:showSerName val="0"/>
          <c:showPercent val="0"/>
          <c:showBubbleSize val="0"/>
        </c:dLbls>
        <c:axId val="86612224"/>
        <c:axId val="86618112"/>
      </c:areaChart>
      <c:barChart>
        <c:barDir val="col"/>
        <c:grouping val="stacked"/>
        <c:varyColors val="0"/>
        <c:ser>
          <c:idx val="5"/>
          <c:order val="5"/>
          <c:tx>
            <c:strRef>
              <c:f>Sheet1!$G$1</c:f>
              <c:strCache>
                <c:ptCount val="1"/>
                <c:pt idx="0">
                  <c:v>Column4</c:v>
                </c:pt>
              </c:strCache>
            </c:strRef>
          </c:tx>
          <c:spPr>
            <a:solidFill>
              <a:srgbClr val="00B050"/>
            </a:solidFill>
            <a:ln w="25400">
              <a:noFill/>
            </a:ln>
          </c:spPr>
          <c:invertIfNegative val="0"/>
          <c:dPt>
            <c:idx val="1"/>
            <c:invertIfNegative val="0"/>
            <c:bubble3D val="0"/>
            <c:spPr>
              <a:solidFill>
                <a:srgbClr val="00B050"/>
              </a:solidFill>
              <a:ln w="25400">
                <a:noFill/>
              </a:ln>
            </c:spPr>
          </c:dPt>
          <c:dPt>
            <c:idx val="2"/>
            <c:invertIfNegative val="0"/>
            <c:bubble3D val="0"/>
            <c:spPr>
              <a:solidFill>
                <a:srgbClr val="00B050"/>
              </a:solidFill>
              <a:ln w="25400">
                <a:noFill/>
              </a:ln>
            </c:spPr>
          </c:dPt>
          <c:dPt>
            <c:idx val="3"/>
            <c:invertIfNegative val="0"/>
            <c:bubble3D val="0"/>
            <c:spPr>
              <a:solidFill>
                <a:srgbClr val="00B050"/>
              </a:solidFill>
              <a:ln w="25400">
                <a:noFill/>
              </a:ln>
            </c:spPr>
          </c:dPt>
          <c:dPt>
            <c:idx val="4"/>
            <c:invertIfNegative val="0"/>
            <c:bubble3D val="0"/>
            <c:spPr>
              <a:solidFill>
                <a:srgbClr val="00B050"/>
              </a:solidFill>
              <a:ln w="25400">
                <a:noFill/>
              </a:ln>
            </c:spPr>
          </c:dPt>
          <c:dPt>
            <c:idx val="5"/>
            <c:invertIfNegative val="0"/>
            <c:bubble3D val="0"/>
            <c:spPr>
              <a:solidFill>
                <a:srgbClr val="FF0000"/>
              </a:solidFill>
              <a:ln w="25400">
                <a:noFill/>
              </a:ln>
            </c:spPr>
          </c:dPt>
          <c:dPt>
            <c:idx val="6"/>
            <c:invertIfNegative val="0"/>
            <c:bubble3D val="0"/>
            <c:spPr>
              <a:solidFill>
                <a:srgbClr val="00B050"/>
              </a:solidFill>
              <a:ln w="25400">
                <a:noFill/>
              </a:ln>
            </c:spPr>
          </c:dPt>
          <c:dPt>
            <c:idx val="7"/>
            <c:invertIfNegative val="0"/>
            <c:bubble3D val="0"/>
            <c:spPr>
              <a:solidFill>
                <a:srgbClr val="00B050"/>
              </a:solidFill>
              <a:ln w="25400">
                <a:noFill/>
              </a:ln>
            </c:spPr>
          </c:dPt>
          <c:dPt>
            <c:idx val="8"/>
            <c:invertIfNegative val="0"/>
            <c:bubble3D val="0"/>
            <c:spPr>
              <a:solidFill>
                <a:srgbClr val="FF0000"/>
              </a:solidFill>
              <a:ln w="25400">
                <a:noFill/>
              </a:ln>
            </c:spPr>
          </c:dPt>
          <c:dPt>
            <c:idx val="9"/>
            <c:invertIfNegative val="0"/>
            <c:bubble3D val="0"/>
            <c:spPr>
              <a:solidFill>
                <a:srgbClr val="FF0000"/>
              </a:solidFill>
              <a:ln w="25400">
                <a:noFill/>
              </a:ln>
            </c:spPr>
          </c:dPt>
          <c:dPt>
            <c:idx val="10"/>
            <c:invertIfNegative val="0"/>
            <c:bubble3D val="0"/>
            <c:spPr>
              <a:solidFill>
                <a:srgbClr val="00B050"/>
              </a:solidFill>
              <a:ln w="25400">
                <a:noFill/>
              </a:ln>
            </c:spPr>
          </c:dPt>
          <c:dPt>
            <c:idx val="11"/>
            <c:invertIfNegative val="0"/>
            <c:bubble3D val="0"/>
            <c:spPr>
              <a:solidFill>
                <a:srgbClr val="00B050"/>
              </a:solidFill>
              <a:ln w="25400">
                <a:noFill/>
              </a:ln>
            </c:spPr>
          </c:dPt>
          <c:dPt>
            <c:idx val="12"/>
            <c:invertIfNegative val="0"/>
            <c:bubble3D val="0"/>
            <c:spPr>
              <a:solidFill>
                <a:srgbClr val="00B050"/>
              </a:solidFill>
              <a:ln w="25400">
                <a:noFill/>
              </a:ln>
            </c:spPr>
          </c:dPt>
          <c:dPt>
            <c:idx val="13"/>
            <c:invertIfNegative val="0"/>
            <c:bubble3D val="0"/>
            <c:spPr>
              <a:solidFill>
                <a:srgbClr val="FF0000"/>
              </a:solidFill>
              <a:ln w="25400">
                <a:noFill/>
              </a:ln>
            </c:spPr>
          </c:dPt>
          <c:dPt>
            <c:idx val="14"/>
            <c:invertIfNegative val="0"/>
            <c:bubble3D val="0"/>
            <c:spPr>
              <a:solidFill>
                <a:srgbClr val="00B050"/>
              </a:solidFill>
              <a:ln w="25400">
                <a:noFill/>
              </a:ln>
            </c:spPr>
          </c:dPt>
          <c:dPt>
            <c:idx val="15"/>
            <c:invertIfNegative val="0"/>
            <c:bubble3D val="0"/>
            <c:spPr>
              <a:solidFill>
                <a:srgbClr val="FF0000"/>
              </a:solidFill>
              <a:ln w="25400">
                <a:noFill/>
              </a:ln>
            </c:spPr>
          </c:dPt>
          <c:dPt>
            <c:idx val="16"/>
            <c:invertIfNegative val="0"/>
            <c:bubble3D val="0"/>
            <c:spPr>
              <a:solidFill>
                <a:srgbClr val="FF0000"/>
              </a:solidFill>
              <a:ln w="25400">
                <a:noFill/>
              </a:ln>
            </c:spPr>
          </c:dPt>
          <c:dPt>
            <c:idx val="17"/>
            <c:invertIfNegative val="0"/>
            <c:bubble3D val="0"/>
            <c:spPr>
              <a:solidFill>
                <a:srgbClr val="00B050"/>
              </a:solidFill>
              <a:ln w="25400">
                <a:noFill/>
              </a:ln>
            </c:spPr>
          </c:dPt>
          <c:dPt>
            <c:idx val="18"/>
            <c:invertIfNegative val="0"/>
            <c:bubble3D val="0"/>
            <c:spPr>
              <a:solidFill>
                <a:srgbClr val="00B050"/>
              </a:solidFill>
              <a:ln w="25400">
                <a:noFill/>
              </a:ln>
            </c:spPr>
          </c:dPt>
          <c:dPt>
            <c:idx val="19"/>
            <c:invertIfNegative val="0"/>
            <c:bubble3D val="0"/>
            <c:spPr>
              <a:solidFill>
                <a:srgbClr val="FF0000"/>
              </a:solidFill>
              <a:ln w="25400">
                <a:noFill/>
              </a:ln>
            </c:spPr>
          </c:dPt>
          <c:dPt>
            <c:idx val="20"/>
            <c:invertIfNegative val="0"/>
            <c:bubble3D val="0"/>
            <c:spPr>
              <a:solidFill>
                <a:srgbClr val="FF0000"/>
              </a:solidFill>
              <a:ln w="25400">
                <a:noFill/>
              </a:ln>
            </c:spPr>
          </c:dPt>
          <c:dPt>
            <c:idx val="21"/>
            <c:invertIfNegative val="0"/>
            <c:bubble3D val="0"/>
            <c:spPr>
              <a:solidFill>
                <a:srgbClr val="00B050"/>
              </a:solidFill>
              <a:ln w="25400">
                <a:noFill/>
              </a:ln>
            </c:spPr>
          </c:dPt>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Sheet1!$G$2:$G$23</c:f>
              <c:numCache>
                <c:formatCode>0%</c:formatCode>
                <c:ptCount val="22"/>
                <c:pt idx="0" formatCode="General">
                  <c:v>0</c:v>
                </c:pt>
                <c:pt idx="1">
                  <c:v>1.0000000000000009E-3</c:v>
                </c:pt>
                <c:pt idx="2">
                  <c:v>3.0000000000000001E-3</c:v>
                </c:pt>
                <c:pt idx="3">
                  <c:v>1.0000000000000009E-3</c:v>
                </c:pt>
                <c:pt idx="4">
                  <c:v>4.9999999999999992E-3</c:v>
                </c:pt>
                <c:pt idx="5">
                  <c:v>-7.9999999999999984E-3</c:v>
                </c:pt>
                <c:pt idx="6">
                  <c:v>0</c:v>
                </c:pt>
                <c:pt idx="7">
                  <c:v>5.0000000000000018E-3</c:v>
                </c:pt>
                <c:pt idx="8">
                  <c:v>-1.0000000000000009E-3</c:v>
                </c:pt>
                <c:pt idx="9">
                  <c:v>-4.000000000000001E-3</c:v>
                </c:pt>
                <c:pt idx="10">
                  <c:v>9.9999999999999807E-4</c:v>
                </c:pt>
                <c:pt idx="11">
                  <c:v>2.0000000000000018E-3</c:v>
                </c:pt>
                <c:pt idx="12">
                  <c:v>0</c:v>
                </c:pt>
                <c:pt idx="13">
                  <c:v>-1.0000000000000009E-3</c:v>
                </c:pt>
                <c:pt idx="14">
                  <c:v>1.0000000000000009E-3</c:v>
                </c:pt>
                <c:pt idx="15">
                  <c:v>-3.0000000000000001E-3</c:v>
                </c:pt>
                <c:pt idx="16">
                  <c:v>-3.0000000000000001E-3</c:v>
                </c:pt>
                <c:pt idx="17">
                  <c:v>9.9999999999999807E-4</c:v>
                </c:pt>
                <c:pt idx="18">
                  <c:v>1.0000000000000009E-3</c:v>
                </c:pt>
                <c:pt idx="19">
                  <c:v>-3.0000000000000001E-3</c:v>
                </c:pt>
                <c:pt idx="20">
                  <c:v>-1.9999999999999992E-3</c:v>
                </c:pt>
                <c:pt idx="21">
                  <c:v>4.9999999999999992E-3</c:v>
                </c:pt>
              </c:numCache>
            </c:numRef>
          </c:val>
        </c:ser>
        <c:ser>
          <c:idx val="6"/>
          <c:order val="6"/>
          <c:tx>
            <c:strRef>
              <c:f>Sheet1!$H$1</c:f>
              <c:strCache>
                <c:ptCount val="1"/>
                <c:pt idx="0">
                  <c:v>Column5</c:v>
                </c:pt>
              </c:strCache>
            </c:strRef>
          </c:tx>
          <c:spPr>
            <a:noFill/>
          </c:spPr>
          <c:invertIfNegative val="0"/>
          <c:dLbls>
            <c:dLbl>
              <c:idx val="0"/>
              <c:delete val="1"/>
            </c:dLbl>
            <c:txPr>
              <a:bodyPr/>
              <a:lstStyle/>
              <a:p>
                <a:pPr>
                  <a:defRPr sz="1000"/>
                </a:pPr>
                <a:endParaRPr lang="en-US"/>
              </a:p>
            </c:txPr>
            <c:dLblPos val="inBase"/>
            <c:showLegendKey val="0"/>
            <c:showVal val="1"/>
            <c:showCatName val="0"/>
            <c:showSerName val="0"/>
            <c:showPercent val="0"/>
            <c:showBubbleSize val="0"/>
            <c:showLeaderLines val="0"/>
          </c:dLbls>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Sheet1!$H$2:$H$23</c:f>
              <c:numCache>
                <c:formatCode>0%</c:formatCode>
                <c:ptCount val="22"/>
                <c:pt idx="0" formatCode="General">
                  <c:v>0</c:v>
                </c:pt>
                <c:pt idx="1">
                  <c:v>1.0000000000000009E-2</c:v>
                </c:pt>
                <c:pt idx="2">
                  <c:v>0.03</c:v>
                </c:pt>
                <c:pt idx="3">
                  <c:v>1.0000000000000009E-2</c:v>
                </c:pt>
                <c:pt idx="4">
                  <c:v>4.9999999999999989E-2</c:v>
                </c:pt>
                <c:pt idx="5">
                  <c:v>-7.9999999999999988E-2</c:v>
                </c:pt>
                <c:pt idx="6">
                  <c:v>0</c:v>
                </c:pt>
                <c:pt idx="7">
                  <c:v>5.0000000000000017E-2</c:v>
                </c:pt>
                <c:pt idx="8">
                  <c:v>-1.0000000000000009E-2</c:v>
                </c:pt>
                <c:pt idx="9">
                  <c:v>-4.0000000000000008E-2</c:v>
                </c:pt>
                <c:pt idx="10">
                  <c:v>9.9999999999999811E-3</c:v>
                </c:pt>
                <c:pt idx="11">
                  <c:v>2.0000000000000018E-2</c:v>
                </c:pt>
                <c:pt idx="12">
                  <c:v>0</c:v>
                </c:pt>
                <c:pt idx="13">
                  <c:v>-1.0000000000000009E-2</c:v>
                </c:pt>
                <c:pt idx="14">
                  <c:v>1.0000000000000009E-2</c:v>
                </c:pt>
                <c:pt idx="15">
                  <c:v>-0.03</c:v>
                </c:pt>
                <c:pt idx="16">
                  <c:v>-0.03</c:v>
                </c:pt>
                <c:pt idx="17">
                  <c:v>9.9999999999999811E-3</c:v>
                </c:pt>
                <c:pt idx="18">
                  <c:v>1.0000000000000009E-2</c:v>
                </c:pt>
                <c:pt idx="19">
                  <c:v>-0.03</c:v>
                </c:pt>
                <c:pt idx="20">
                  <c:v>-1.999999999999999E-2</c:v>
                </c:pt>
                <c:pt idx="21">
                  <c:v>4.9999999999999989E-2</c:v>
                </c:pt>
              </c:numCache>
            </c:numRef>
          </c:val>
        </c:ser>
        <c:dLbls>
          <c:showLegendKey val="0"/>
          <c:showVal val="0"/>
          <c:showCatName val="0"/>
          <c:showSerName val="0"/>
          <c:showPercent val="0"/>
          <c:showBubbleSize val="0"/>
        </c:dLbls>
        <c:gapWidth val="150"/>
        <c:overlap val="100"/>
        <c:axId val="86621184"/>
        <c:axId val="86619648"/>
      </c:barChart>
      <c:catAx>
        <c:axId val="86612224"/>
        <c:scaling>
          <c:orientation val="minMax"/>
        </c:scaling>
        <c:delete val="0"/>
        <c:axPos val="b"/>
        <c:numFmt formatCode="General" sourceLinked="1"/>
        <c:majorTickMark val="none"/>
        <c:minorTickMark val="none"/>
        <c:tickLblPos val="nextTo"/>
        <c:spPr>
          <a:ln>
            <a:noFill/>
          </a:ln>
        </c:spPr>
        <c:txPr>
          <a:bodyPr/>
          <a:lstStyle/>
          <a:p>
            <a:pPr>
              <a:defRPr sz="1000"/>
            </a:pPr>
            <a:endParaRPr lang="en-US"/>
          </a:p>
        </c:txPr>
        <c:crossAx val="86618112"/>
        <c:crosses val="autoZero"/>
        <c:auto val="1"/>
        <c:lblAlgn val="ctr"/>
        <c:lblOffset val="100"/>
        <c:noMultiLvlLbl val="0"/>
      </c:catAx>
      <c:valAx>
        <c:axId val="86618112"/>
        <c:scaling>
          <c:orientation val="minMax"/>
          <c:max val="1"/>
          <c:min val="-0.65000000000000013"/>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86612224"/>
        <c:crosses val="autoZero"/>
        <c:crossBetween val="between"/>
        <c:majorUnit val="5.000000000000001E-2"/>
      </c:valAx>
      <c:valAx>
        <c:axId val="86619648"/>
        <c:scaling>
          <c:orientation val="minMax"/>
          <c:max val="0.1"/>
          <c:min val="-3.0000000000000006E-2"/>
        </c:scaling>
        <c:delete val="0"/>
        <c:axPos val="r"/>
        <c:majorGridlines>
          <c:spPr>
            <a:ln>
              <a:noFill/>
            </a:ln>
          </c:spPr>
        </c:majorGridlines>
        <c:numFmt formatCode="General" sourceLinked="1"/>
        <c:majorTickMark val="none"/>
        <c:minorTickMark val="none"/>
        <c:tickLblPos val="nextTo"/>
        <c:spPr>
          <a:ln>
            <a:noFill/>
          </a:ln>
        </c:spPr>
        <c:txPr>
          <a:bodyPr/>
          <a:lstStyle/>
          <a:p>
            <a:pPr>
              <a:defRPr sz="800">
                <a:solidFill>
                  <a:schemeClr val="bg1"/>
                </a:solidFill>
              </a:defRPr>
            </a:pPr>
            <a:endParaRPr lang="en-US"/>
          </a:p>
        </c:txPr>
        <c:crossAx val="86621184"/>
        <c:crosses val="max"/>
        <c:crossBetween val="between"/>
      </c:valAx>
      <c:catAx>
        <c:axId val="86621184"/>
        <c:scaling>
          <c:orientation val="minMax"/>
        </c:scaling>
        <c:delete val="0"/>
        <c:axPos val="b"/>
        <c:numFmt formatCode="General" sourceLinked="1"/>
        <c:majorTickMark val="none"/>
        <c:minorTickMark val="none"/>
        <c:tickLblPos val="none"/>
        <c:crossAx val="86619648"/>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6.5085301837270335E-2"/>
          <c:y val="1.5523932729624839E-2"/>
          <c:w val="0.86844050743657042"/>
          <c:h val="4.9924112008637986E-2"/>
        </c:manualLayout>
      </c:layout>
      <c:overlay val="0"/>
      <c:spPr>
        <a:ln>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 Confident</c:v>
                </c:pt>
              </c:strCache>
            </c:strRef>
          </c:tx>
          <c:spPr>
            <a:solidFill>
              <a:schemeClr val="accent1">
                <a:lumMod val="50000"/>
              </a:schemeClr>
            </a:solidFill>
            <a:ln>
              <a:solidFill>
                <a:schemeClr val="accent1">
                  <a:lumMod val="50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Sheet1!$B$2:$B$23</c:f>
              <c:numCache>
                <c:formatCode>0%</c:formatCode>
                <c:ptCount val="22"/>
                <c:pt idx="0">
                  <c:v>0.32</c:v>
                </c:pt>
                <c:pt idx="1">
                  <c:v>0.33</c:v>
                </c:pt>
                <c:pt idx="2">
                  <c:v>0.26</c:v>
                </c:pt>
                <c:pt idx="3">
                  <c:v>0.33</c:v>
                </c:pt>
                <c:pt idx="4">
                  <c:v>0.35</c:v>
                </c:pt>
                <c:pt idx="5">
                  <c:v>0.32</c:v>
                </c:pt>
                <c:pt idx="6">
                  <c:v>0.34</c:v>
                </c:pt>
                <c:pt idx="7">
                  <c:v>0.3</c:v>
                </c:pt>
                <c:pt idx="8">
                  <c:v>0.35</c:v>
                </c:pt>
                <c:pt idx="9">
                  <c:v>0.35</c:v>
                </c:pt>
                <c:pt idx="10">
                  <c:v>0.41</c:v>
                </c:pt>
                <c:pt idx="11">
                  <c:v>0.38</c:v>
                </c:pt>
                <c:pt idx="12">
                  <c:v>0.35</c:v>
                </c:pt>
                <c:pt idx="13">
                  <c:v>0.42</c:v>
                </c:pt>
                <c:pt idx="14">
                  <c:v>0.39</c:v>
                </c:pt>
                <c:pt idx="15">
                  <c:v>0.26</c:v>
                </c:pt>
                <c:pt idx="16">
                  <c:v>0.28000000000000003</c:v>
                </c:pt>
                <c:pt idx="17">
                  <c:v>0.3</c:v>
                </c:pt>
                <c:pt idx="18">
                  <c:v>0.31</c:v>
                </c:pt>
                <c:pt idx="19">
                  <c:v>0.27</c:v>
                </c:pt>
                <c:pt idx="20">
                  <c:v>0.23</c:v>
                </c:pt>
                <c:pt idx="21">
                  <c:v>0.28999999999999998</c:v>
                </c:pt>
              </c:numCache>
            </c:numRef>
          </c:val>
        </c:ser>
        <c:ser>
          <c:idx val="1"/>
          <c:order val="1"/>
          <c:tx>
            <c:strRef>
              <c:f>Sheet1!$C$1</c:f>
              <c:strCache>
                <c:ptCount val="1"/>
                <c:pt idx="0">
                  <c:v>Somewhat Confident</c:v>
                </c:pt>
              </c:strCache>
            </c:strRef>
          </c:tx>
          <c:spPr>
            <a:solidFill>
              <a:schemeClr val="accent1">
                <a:lumMod val="75000"/>
              </a:schemeClr>
            </a:solidFill>
            <a:ln>
              <a:solidFill>
                <a:schemeClr val="accent1">
                  <a:lumMod val="75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Sheet1!$C$2:$C$23</c:f>
              <c:numCache>
                <c:formatCode>0%</c:formatCode>
                <c:ptCount val="22"/>
                <c:pt idx="0">
                  <c:v>0.4</c:v>
                </c:pt>
                <c:pt idx="1">
                  <c:v>0.38</c:v>
                </c:pt>
                <c:pt idx="2">
                  <c:v>0.42</c:v>
                </c:pt>
                <c:pt idx="3">
                  <c:v>0.37</c:v>
                </c:pt>
                <c:pt idx="4">
                  <c:v>0.35</c:v>
                </c:pt>
                <c:pt idx="5">
                  <c:v>0.34</c:v>
                </c:pt>
                <c:pt idx="6">
                  <c:v>0.4</c:v>
                </c:pt>
                <c:pt idx="7">
                  <c:v>0.42</c:v>
                </c:pt>
                <c:pt idx="8">
                  <c:v>0.42</c:v>
                </c:pt>
                <c:pt idx="9">
                  <c:v>0.38</c:v>
                </c:pt>
                <c:pt idx="10">
                  <c:v>0.34</c:v>
                </c:pt>
                <c:pt idx="11">
                  <c:v>0.31</c:v>
                </c:pt>
                <c:pt idx="12">
                  <c:v>0.38</c:v>
                </c:pt>
                <c:pt idx="13">
                  <c:v>0.35</c:v>
                </c:pt>
                <c:pt idx="14">
                  <c:v>0.41</c:v>
                </c:pt>
                <c:pt idx="15">
                  <c:v>0.43</c:v>
                </c:pt>
                <c:pt idx="16">
                  <c:v>0.37</c:v>
                </c:pt>
                <c:pt idx="17">
                  <c:v>0.41</c:v>
                </c:pt>
                <c:pt idx="18">
                  <c:v>0.42</c:v>
                </c:pt>
                <c:pt idx="19">
                  <c:v>0.44</c:v>
                </c:pt>
                <c:pt idx="20">
                  <c:v>0.47</c:v>
                </c:pt>
                <c:pt idx="21">
                  <c:v>0.4</c:v>
                </c:pt>
              </c:numCache>
            </c:numRef>
          </c:val>
        </c:ser>
        <c:ser>
          <c:idx val="2"/>
          <c:order val="2"/>
          <c:tx>
            <c:strRef>
              <c:f>Sheet1!$D$1</c:f>
              <c:strCache>
                <c:ptCount val="1"/>
                <c:pt idx="0">
                  <c:v>Not Too Confident</c:v>
                </c:pt>
              </c:strCache>
            </c:strRef>
          </c:tx>
          <c:spPr>
            <a:solidFill>
              <a:schemeClr val="accent1">
                <a:lumMod val="60000"/>
                <a:lumOff val="40000"/>
              </a:schemeClr>
            </a:solidFill>
            <a:ln>
              <a:solidFill>
                <a:schemeClr val="accent1">
                  <a:lumMod val="60000"/>
                  <a:lumOff val="40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Sheet1!$D$2:$D$23</c:f>
              <c:numCache>
                <c:formatCode>0%</c:formatCode>
                <c:ptCount val="22"/>
                <c:pt idx="0">
                  <c:v>0.11</c:v>
                </c:pt>
                <c:pt idx="1">
                  <c:v>0.15</c:v>
                </c:pt>
                <c:pt idx="2">
                  <c:v>0.15</c:v>
                </c:pt>
                <c:pt idx="3">
                  <c:v>0.15</c:v>
                </c:pt>
                <c:pt idx="4">
                  <c:v>0.16</c:v>
                </c:pt>
                <c:pt idx="5">
                  <c:v>0.19</c:v>
                </c:pt>
                <c:pt idx="6">
                  <c:v>0.16</c:v>
                </c:pt>
                <c:pt idx="7">
                  <c:v>0.14000000000000001</c:v>
                </c:pt>
                <c:pt idx="8">
                  <c:v>0.1</c:v>
                </c:pt>
                <c:pt idx="9">
                  <c:v>0.16</c:v>
                </c:pt>
                <c:pt idx="10">
                  <c:v>0.06</c:v>
                </c:pt>
                <c:pt idx="11">
                  <c:v>0.13</c:v>
                </c:pt>
                <c:pt idx="12">
                  <c:v>0.13</c:v>
                </c:pt>
                <c:pt idx="13">
                  <c:v>0.12</c:v>
                </c:pt>
                <c:pt idx="14">
                  <c:v>0.1</c:v>
                </c:pt>
                <c:pt idx="15">
                  <c:v>0.11</c:v>
                </c:pt>
                <c:pt idx="16">
                  <c:v>0.17</c:v>
                </c:pt>
                <c:pt idx="17">
                  <c:v>0.16</c:v>
                </c:pt>
                <c:pt idx="18">
                  <c:v>0.13</c:v>
                </c:pt>
                <c:pt idx="19">
                  <c:v>0.15</c:v>
                </c:pt>
                <c:pt idx="20">
                  <c:v>0.15</c:v>
                </c:pt>
                <c:pt idx="21">
                  <c:v>0.1</c:v>
                </c:pt>
              </c:numCache>
            </c:numRef>
          </c:val>
        </c:ser>
        <c:ser>
          <c:idx val="3"/>
          <c:order val="3"/>
          <c:tx>
            <c:strRef>
              <c:f>Sheet1!$E$1</c:f>
              <c:strCache>
                <c:ptCount val="1"/>
                <c:pt idx="0">
                  <c:v>Not At All Confident</c:v>
                </c:pt>
              </c:strCache>
            </c:strRef>
          </c:tx>
          <c:spPr>
            <a:solidFill>
              <a:schemeClr val="accent1">
                <a:lumMod val="40000"/>
                <a:lumOff val="60000"/>
              </a:schemeClr>
            </a:solidFill>
            <a:ln>
              <a:solidFill>
                <a:schemeClr val="accent1">
                  <a:lumMod val="40000"/>
                  <a:lumOff val="60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Sheet1!$E$2:$E$23</c:f>
              <c:numCache>
                <c:formatCode>0%</c:formatCode>
                <c:ptCount val="22"/>
                <c:pt idx="0">
                  <c:v>0.13</c:v>
                </c:pt>
                <c:pt idx="1">
                  <c:v>0.11</c:v>
                </c:pt>
                <c:pt idx="2">
                  <c:v>0.14000000000000001</c:v>
                </c:pt>
                <c:pt idx="3">
                  <c:v>0.12</c:v>
                </c:pt>
                <c:pt idx="4">
                  <c:v>0.12</c:v>
                </c:pt>
                <c:pt idx="5">
                  <c:v>0.13</c:v>
                </c:pt>
                <c:pt idx="6">
                  <c:v>0.09</c:v>
                </c:pt>
                <c:pt idx="7">
                  <c:v>0.11</c:v>
                </c:pt>
                <c:pt idx="8">
                  <c:v>0.1</c:v>
                </c:pt>
                <c:pt idx="9">
                  <c:v>0.1</c:v>
                </c:pt>
                <c:pt idx="10">
                  <c:v>0.18</c:v>
                </c:pt>
                <c:pt idx="11">
                  <c:v>0.16</c:v>
                </c:pt>
                <c:pt idx="12">
                  <c:v>0.13</c:v>
                </c:pt>
                <c:pt idx="13">
                  <c:v>0.1</c:v>
                </c:pt>
                <c:pt idx="14">
                  <c:v>7.0000000000000007E-2</c:v>
                </c:pt>
                <c:pt idx="15" formatCode="0.00%">
                  <c:v>0.17</c:v>
                </c:pt>
                <c:pt idx="16">
                  <c:v>0.16</c:v>
                </c:pt>
                <c:pt idx="17">
                  <c:v>0.11</c:v>
                </c:pt>
                <c:pt idx="18">
                  <c:v>0.13</c:v>
                </c:pt>
                <c:pt idx="19">
                  <c:v>0.14000000000000001</c:v>
                </c:pt>
                <c:pt idx="20">
                  <c:v>0.15</c:v>
                </c:pt>
                <c:pt idx="21">
                  <c:v>0.2</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Sheet1!$F$2:$F$23</c:f>
              <c:numCache>
                <c:formatCode>0%</c:formatCode>
                <c:ptCount val="22"/>
                <c:pt idx="0">
                  <c:v>0.04</c:v>
                </c:pt>
                <c:pt idx="1">
                  <c:v>0.03</c:v>
                </c:pt>
                <c:pt idx="2">
                  <c:v>0.03</c:v>
                </c:pt>
                <c:pt idx="3">
                  <c:v>0.04</c:v>
                </c:pt>
                <c:pt idx="4">
                  <c:v>0.01</c:v>
                </c:pt>
                <c:pt idx="5">
                  <c:v>0.02</c:v>
                </c:pt>
                <c:pt idx="6">
                  <c:v>0.02</c:v>
                </c:pt>
                <c:pt idx="7">
                  <c:v>0.03</c:v>
                </c:pt>
                <c:pt idx="8">
                  <c:v>0.02</c:v>
                </c:pt>
                <c:pt idx="9">
                  <c:v>0.02</c:v>
                </c:pt>
                <c:pt idx="10">
                  <c:v>0.01</c:v>
                </c:pt>
                <c:pt idx="11">
                  <c:v>0.02</c:v>
                </c:pt>
                <c:pt idx="12" formatCode="0.00%">
                  <c:v>5.0000000000000001E-3</c:v>
                </c:pt>
                <c:pt idx="13" formatCode="0.00%">
                  <c:v>5.0000000000000001E-3</c:v>
                </c:pt>
                <c:pt idx="14">
                  <c:v>0.02</c:v>
                </c:pt>
                <c:pt idx="15">
                  <c:v>0.03</c:v>
                </c:pt>
                <c:pt idx="16">
                  <c:v>0.01</c:v>
                </c:pt>
                <c:pt idx="17">
                  <c:v>0.02</c:v>
                </c:pt>
                <c:pt idx="18">
                  <c:v>0</c:v>
                </c:pt>
                <c:pt idx="19">
                  <c:v>4.0000000000000001E-3</c:v>
                </c:pt>
                <c:pt idx="20">
                  <c:v>0.01</c:v>
                </c:pt>
                <c:pt idx="21">
                  <c:v>0.01</c:v>
                </c:pt>
              </c:numCache>
            </c:numRef>
          </c:val>
        </c:ser>
        <c:dLbls>
          <c:showLegendKey val="0"/>
          <c:showVal val="0"/>
          <c:showCatName val="0"/>
          <c:showSerName val="0"/>
          <c:showPercent val="0"/>
          <c:showBubbleSize val="0"/>
        </c:dLbls>
        <c:axId val="100537856"/>
        <c:axId val="100539392"/>
      </c:areaChart>
      <c:barChart>
        <c:barDir val="col"/>
        <c:grouping val="stacked"/>
        <c:varyColors val="0"/>
        <c:ser>
          <c:idx val="5"/>
          <c:order val="5"/>
          <c:tx>
            <c:strRef>
              <c:f>Sheet1!$G$1</c:f>
              <c:strCache>
                <c:ptCount val="1"/>
                <c:pt idx="0">
                  <c:v>Column4</c:v>
                </c:pt>
              </c:strCache>
            </c:strRef>
          </c:tx>
          <c:spPr>
            <a:solidFill>
              <a:srgbClr val="00B050"/>
            </a:solidFill>
            <a:ln w="25400">
              <a:noFill/>
            </a:ln>
          </c:spPr>
          <c:invertIfNegative val="0"/>
          <c:dPt>
            <c:idx val="1"/>
            <c:invertIfNegative val="0"/>
            <c:bubble3D val="0"/>
            <c:spPr>
              <a:solidFill>
                <a:srgbClr val="00B050"/>
              </a:solidFill>
              <a:ln w="25400">
                <a:noFill/>
              </a:ln>
            </c:spPr>
          </c:dPt>
          <c:dPt>
            <c:idx val="2"/>
            <c:invertIfNegative val="0"/>
            <c:bubble3D val="0"/>
            <c:spPr>
              <a:solidFill>
                <a:srgbClr val="FF0000"/>
              </a:solidFill>
              <a:ln w="25400">
                <a:noFill/>
              </a:ln>
            </c:spPr>
          </c:dPt>
          <c:dPt>
            <c:idx val="3"/>
            <c:invertIfNegative val="0"/>
            <c:bubble3D val="0"/>
            <c:spPr>
              <a:solidFill>
                <a:srgbClr val="00B050"/>
              </a:solidFill>
              <a:ln w="25400">
                <a:noFill/>
              </a:ln>
            </c:spPr>
          </c:dPt>
          <c:dPt>
            <c:idx val="4"/>
            <c:invertIfNegative val="0"/>
            <c:bubble3D val="0"/>
            <c:spPr>
              <a:solidFill>
                <a:srgbClr val="00B050"/>
              </a:solidFill>
              <a:ln w="25400">
                <a:noFill/>
              </a:ln>
            </c:spPr>
          </c:dPt>
          <c:dPt>
            <c:idx val="5"/>
            <c:invertIfNegative val="0"/>
            <c:bubble3D val="0"/>
            <c:spPr>
              <a:solidFill>
                <a:srgbClr val="FF0000"/>
              </a:solidFill>
              <a:ln w="25400">
                <a:noFill/>
              </a:ln>
            </c:spPr>
          </c:dPt>
          <c:dPt>
            <c:idx val="6"/>
            <c:invertIfNegative val="0"/>
            <c:bubble3D val="0"/>
            <c:spPr>
              <a:solidFill>
                <a:srgbClr val="00B050"/>
              </a:solidFill>
              <a:ln w="25400">
                <a:noFill/>
              </a:ln>
            </c:spPr>
          </c:dPt>
          <c:dPt>
            <c:idx val="7"/>
            <c:invertIfNegative val="0"/>
            <c:bubble3D val="0"/>
            <c:spPr>
              <a:solidFill>
                <a:srgbClr val="FF0000"/>
              </a:solidFill>
              <a:ln w="25400">
                <a:noFill/>
              </a:ln>
            </c:spPr>
          </c:dPt>
          <c:dPt>
            <c:idx val="8"/>
            <c:invertIfNegative val="0"/>
            <c:bubble3D val="0"/>
            <c:spPr>
              <a:solidFill>
                <a:srgbClr val="00B050"/>
              </a:solidFill>
              <a:ln w="25400">
                <a:noFill/>
              </a:ln>
            </c:spPr>
          </c:dPt>
          <c:dPt>
            <c:idx val="9"/>
            <c:invertIfNegative val="0"/>
            <c:bubble3D val="0"/>
            <c:spPr>
              <a:solidFill>
                <a:srgbClr val="00B050"/>
              </a:solidFill>
              <a:ln w="25400">
                <a:noFill/>
              </a:ln>
            </c:spPr>
          </c:dPt>
          <c:dPt>
            <c:idx val="10"/>
            <c:invertIfNegative val="0"/>
            <c:bubble3D val="0"/>
            <c:spPr>
              <a:solidFill>
                <a:srgbClr val="00B050"/>
              </a:solidFill>
              <a:ln w="25400">
                <a:noFill/>
              </a:ln>
            </c:spPr>
          </c:dPt>
          <c:dPt>
            <c:idx val="11"/>
            <c:invertIfNegative val="0"/>
            <c:bubble3D val="0"/>
            <c:spPr>
              <a:solidFill>
                <a:srgbClr val="FF0000"/>
              </a:solidFill>
              <a:ln w="25400">
                <a:noFill/>
              </a:ln>
            </c:spPr>
          </c:dPt>
          <c:dPt>
            <c:idx val="12"/>
            <c:invertIfNegative val="0"/>
            <c:bubble3D val="0"/>
            <c:spPr>
              <a:solidFill>
                <a:srgbClr val="FF0000"/>
              </a:solidFill>
              <a:ln w="25400">
                <a:noFill/>
              </a:ln>
            </c:spPr>
          </c:dPt>
          <c:dPt>
            <c:idx val="13"/>
            <c:invertIfNegative val="0"/>
            <c:bubble3D val="0"/>
            <c:spPr>
              <a:solidFill>
                <a:srgbClr val="00B050"/>
              </a:solidFill>
              <a:ln w="25400">
                <a:noFill/>
              </a:ln>
            </c:spPr>
          </c:dPt>
          <c:dPt>
            <c:idx val="14"/>
            <c:invertIfNegative val="0"/>
            <c:bubble3D val="0"/>
            <c:spPr>
              <a:solidFill>
                <a:srgbClr val="FF0000"/>
              </a:solidFill>
              <a:ln w="25400">
                <a:noFill/>
              </a:ln>
            </c:spPr>
          </c:dPt>
          <c:dPt>
            <c:idx val="15"/>
            <c:invertIfNegative val="0"/>
            <c:bubble3D val="0"/>
            <c:spPr>
              <a:solidFill>
                <a:srgbClr val="FF0000"/>
              </a:solidFill>
              <a:ln w="25400">
                <a:noFill/>
              </a:ln>
            </c:spPr>
          </c:dPt>
          <c:dPt>
            <c:idx val="16"/>
            <c:invertIfNegative val="0"/>
            <c:bubble3D val="0"/>
            <c:spPr>
              <a:solidFill>
                <a:srgbClr val="00B050"/>
              </a:solidFill>
              <a:ln w="25400">
                <a:noFill/>
              </a:ln>
            </c:spPr>
          </c:dPt>
          <c:dPt>
            <c:idx val="17"/>
            <c:invertIfNegative val="0"/>
            <c:bubble3D val="0"/>
            <c:spPr>
              <a:solidFill>
                <a:srgbClr val="00B050"/>
              </a:solidFill>
              <a:ln w="25400">
                <a:noFill/>
              </a:ln>
            </c:spPr>
          </c:dPt>
          <c:dPt>
            <c:idx val="18"/>
            <c:invertIfNegative val="0"/>
            <c:bubble3D val="0"/>
            <c:spPr>
              <a:solidFill>
                <a:srgbClr val="00B050"/>
              </a:solidFill>
              <a:ln w="25400">
                <a:noFill/>
              </a:ln>
            </c:spPr>
          </c:dPt>
          <c:dPt>
            <c:idx val="19"/>
            <c:invertIfNegative val="0"/>
            <c:bubble3D val="0"/>
            <c:spPr>
              <a:solidFill>
                <a:srgbClr val="FF0000"/>
              </a:solidFill>
              <a:ln w="25400">
                <a:noFill/>
              </a:ln>
            </c:spPr>
          </c:dPt>
          <c:dPt>
            <c:idx val="20"/>
            <c:invertIfNegative val="0"/>
            <c:bubble3D val="0"/>
            <c:spPr>
              <a:solidFill>
                <a:srgbClr val="FF0000"/>
              </a:solidFill>
              <a:ln w="25400">
                <a:noFill/>
              </a:ln>
            </c:spPr>
          </c:dPt>
          <c:dPt>
            <c:idx val="21"/>
            <c:invertIfNegative val="0"/>
            <c:bubble3D val="0"/>
            <c:spPr>
              <a:solidFill>
                <a:srgbClr val="00B050"/>
              </a:solidFill>
              <a:ln w="25400">
                <a:noFill/>
              </a:ln>
            </c:spPr>
          </c:dPt>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Sheet1!$G$2:$G$23</c:f>
              <c:numCache>
                <c:formatCode>0%</c:formatCode>
                <c:ptCount val="22"/>
                <c:pt idx="0" formatCode="General">
                  <c:v>0</c:v>
                </c:pt>
                <c:pt idx="1">
                  <c:v>1.0000000000000009E-3</c:v>
                </c:pt>
                <c:pt idx="2">
                  <c:v>-7.000000000000001E-3</c:v>
                </c:pt>
                <c:pt idx="3">
                  <c:v>7.000000000000001E-3</c:v>
                </c:pt>
                <c:pt idx="4">
                  <c:v>1.9999999999999961E-3</c:v>
                </c:pt>
                <c:pt idx="5">
                  <c:v>-2.999999999999997E-3</c:v>
                </c:pt>
                <c:pt idx="6">
                  <c:v>2.0000000000000018E-3</c:v>
                </c:pt>
                <c:pt idx="7">
                  <c:v>-4.0000000000000036E-3</c:v>
                </c:pt>
                <c:pt idx="8">
                  <c:v>4.9999999999999992E-3</c:v>
                </c:pt>
                <c:pt idx="9">
                  <c:v>0</c:v>
                </c:pt>
                <c:pt idx="10">
                  <c:v>6.0000000000000001E-3</c:v>
                </c:pt>
                <c:pt idx="11">
                  <c:v>-2.999999999999997E-3</c:v>
                </c:pt>
                <c:pt idx="12">
                  <c:v>-3.0000000000000027E-3</c:v>
                </c:pt>
                <c:pt idx="13">
                  <c:v>7.000000000000001E-3</c:v>
                </c:pt>
                <c:pt idx="14">
                  <c:v>-2.999999999999997E-3</c:v>
                </c:pt>
                <c:pt idx="15">
                  <c:v>-1.3000000000000001E-2</c:v>
                </c:pt>
                <c:pt idx="16">
                  <c:v>2.0000000000000018E-3</c:v>
                </c:pt>
                <c:pt idx="17">
                  <c:v>1.9999999999999961E-3</c:v>
                </c:pt>
                <c:pt idx="18">
                  <c:v>1.0000000000000009E-3</c:v>
                </c:pt>
                <c:pt idx="19">
                  <c:v>-3.9999999999999983E-3</c:v>
                </c:pt>
                <c:pt idx="20">
                  <c:v>-4.000000000000001E-3</c:v>
                </c:pt>
                <c:pt idx="21">
                  <c:v>5.9999999999999967E-3</c:v>
                </c:pt>
              </c:numCache>
            </c:numRef>
          </c:val>
        </c:ser>
        <c:ser>
          <c:idx val="6"/>
          <c:order val="6"/>
          <c:tx>
            <c:strRef>
              <c:f>Sheet1!$H$1</c:f>
              <c:strCache>
                <c:ptCount val="1"/>
                <c:pt idx="0">
                  <c:v>Column5</c:v>
                </c:pt>
              </c:strCache>
            </c:strRef>
          </c:tx>
          <c:spPr>
            <a:noFill/>
          </c:spPr>
          <c:invertIfNegative val="0"/>
          <c:dLbls>
            <c:dLbl>
              <c:idx val="0"/>
              <c:delete val="1"/>
            </c:dLbl>
            <c:dLbl>
              <c:idx val="15"/>
              <c:layout>
                <c:manualLayout>
                  <c:x val="1.6319991251093613E-3"/>
                  <c:y val="0.22508296747511986"/>
                </c:manualLayout>
              </c:layout>
              <c:dLblPos val="ctr"/>
              <c:showLegendKey val="0"/>
              <c:showVal val="1"/>
              <c:showCatName val="0"/>
              <c:showSerName val="0"/>
              <c:showPercent val="0"/>
              <c:showBubbleSize val="0"/>
            </c:dLbl>
            <c:txPr>
              <a:bodyPr/>
              <a:lstStyle/>
              <a:p>
                <a:pPr>
                  <a:defRPr sz="1000"/>
                </a:pPr>
                <a:endParaRPr lang="en-US"/>
              </a:p>
            </c:txPr>
            <c:dLblPos val="inBase"/>
            <c:showLegendKey val="0"/>
            <c:showVal val="1"/>
            <c:showCatName val="0"/>
            <c:showSerName val="0"/>
            <c:showPercent val="0"/>
            <c:showBubbleSize val="0"/>
            <c:showLeaderLines val="0"/>
          </c:dLbls>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Sheet1!$H$2:$H$23</c:f>
              <c:numCache>
                <c:formatCode>0%</c:formatCode>
                <c:ptCount val="22"/>
                <c:pt idx="0" formatCode="General">
                  <c:v>0</c:v>
                </c:pt>
                <c:pt idx="1">
                  <c:v>1.0000000000000009E-2</c:v>
                </c:pt>
                <c:pt idx="2">
                  <c:v>-7.0000000000000007E-2</c:v>
                </c:pt>
                <c:pt idx="3">
                  <c:v>7.0000000000000007E-2</c:v>
                </c:pt>
                <c:pt idx="4">
                  <c:v>1.9999999999999962E-2</c:v>
                </c:pt>
                <c:pt idx="5">
                  <c:v>-2.9999999999999971E-2</c:v>
                </c:pt>
                <c:pt idx="6">
                  <c:v>2.0000000000000018E-2</c:v>
                </c:pt>
                <c:pt idx="7">
                  <c:v>-4.0000000000000036E-2</c:v>
                </c:pt>
                <c:pt idx="8">
                  <c:v>4.9999999999999989E-2</c:v>
                </c:pt>
                <c:pt idx="9">
                  <c:v>0</c:v>
                </c:pt>
                <c:pt idx="10">
                  <c:v>0.06</c:v>
                </c:pt>
                <c:pt idx="11">
                  <c:v>-2.9999999999999971E-2</c:v>
                </c:pt>
                <c:pt idx="12">
                  <c:v>-3.0000000000000027E-2</c:v>
                </c:pt>
                <c:pt idx="13">
                  <c:v>7.0000000000000007E-2</c:v>
                </c:pt>
                <c:pt idx="14">
                  <c:v>-2.9999999999999971E-2</c:v>
                </c:pt>
                <c:pt idx="15">
                  <c:v>-0.13</c:v>
                </c:pt>
                <c:pt idx="16">
                  <c:v>2.0000000000000018E-2</c:v>
                </c:pt>
                <c:pt idx="17">
                  <c:v>1.9999999999999962E-2</c:v>
                </c:pt>
                <c:pt idx="18">
                  <c:v>1.0000000000000009E-2</c:v>
                </c:pt>
                <c:pt idx="19">
                  <c:v>-3.999999999999998E-2</c:v>
                </c:pt>
                <c:pt idx="20">
                  <c:v>-4.0000000000000008E-2</c:v>
                </c:pt>
                <c:pt idx="21">
                  <c:v>5.999999999999997E-2</c:v>
                </c:pt>
              </c:numCache>
            </c:numRef>
          </c:val>
        </c:ser>
        <c:dLbls>
          <c:showLegendKey val="0"/>
          <c:showVal val="0"/>
          <c:showCatName val="0"/>
          <c:showSerName val="0"/>
          <c:showPercent val="0"/>
          <c:showBubbleSize val="0"/>
        </c:dLbls>
        <c:gapWidth val="150"/>
        <c:overlap val="100"/>
        <c:axId val="100546816"/>
        <c:axId val="100545280"/>
      </c:barChart>
      <c:catAx>
        <c:axId val="100537856"/>
        <c:scaling>
          <c:orientation val="minMax"/>
        </c:scaling>
        <c:delete val="0"/>
        <c:axPos val="b"/>
        <c:numFmt formatCode="General" sourceLinked="1"/>
        <c:majorTickMark val="none"/>
        <c:minorTickMark val="none"/>
        <c:tickLblPos val="nextTo"/>
        <c:spPr>
          <a:ln>
            <a:noFill/>
          </a:ln>
        </c:spPr>
        <c:txPr>
          <a:bodyPr/>
          <a:lstStyle/>
          <a:p>
            <a:pPr>
              <a:defRPr sz="1000"/>
            </a:pPr>
            <a:endParaRPr lang="en-US"/>
          </a:p>
        </c:txPr>
        <c:crossAx val="100539392"/>
        <c:crosses val="autoZero"/>
        <c:auto val="1"/>
        <c:lblAlgn val="ctr"/>
        <c:lblOffset val="100"/>
        <c:noMultiLvlLbl val="0"/>
      </c:catAx>
      <c:valAx>
        <c:axId val="100539392"/>
        <c:scaling>
          <c:orientation val="minMax"/>
          <c:max val="1"/>
          <c:min val="-0.65000000000000013"/>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100537856"/>
        <c:crosses val="autoZero"/>
        <c:crossBetween val="between"/>
        <c:majorUnit val="5.000000000000001E-2"/>
      </c:valAx>
      <c:valAx>
        <c:axId val="100545280"/>
        <c:scaling>
          <c:orientation val="minMax"/>
          <c:max val="0.1"/>
          <c:min val="-3.0000000000000006E-2"/>
        </c:scaling>
        <c:delete val="0"/>
        <c:axPos val="r"/>
        <c:majorGridlines>
          <c:spPr>
            <a:ln>
              <a:noFill/>
            </a:ln>
          </c:spPr>
        </c:majorGridlines>
        <c:numFmt formatCode="General" sourceLinked="1"/>
        <c:majorTickMark val="none"/>
        <c:minorTickMark val="none"/>
        <c:tickLblPos val="nextTo"/>
        <c:spPr>
          <a:ln>
            <a:noFill/>
          </a:ln>
        </c:spPr>
        <c:txPr>
          <a:bodyPr/>
          <a:lstStyle/>
          <a:p>
            <a:pPr>
              <a:defRPr sz="800">
                <a:solidFill>
                  <a:schemeClr val="bg1"/>
                </a:solidFill>
              </a:defRPr>
            </a:pPr>
            <a:endParaRPr lang="en-US"/>
          </a:p>
        </c:txPr>
        <c:crossAx val="100546816"/>
        <c:crosses val="max"/>
        <c:crossBetween val="between"/>
      </c:valAx>
      <c:catAx>
        <c:axId val="100546816"/>
        <c:scaling>
          <c:orientation val="minMax"/>
        </c:scaling>
        <c:delete val="0"/>
        <c:axPos val="b"/>
        <c:numFmt formatCode="General" sourceLinked="1"/>
        <c:majorTickMark val="none"/>
        <c:minorTickMark val="none"/>
        <c:tickLblPos val="none"/>
        <c:crossAx val="100545280"/>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6.5085301837270335E-2"/>
          <c:y val="1.5523932729624839E-2"/>
          <c:w val="0.86844050743657042"/>
          <c:h val="4.9924112008637986E-2"/>
        </c:manualLayout>
      </c:layout>
      <c:overlay val="0"/>
      <c:spPr>
        <a:ln>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barChart>
        <c:barDir val="col"/>
        <c:grouping val="clustered"/>
        <c:varyColors val="0"/>
        <c:ser>
          <c:idx val="0"/>
          <c:order val="0"/>
          <c:tx>
            <c:strRef>
              <c:f>Sheet1!$B$1</c:f>
              <c:strCache>
                <c:ptCount val="1"/>
                <c:pt idx="0">
                  <c:v>Less than $35,000 (n=207)</c:v>
                </c:pt>
              </c:strCache>
            </c:strRef>
          </c:tx>
          <c:spPr>
            <a:solidFill>
              <a:schemeClr val="accent1">
                <a:lumMod val="50000"/>
              </a:schemeClr>
            </a:solidFill>
          </c:spPr>
          <c:invertIfNegative val="0"/>
          <c:dLbls>
            <c:showLegendKey val="0"/>
            <c:showVal val="1"/>
            <c:showCatName val="0"/>
            <c:showSerName val="0"/>
            <c:showPercent val="0"/>
            <c:showBubbleSize val="0"/>
            <c:showLeaderLines val="0"/>
          </c:dLbls>
          <c:cat>
            <c:strRef>
              <c:f>Sheet1!$A$2:$A$5</c:f>
              <c:strCache>
                <c:ptCount val="4"/>
                <c:pt idx="0">
                  <c:v>Very Confident</c:v>
                </c:pt>
                <c:pt idx="1">
                  <c:v>Somewhat Confident</c:v>
                </c:pt>
                <c:pt idx="2">
                  <c:v>Not Too Confident</c:v>
                </c:pt>
                <c:pt idx="3">
                  <c:v>Not at All Confident</c:v>
                </c:pt>
              </c:strCache>
            </c:strRef>
          </c:cat>
          <c:val>
            <c:numRef>
              <c:f>Sheet1!$B$2:$B$5</c:f>
              <c:numCache>
                <c:formatCode>0%</c:formatCode>
                <c:ptCount val="4"/>
                <c:pt idx="0">
                  <c:v>0.16</c:v>
                </c:pt>
                <c:pt idx="1">
                  <c:v>0.42</c:v>
                </c:pt>
                <c:pt idx="2">
                  <c:v>0.13</c:v>
                </c:pt>
                <c:pt idx="3">
                  <c:v>0.28999999999999998</c:v>
                </c:pt>
              </c:numCache>
            </c:numRef>
          </c:val>
        </c:ser>
        <c:ser>
          <c:idx val="1"/>
          <c:order val="1"/>
          <c:tx>
            <c:strRef>
              <c:f>Sheet1!$C$1</c:f>
              <c:strCache>
                <c:ptCount val="1"/>
                <c:pt idx="0">
                  <c:v>$35,000 or More (n=187)</c:v>
                </c:pt>
              </c:strCache>
            </c:strRef>
          </c:tx>
          <c:spPr>
            <a:solidFill>
              <a:schemeClr val="accent1">
                <a:lumMod val="60000"/>
                <a:lumOff val="40000"/>
              </a:schemeClr>
            </a:solidFill>
          </c:spPr>
          <c:invertIfNegative val="0"/>
          <c:dLbls>
            <c:showLegendKey val="0"/>
            <c:showVal val="1"/>
            <c:showCatName val="0"/>
            <c:showSerName val="0"/>
            <c:showPercent val="0"/>
            <c:showBubbleSize val="0"/>
            <c:showLeaderLines val="0"/>
          </c:dLbls>
          <c:cat>
            <c:strRef>
              <c:f>Sheet1!$A$2:$A$5</c:f>
              <c:strCache>
                <c:ptCount val="4"/>
                <c:pt idx="0">
                  <c:v>Very Confident</c:v>
                </c:pt>
                <c:pt idx="1">
                  <c:v>Somewhat Confident</c:v>
                </c:pt>
                <c:pt idx="2">
                  <c:v>Not Too Confident</c:v>
                </c:pt>
                <c:pt idx="3">
                  <c:v>Not at All Confident</c:v>
                </c:pt>
              </c:strCache>
            </c:strRef>
          </c:cat>
          <c:val>
            <c:numRef>
              <c:f>Sheet1!$C$2:$C$5</c:f>
              <c:numCache>
                <c:formatCode>0%</c:formatCode>
                <c:ptCount val="4"/>
                <c:pt idx="0">
                  <c:v>0.48</c:v>
                </c:pt>
                <c:pt idx="1">
                  <c:v>0.38</c:v>
                </c:pt>
                <c:pt idx="2">
                  <c:v>0.06</c:v>
                </c:pt>
                <c:pt idx="3">
                  <c:v>0.06</c:v>
                </c:pt>
              </c:numCache>
            </c:numRef>
          </c:val>
        </c:ser>
        <c:dLbls>
          <c:showLegendKey val="0"/>
          <c:showVal val="0"/>
          <c:showCatName val="0"/>
          <c:showSerName val="0"/>
          <c:showPercent val="0"/>
          <c:showBubbleSize val="0"/>
        </c:dLbls>
        <c:gapWidth val="50"/>
        <c:axId val="103371136"/>
        <c:axId val="103372672"/>
      </c:barChart>
      <c:catAx>
        <c:axId val="103371136"/>
        <c:scaling>
          <c:orientation val="minMax"/>
        </c:scaling>
        <c:delete val="0"/>
        <c:axPos val="b"/>
        <c:numFmt formatCode="General" sourceLinked="1"/>
        <c:majorTickMark val="none"/>
        <c:minorTickMark val="none"/>
        <c:tickLblPos val="nextTo"/>
        <c:txPr>
          <a:bodyPr/>
          <a:lstStyle/>
          <a:p>
            <a:pPr>
              <a:defRPr sz="1600"/>
            </a:pPr>
            <a:endParaRPr lang="en-US"/>
          </a:p>
        </c:txPr>
        <c:crossAx val="103372672"/>
        <c:crosses val="autoZero"/>
        <c:auto val="1"/>
        <c:lblAlgn val="ctr"/>
        <c:lblOffset val="100"/>
        <c:noMultiLvlLbl val="0"/>
      </c:catAx>
      <c:valAx>
        <c:axId val="103372672"/>
        <c:scaling>
          <c:orientation val="minMax"/>
        </c:scaling>
        <c:delete val="1"/>
        <c:axPos val="l"/>
        <c:numFmt formatCode="0%" sourceLinked="1"/>
        <c:majorTickMark val="out"/>
        <c:minorTickMark val="none"/>
        <c:tickLblPos val="nextTo"/>
        <c:crossAx val="103371136"/>
        <c:crosses val="autoZero"/>
        <c:crossBetween val="between"/>
      </c:valAx>
    </c:plotArea>
    <c:legend>
      <c:legendPos val="t"/>
      <c:layout>
        <c:manualLayout>
          <c:xMode val="edge"/>
          <c:yMode val="edge"/>
          <c:x val="0.17462119599914874"/>
          <c:y val="3.79478059175411E-2"/>
          <c:w val="0.63683573337116639"/>
          <c:h val="7.7528449533493665E-2"/>
        </c:manualLayout>
      </c:layout>
      <c:overlay val="0"/>
      <c:spPr>
        <a:solidFill>
          <a:schemeClr val="bg1"/>
        </a:solidFill>
        <a:ln>
          <a:solidFill>
            <a:schemeClr val="tx1">
              <a:lumMod val="50000"/>
              <a:lumOff val="50000"/>
            </a:schemeClr>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081871345029239E-2"/>
          <c:y val="0.15820518711775322"/>
          <c:w val="0.96783625730994149"/>
          <c:h val="0.63428734941680975"/>
        </c:manualLayout>
      </c:layout>
      <c:lineChart>
        <c:grouping val="standard"/>
        <c:varyColors val="0"/>
        <c:ser>
          <c:idx val="0"/>
          <c:order val="0"/>
          <c:tx>
            <c:strRef>
              <c:f>Sheet1!$B$1</c:f>
              <c:strCache>
                <c:ptCount val="1"/>
                <c:pt idx="0">
                  <c:v>Respondent</c:v>
                </c:pt>
              </c:strCache>
            </c:strRef>
          </c:tx>
          <c:dLbls>
            <c:txPr>
              <a:bodyPr/>
              <a:lstStyle/>
              <a:p>
                <a:pPr>
                  <a:defRPr sz="1600">
                    <a:solidFill>
                      <a:schemeClr val="tx1"/>
                    </a:solidFill>
                  </a:defRPr>
                </a:pPr>
                <a:endParaRPr lang="en-US"/>
              </a:p>
            </c:txPr>
            <c:dLblPos val="b"/>
            <c:showLegendKey val="0"/>
            <c:showVal val="1"/>
            <c:showCatName val="0"/>
            <c:showSerName val="0"/>
            <c:showPercent val="0"/>
            <c:showBubbleSize val="0"/>
            <c:showLeaderLines val="0"/>
          </c:dLbls>
          <c:cat>
            <c:numRef>
              <c:f>Sheet1!$A$2:$A$22</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Sheet1!$B$2:$B$22</c:f>
              <c:numCache>
                <c:formatCode>0%</c:formatCode>
                <c:ptCount val="21"/>
                <c:pt idx="0">
                  <c:v>0.56999999999999995</c:v>
                </c:pt>
                <c:pt idx="1">
                  <c:v>0.57999999999999996</c:v>
                </c:pt>
                <c:pt idx="2">
                  <c:v>0.6</c:v>
                </c:pt>
                <c:pt idx="3">
                  <c:v>0.66</c:v>
                </c:pt>
                <c:pt idx="4">
                  <c:v>0.59</c:v>
                </c:pt>
                <c:pt idx="5">
                  <c:v>0.68</c:v>
                </c:pt>
                <c:pt idx="6">
                  <c:v>0.74</c:v>
                </c:pt>
                <c:pt idx="7">
                  <c:v>0.65</c:v>
                </c:pt>
                <c:pt idx="8">
                  <c:v>0.67</c:v>
                </c:pt>
                <c:pt idx="9">
                  <c:v>0.68</c:v>
                </c:pt>
              </c:numCache>
            </c:numRef>
          </c:val>
          <c:smooth val="0"/>
        </c:ser>
        <c:ser>
          <c:idx val="1"/>
          <c:order val="1"/>
          <c:tx>
            <c:strRef>
              <c:f>Sheet1!$C$1</c:f>
              <c:strCache>
                <c:ptCount val="1"/>
                <c:pt idx="0">
                  <c:v>Respondent and/or Spouse</c:v>
                </c:pt>
              </c:strCache>
            </c:strRef>
          </c:tx>
          <c:dLbls>
            <c:txPr>
              <a:bodyPr/>
              <a:lstStyle/>
              <a:p>
                <a:pPr>
                  <a:defRPr sz="1600"/>
                </a:pPr>
                <a:endParaRPr lang="en-US"/>
              </a:p>
            </c:txPr>
            <c:dLblPos val="t"/>
            <c:showLegendKey val="0"/>
            <c:showVal val="1"/>
            <c:showCatName val="0"/>
            <c:showSerName val="0"/>
            <c:showPercent val="0"/>
            <c:showBubbleSize val="0"/>
            <c:showLeaderLines val="0"/>
          </c:dLbls>
          <c:cat>
            <c:numRef>
              <c:f>Sheet1!$A$2:$A$22</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Sheet1!$C$2:$C$22</c:f>
              <c:numCache>
                <c:formatCode>General</c:formatCode>
                <c:ptCount val="21"/>
                <c:pt idx="5" formatCode="0%">
                  <c:v>0.73</c:v>
                </c:pt>
                <c:pt idx="6" formatCode="0%">
                  <c:v>0.78</c:v>
                </c:pt>
                <c:pt idx="7" formatCode="0%">
                  <c:v>0.69</c:v>
                </c:pt>
                <c:pt idx="8" formatCode="0%">
                  <c:v>0.72</c:v>
                </c:pt>
                <c:pt idx="9" formatCode="0%">
                  <c:v>0.71</c:v>
                </c:pt>
                <c:pt idx="10" formatCode="0%">
                  <c:v>0.68</c:v>
                </c:pt>
                <c:pt idx="11" formatCode="0%">
                  <c:v>0.69</c:v>
                </c:pt>
                <c:pt idx="12" formatCode="0%">
                  <c:v>0.7</c:v>
                </c:pt>
                <c:pt idx="13" formatCode="0%">
                  <c:v>0.66</c:v>
                </c:pt>
                <c:pt idx="14" formatCode="0%">
                  <c:v>0.72</c:v>
                </c:pt>
                <c:pt idx="15" formatCode="0%">
                  <c:v>0.75</c:v>
                </c:pt>
                <c:pt idx="16" formatCode="0%">
                  <c:v>0.69</c:v>
                </c:pt>
                <c:pt idx="17" formatCode="0%">
                  <c:v>0.68</c:v>
                </c:pt>
                <c:pt idx="18" formatCode="0%">
                  <c:v>0.66</c:v>
                </c:pt>
                <c:pt idx="19" formatCode="0%">
                  <c:v>0.66</c:v>
                </c:pt>
                <c:pt idx="20" formatCode="0%">
                  <c:v>0.64</c:v>
                </c:pt>
              </c:numCache>
            </c:numRef>
          </c:val>
          <c:smooth val="0"/>
        </c:ser>
        <c:dLbls>
          <c:showLegendKey val="0"/>
          <c:showVal val="0"/>
          <c:showCatName val="0"/>
          <c:showSerName val="0"/>
          <c:showPercent val="0"/>
          <c:showBubbleSize val="0"/>
        </c:dLbls>
        <c:marker val="1"/>
        <c:smooth val="0"/>
        <c:axId val="103440384"/>
        <c:axId val="103441920"/>
      </c:lineChart>
      <c:catAx>
        <c:axId val="103440384"/>
        <c:scaling>
          <c:orientation val="minMax"/>
        </c:scaling>
        <c:delete val="0"/>
        <c:axPos val="b"/>
        <c:numFmt formatCode="General" sourceLinked="1"/>
        <c:majorTickMark val="none"/>
        <c:minorTickMark val="none"/>
        <c:tickLblPos val="nextTo"/>
        <c:txPr>
          <a:bodyPr rot="0" vert="horz"/>
          <a:lstStyle/>
          <a:p>
            <a:pPr>
              <a:defRPr sz="1200"/>
            </a:pPr>
            <a:endParaRPr lang="en-US"/>
          </a:p>
        </c:txPr>
        <c:crossAx val="103441920"/>
        <c:crosses val="autoZero"/>
        <c:auto val="1"/>
        <c:lblAlgn val="ctr"/>
        <c:lblOffset val="100"/>
        <c:noMultiLvlLbl val="0"/>
      </c:catAx>
      <c:valAx>
        <c:axId val="103441920"/>
        <c:scaling>
          <c:orientation val="minMax"/>
        </c:scaling>
        <c:delete val="1"/>
        <c:axPos val="l"/>
        <c:numFmt formatCode="0%" sourceLinked="1"/>
        <c:majorTickMark val="out"/>
        <c:minorTickMark val="none"/>
        <c:tickLblPos val="nextTo"/>
        <c:crossAx val="103440384"/>
        <c:crosses val="autoZero"/>
        <c:crossBetween val="between"/>
      </c:valAx>
    </c:plotArea>
    <c:legend>
      <c:legendPos val="t"/>
      <c:layout/>
      <c:overlay val="0"/>
      <c:spPr>
        <a:solidFill>
          <a:schemeClr val="bg1"/>
        </a:solidFill>
        <a:ln>
          <a:solidFill>
            <a:schemeClr val="tx1">
              <a:lumMod val="50000"/>
              <a:lumOff val="50000"/>
            </a:schemeClr>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363197843512804E-2"/>
          <c:y val="0.12266183766814286"/>
          <c:w val="0.98267318411041316"/>
          <c:h val="0.65260359081292252"/>
        </c:manualLayout>
      </c:layout>
      <c:barChart>
        <c:barDir val="col"/>
        <c:grouping val="clustered"/>
        <c:varyColors val="0"/>
        <c:ser>
          <c:idx val="0"/>
          <c:order val="0"/>
          <c:tx>
            <c:strRef>
              <c:f>Sheet1!$A$2</c:f>
              <c:strCache>
                <c:ptCount val="1"/>
                <c:pt idx="0">
                  <c:v>Worker or Spouse Saved</c:v>
                </c:pt>
              </c:strCache>
            </c:strRef>
          </c:tx>
          <c:spPr>
            <a:solidFill>
              <a:schemeClr val="accent1">
                <a:lumMod val="75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Sheet1!$B$1:$F$1</c:f>
              <c:strCache>
                <c:ptCount val="5"/>
                <c:pt idx="0">
                  <c:v>IRA (n=509)</c:v>
                </c:pt>
                <c:pt idx="1">
                  <c:v>DC Plan (n=598)</c:v>
                </c:pt>
                <c:pt idx="2">
                  <c:v>IRA + DC Plan (n=417)</c:v>
                </c:pt>
                <c:pt idx="3">
                  <c:v>DB Plan (n=365)</c:v>
                </c:pt>
                <c:pt idx="4">
                  <c:v>No retirement plan (n=241)</c:v>
                </c:pt>
              </c:strCache>
            </c:strRef>
          </c:cat>
          <c:val>
            <c:numRef>
              <c:f>Sheet1!$B$2:$F$2</c:f>
              <c:numCache>
                <c:formatCode>0%</c:formatCode>
                <c:ptCount val="5"/>
                <c:pt idx="0">
                  <c:v>0.96</c:v>
                </c:pt>
                <c:pt idx="1">
                  <c:v>0.91</c:v>
                </c:pt>
                <c:pt idx="2">
                  <c:v>0.97</c:v>
                </c:pt>
                <c:pt idx="3">
                  <c:v>0.88</c:v>
                </c:pt>
                <c:pt idx="4">
                  <c:v>0.2</c:v>
                </c:pt>
              </c:numCache>
            </c:numRef>
          </c:val>
        </c:ser>
        <c:dLbls>
          <c:showLegendKey val="0"/>
          <c:showVal val="0"/>
          <c:showCatName val="0"/>
          <c:showSerName val="0"/>
          <c:showPercent val="0"/>
          <c:showBubbleSize val="0"/>
        </c:dLbls>
        <c:gapWidth val="50"/>
        <c:axId val="103708928"/>
        <c:axId val="103710720"/>
      </c:barChart>
      <c:catAx>
        <c:axId val="103708928"/>
        <c:scaling>
          <c:orientation val="minMax"/>
        </c:scaling>
        <c:delete val="0"/>
        <c:axPos val="b"/>
        <c:numFmt formatCode="General" sourceLinked="1"/>
        <c:majorTickMark val="none"/>
        <c:minorTickMark val="none"/>
        <c:tickLblPos val="nextTo"/>
        <c:txPr>
          <a:bodyPr/>
          <a:lstStyle/>
          <a:p>
            <a:pPr>
              <a:defRPr sz="1400"/>
            </a:pPr>
            <a:endParaRPr lang="en-US"/>
          </a:p>
        </c:txPr>
        <c:crossAx val="103710720"/>
        <c:crosses val="autoZero"/>
        <c:auto val="1"/>
        <c:lblAlgn val="ctr"/>
        <c:lblOffset val="100"/>
        <c:noMultiLvlLbl val="0"/>
      </c:catAx>
      <c:valAx>
        <c:axId val="103710720"/>
        <c:scaling>
          <c:orientation val="minMax"/>
        </c:scaling>
        <c:delete val="1"/>
        <c:axPos val="l"/>
        <c:numFmt formatCode="0%" sourceLinked="1"/>
        <c:majorTickMark val="out"/>
        <c:minorTickMark val="none"/>
        <c:tickLblPos val="nextTo"/>
        <c:crossAx val="1037089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216066256269795E-2"/>
          <c:y val="3.270159409152186E-2"/>
          <c:w val="0.96756786748746038"/>
          <c:h val="0.8180995481468355"/>
        </c:manualLayout>
      </c:layout>
      <c:lineChart>
        <c:grouping val="standard"/>
        <c:varyColors val="0"/>
        <c:ser>
          <c:idx val="0"/>
          <c:order val="0"/>
          <c:tx>
            <c:strRef>
              <c:f>Sheet1!$B$1</c:f>
              <c:strCache>
                <c:ptCount val="1"/>
                <c:pt idx="0">
                  <c:v>Column1</c:v>
                </c:pt>
              </c:strCache>
            </c:strRef>
          </c:tx>
          <c:dPt>
            <c:idx val="0"/>
            <c:bubble3D val="0"/>
            <c:spPr/>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Pt>
            <c:idx val="10"/>
            <c:bubble3D val="0"/>
          </c:dPt>
          <c:dPt>
            <c:idx val="11"/>
            <c:bubble3D val="0"/>
          </c:dPt>
          <c:dLbls>
            <c:dLblPos val="b"/>
            <c:showLegendKey val="0"/>
            <c:showVal val="1"/>
            <c:showCatName val="0"/>
            <c:showSerName val="0"/>
            <c:showPercent val="0"/>
            <c:showBubbleSize val="0"/>
            <c:showLeaderLines val="0"/>
          </c:dLbls>
          <c:cat>
            <c:numRef>
              <c:f>Sheet1!$A$2:$A$15</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Sheet1!$B$2:$B$15</c:f>
              <c:numCache>
                <c:formatCode>0%</c:formatCode>
                <c:ptCount val="14"/>
                <c:pt idx="0">
                  <c:v>0.61</c:v>
                </c:pt>
                <c:pt idx="1">
                  <c:v>0.61</c:v>
                </c:pt>
                <c:pt idx="2">
                  <c:v>0.62</c:v>
                </c:pt>
                <c:pt idx="3">
                  <c:v>0.57999999999999996</c:v>
                </c:pt>
                <c:pt idx="4">
                  <c:v>0.62</c:v>
                </c:pt>
                <c:pt idx="5">
                  <c:v>0.64</c:v>
                </c:pt>
                <c:pt idx="6">
                  <c:v>0.6</c:v>
                </c:pt>
                <c:pt idx="7">
                  <c:v>0.64</c:v>
                </c:pt>
                <c:pt idx="8">
                  <c:v>0.65</c:v>
                </c:pt>
                <c:pt idx="9">
                  <c:v>0.6</c:v>
                </c:pt>
                <c:pt idx="10">
                  <c:v>0.59</c:v>
                </c:pt>
                <c:pt idx="11">
                  <c:v>0.57999999999999996</c:v>
                </c:pt>
                <c:pt idx="12">
                  <c:v>0.56999999999999995</c:v>
                </c:pt>
                <c:pt idx="13">
                  <c:v>0.56999999999999995</c:v>
                </c:pt>
              </c:numCache>
            </c:numRef>
          </c:val>
          <c:smooth val="0"/>
        </c:ser>
        <c:dLbls>
          <c:showLegendKey val="0"/>
          <c:showVal val="0"/>
          <c:showCatName val="0"/>
          <c:showSerName val="0"/>
          <c:showPercent val="0"/>
          <c:showBubbleSize val="0"/>
        </c:dLbls>
        <c:marker val="1"/>
        <c:smooth val="0"/>
        <c:axId val="103840000"/>
        <c:axId val="103854080"/>
      </c:lineChart>
      <c:catAx>
        <c:axId val="103840000"/>
        <c:scaling>
          <c:orientation val="minMax"/>
        </c:scaling>
        <c:delete val="0"/>
        <c:axPos val="b"/>
        <c:numFmt formatCode="General" sourceLinked="1"/>
        <c:majorTickMark val="none"/>
        <c:minorTickMark val="none"/>
        <c:tickLblPos val="nextTo"/>
        <c:txPr>
          <a:bodyPr/>
          <a:lstStyle/>
          <a:p>
            <a:pPr>
              <a:defRPr sz="1600"/>
            </a:pPr>
            <a:endParaRPr lang="en-US"/>
          </a:p>
        </c:txPr>
        <c:crossAx val="103854080"/>
        <c:crosses val="autoZero"/>
        <c:auto val="1"/>
        <c:lblAlgn val="ctr"/>
        <c:lblOffset val="100"/>
        <c:noMultiLvlLbl val="0"/>
      </c:catAx>
      <c:valAx>
        <c:axId val="103854080"/>
        <c:scaling>
          <c:orientation val="minMax"/>
          <c:max val="0.8"/>
          <c:min val="0"/>
        </c:scaling>
        <c:delete val="1"/>
        <c:axPos val="l"/>
        <c:numFmt formatCode="0%" sourceLinked="1"/>
        <c:majorTickMark val="out"/>
        <c:minorTickMark val="none"/>
        <c:tickLblPos val="nextTo"/>
        <c:crossAx val="1038400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lineChart>
        <c:grouping val="standard"/>
        <c:varyColors val="0"/>
        <c:ser>
          <c:idx val="0"/>
          <c:order val="0"/>
          <c:tx>
            <c:strRef>
              <c:f>Sheet1!$B$1</c:f>
              <c:strCache>
                <c:ptCount val="1"/>
                <c:pt idx="0">
                  <c:v>Less than $35,000</c:v>
                </c:pt>
              </c:strCache>
            </c:strRef>
          </c:tx>
          <c:dLbls>
            <c:dLbl>
              <c:idx val="0"/>
              <c:layout/>
              <c:dLblPos val="t"/>
              <c:showLegendKey val="0"/>
              <c:showVal val="1"/>
              <c:showCatName val="0"/>
              <c:showSerName val="0"/>
              <c:showPercent val="0"/>
              <c:showBubbleSize val="0"/>
            </c:dLbl>
            <c:txPr>
              <a:bodyPr/>
              <a:lstStyle/>
              <a:p>
                <a:pPr>
                  <a:defRPr sz="1400"/>
                </a:pPr>
                <a:endParaRPr lang="en-US"/>
              </a:p>
            </c:txPr>
            <c:dLblPos val="b"/>
            <c:showLegendKey val="0"/>
            <c:showVal val="1"/>
            <c:showCatName val="0"/>
            <c:showSerName val="0"/>
            <c:showPercent val="0"/>
            <c:showBubbleSize val="0"/>
            <c:showLeaderLines val="0"/>
          </c:dLbls>
          <c:cat>
            <c:numRef>
              <c:f>Sheet1!$A$2:$A$8</c:f>
              <c:numCache>
                <c:formatCode>General</c:formatCode>
                <c:ptCount val="7"/>
                <c:pt idx="0">
                  <c:v>2008</c:v>
                </c:pt>
                <c:pt idx="1">
                  <c:v>2009</c:v>
                </c:pt>
                <c:pt idx="2">
                  <c:v>2010</c:v>
                </c:pt>
                <c:pt idx="3">
                  <c:v>2011</c:v>
                </c:pt>
                <c:pt idx="4">
                  <c:v>2012</c:v>
                </c:pt>
                <c:pt idx="5">
                  <c:v>2013</c:v>
                </c:pt>
                <c:pt idx="6">
                  <c:v>2014</c:v>
                </c:pt>
              </c:numCache>
            </c:numRef>
          </c:cat>
          <c:val>
            <c:numRef>
              <c:f>Sheet1!$B$2:$B$8</c:f>
              <c:numCache>
                <c:formatCode>0%</c:formatCode>
                <c:ptCount val="7"/>
                <c:pt idx="0">
                  <c:v>0.05</c:v>
                </c:pt>
                <c:pt idx="1">
                  <c:v>7.0000000000000007E-2</c:v>
                </c:pt>
                <c:pt idx="2">
                  <c:v>0.08</c:v>
                </c:pt>
                <c:pt idx="3">
                  <c:v>0.05</c:v>
                </c:pt>
                <c:pt idx="4">
                  <c:v>7.0000000000000007E-2</c:v>
                </c:pt>
                <c:pt idx="5">
                  <c:v>7.0000000000000007E-2</c:v>
                </c:pt>
                <c:pt idx="6">
                  <c:v>7.0000000000000007E-2</c:v>
                </c:pt>
              </c:numCache>
            </c:numRef>
          </c:val>
          <c:smooth val="0"/>
        </c:ser>
        <c:ser>
          <c:idx val="1"/>
          <c:order val="1"/>
          <c:tx>
            <c:strRef>
              <c:f>Sheet1!$C$1</c:f>
              <c:strCache>
                <c:ptCount val="1"/>
                <c:pt idx="0">
                  <c:v>$35,000 to $74,999</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Sheet1!$A$2:$A$8</c:f>
              <c:numCache>
                <c:formatCode>General</c:formatCode>
                <c:ptCount val="7"/>
                <c:pt idx="0">
                  <c:v>2008</c:v>
                </c:pt>
                <c:pt idx="1">
                  <c:v>2009</c:v>
                </c:pt>
                <c:pt idx="2">
                  <c:v>2010</c:v>
                </c:pt>
                <c:pt idx="3">
                  <c:v>2011</c:v>
                </c:pt>
                <c:pt idx="4">
                  <c:v>2012</c:v>
                </c:pt>
                <c:pt idx="5">
                  <c:v>2013</c:v>
                </c:pt>
                <c:pt idx="6">
                  <c:v>2014</c:v>
                </c:pt>
              </c:numCache>
            </c:numRef>
          </c:cat>
          <c:val>
            <c:numRef>
              <c:f>Sheet1!$C$2:$C$8</c:f>
              <c:numCache>
                <c:formatCode>0%</c:formatCode>
                <c:ptCount val="7"/>
                <c:pt idx="0">
                  <c:v>0.13</c:v>
                </c:pt>
                <c:pt idx="1">
                  <c:v>7.0000000000000007E-2</c:v>
                </c:pt>
                <c:pt idx="2">
                  <c:v>0.13</c:v>
                </c:pt>
                <c:pt idx="3">
                  <c:v>0.1</c:v>
                </c:pt>
                <c:pt idx="4">
                  <c:v>0.12</c:v>
                </c:pt>
                <c:pt idx="5">
                  <c:v>0.1</c:v>
                </c:pt>
                <c:pt idx="6">
                  <c:v>0.11</c:v>
                </c:pt>
              </c:numCache>
            </c:numRef>
          </c:val>
          <c:smooth val="0"/>
        </c:ser>
        <c:ser>
          <c:idx val="2"/>
          <c:order val="2"/>
          <c:tx>
            <c:strRef>
              <c:f>Sheet1!$D$1</c:f>
              <c:strCache>
                <c:ptCount val="1"/>
                <c:pt idx="0">
                  <c:v>$75,000 or More</c:v>
                </c:pt>
              </c:strCache>
            </c:strRef>
          </c:tx>
          <c:dLbls>
            <c:dLbl>
              <c:idx val="1"/>
              <c:layout/>
              <c:dLblPos val="t"/>
              <c:showLegendKey val="0"/>
              <c:showVal val="1"/>
              <c:showCatName val="0"/>
              <c:showSerName val="0"/>
              <c:showPercent val="0"/>
              <c:showBubbleSize val="0"/>
            </c:dLbl>
            <c:dLbl>
              <c:idx val="2"/>
              <c:layout>
                <c:manualLayout>
                  <c:x val="-3.0769230769230823E-2"/>
                  <c:y val="-3.814138438096995E-2"/>
                </c:manualLayout>
              </c:layout>
              <c:dLblPos val="r"/>
              <c:showLegendKey val="0"/>
              <c:showVal val="1"/>
              <c:showCatName val="0"/>
              <c:showSerName val="0"/>
              <c:showPercent val="0"/>
              <c:showBubbleSize val="0"/>
            </c:dLbl>
            <c:dLbl>
              <c:idx val="6"/>
              <c:layout/>
              <c:dLblPos val="t"/>
              <c:showLegendKey val="0"/>
              <c:showVal val="1"/>
              <c:showCatName val="0"/>
              <c:showSerName val="0"/>
              <c:showPercent val="0"/>
              <c:showBubbleSize val="0"/>
            </c:dLbl>
            <c:txPr>
              <a:bodyPr/>
              <a:lstStyle/>
              <a:p>
                <a:pPr>
                  <a:defRPr sz="1400"/>
                </a:pPr>
                <a:endParaRPr lang="en-US"/>
              </a:p>
            </c:txPr>
            <c:dLblPos val="b"/>
            <c:showLegendKey val="0"/>
            <c:showVal val="1"/>
            <c:showCatName val="0"/>
            <c:showSerName val="0"/>
            <c:showPercent val="0"/>
            <c:showBubbleSize val="0"/>
            <c:showLeaderLines val="0"/>
          </c:dLbls>
          <c:cat>
            <c:numRef>
              <c:f>Sheet1!$A$2:$A$8</c:f>
              <c:numCache>
                <c:formatCode>General</c:formatCode>
                <c:ptCount val="7"/>
                <c:pt idx="0">
                  <c:v>2008</c:v>
                </c:pt>
                <c:pt idx="1">
                  <c:v>2009</c:v>
                </c:pt>
                <c:pt idx="2">
                  <c:v>2010</c:v>
                </c:pt>
                <c:pt idx="3">
                  <c:v>2011</c:v>
                </c:pt>
                <c:pt idx="4">
                  <c:v>2012</c:v>
                </c:pt>
                <c:pt idx="5">
                  <c:v>2013</c:v>
                </c:pt>
                <c:pt idx="6">
                  <c:v>2014</c:v>
                </c:pt>
              </c:numCache>
            </c:numRef>
          </c:cat>
          <c:val>
            <c:numRef>
              <c:f>Sheet1!$D$2:$D$8</c:f>
              <c:numCache>
                <c:formatCode>0%</c:formatCode>
                <c:ptCount val="7"/>
                <c:pt idx="0">
                  <c:v>0.33</c:v>
                </c:pt>
                <c:pt idx="1">
                  <c:v>0.25</c:v>
                </c:pt>
                <c:pt idx="2">
                  <c:v>0.28000000000000003</c:v>
                </c:pt>
                <c:pt idx="3">
                  <c:v>0.24</c:v>
                </c:pt>
                <c:pt idx="4">
                  <c:v>0.24</c:v>
                </c:pt>
                <c:pt idx="5">
                  <c:v>0.2</c:v>
                </c:pt>
                <c:pt idx="6">
                  <c:v>0.36</c:v>
                </c:pt>
              </c:numCache>
            </c:numRef>
          </c:val>
          <c:smooth val="0"/>
        </c:ser>
        <c:ser>
          <c:idx val="3"/>
          <c:order val="3"/>
          <c:tx>
            <c:strRef>
              <c:f>Sheet1!$E$1</c:f>
              <c:strCache>
                <c:ptCount val="1"/>
                <c:pt idx="0">
                  <c:v>Don't Know/Refused</c:v>
                </c:pt>
              </c:strCache>
            </c:strRef>
          </c:tx>
          <c:cat>
            <c:numRef>
              <c:f>Sheet1!$A$2:$A$8</c:f>
              <c:numCache>
                <c:formatCode>General</c:formatCode>
                <c:ptCount val="7"/>
                <c:pt idx="0">
                  <c:v>2008</c:v>
                </c:pt>
                <c:pt idx="1">
                  <c:v>2009</c:v>
                </c:pt>
                <c:pt idx="2">
                  <c:v>2010</c:v>
                </c:pt>
                <c:pt idx="3">
                  <c:v>2011</c:v>
                </c:pt>
                <c:pt idx="4">
                  <c:v>2012</c:v>
                </c:pt>
                <c:pt idx="5">
                  <c:v>2013</c:v>
                </c:pt>
                <c:pt idx="6">
                  <c:v>2014</c:v>
                </c:pt>
              </c:numCache>
            </c:numRef>
          </c:cat>
          <c:val>
            <c:numRef>
              <c:f>Sheet1!$E$2:$E$8</c:f>
            </c:numRef>
          </c:val>
          <c:smooth val="0"/>
        </c:ser>
        <c:dLbls>
          <c:showLegendKey val="0"/>
          <c:showVal val="0"/>
          <c:showCatName val="0"/>
          <c:showSerName val="0"/>
          <c:showPercent val="0"/>
          <c:showBubbleSize val="0"/>
        </c:dLbls>
        <c:marker val="1"/>
        <c:smooth val="0"/>
        <c:axId val="85748736"/>
        <c:axId val="85758720"/>
      </c:lineChart>
      <c:catAx>
        <c:axId val="85748736"/>
        <c:scaling>
          <c:orientation val="minMax"/>
        </c:scaling>
        <c:delete val="0"/>
        <c:axPos val="b"/>
        <c:numFmt formatCode="General" sourceLinked="1"/>
        <c:majorTickMark val="none"/>
        <c:minorTickMark val="none"/>
        <c:tickLblPos val="nextTo"/>
        <c:txPr>
          <a:bodyPr/>
          <a:lstStyle/>
          <a:p>
            <a:pPr>
              <a:defRPr sz="1200"/>
            </a:pPr>
            <a:endParaRPr lang="en-US"/>
          </a:p>
        </c:txPr>
        <c:crossAx val="85758720"/>
        <c:crosses val="autoZero"/>
        <c:auto val="1"/>
        <c:lblAlgn val="ctr"/>
        <c:lblOffset val="100"/>
        <c:noMultiLvlLbl val="0"/>
      </c:catAx>
      <c:valAx>
        <c:axId val="85758720"/>
        <c:scaling>
          <c:orientation val="minMax"/>
        </c:scaling>
        <c:delete val="1"/>
        <c:axPos val="l"/>
        <c:numFmt formatCode="0%" sourceLinked="1"/>
        <c:majorTickMark val="out"/>
        <c:minorTickMark val="none"/>
        <c:tickLblPos val="nextTo"/>
        <c:crossAx val="85748736"/>
        <c:crosses val="autoZero"/>
        <c:crossBetween val="between"/>
      </c:valAx>
    </c:plotArea>
    <c:legend>
      <c:legendPos val="t"/>
      <c:layout>
        <c:manualLayout>
          <c:xMode val="edge"/>
          <c:yMode val="edge"/>
          <c:x val="0.14439868093411404"/>
          <c:y val="1.675976455295497E-2"/>
          <c:w val="0.7018250443053593"/>
          <c:h val="6.4537765116778209E-2"/>
        </c:manualLayout>
      </c:layout>
      <c:overlay val="0"/>
      <c:spPr>
        <a:solidFill>
          <a:schemeClr val="bg1"/>
        </a:solidFill>
        <a:ln>
          <a:solidFill>
            <a:schemeClr val="tx1">
              <a:lumMod val="50000"/>
              <a:lumOff val="50000"/>
            </a:schemeClr>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081871345029239E-2"/>
          <c:y val="0.13307758912568568"/>
          <c:w val="0.96783625730994149"/>
          <c:h val="0.73479774138507969"/>
        </c:manualLayout>
      </c:layout>
      <c:lineChart>
        <c:grouping val="standard"/>
        <c:varyColors val="0"/>
        <c:ser>
          <c:idx val="0"/>
          <c:order val="0"/>
          <c:tx>
            <c:strRef>
              <c:f>Sheet1!$B$1</c:f>
              <c:strCache>
                <c:ptCount val="1"/>
                <c:pt idx="0">
                  <c:v>Respondent</c:v>
                </c:pt>
              </c:strCache>
            </c:strRef>
          </c:tx>
          <c:dLbls>
            <c:txPr>
              <a:bodyPr/>
              <a:lstStyle/>
              <a:p>
                <a:pPr>
                  <a:defRPr sz="1500">
                    <a:solidFill>
                      <a:schemeClr val="tx1"/>
                    </a:solidFill>
                  </a:defRPr>
                </a:pPr>
                <a:endParaRPr lang="en-US"/>
              </a:p>
            </c:txPr>
            <c:dLblPos val="b"/>
            <c:showLegendKey val="0"/>
            <c:showVal val="1"/>
            <c:showCatName val="0"/>
            <c:showSerName val="0"/>
            <c:showPercent val="0"/>
            <c:showBubbleSize val="0"/>
            <c:showLeaderLines val="0"/>
          </c:dLbls>
          <c:cat>
            <c:numRef>
              <c:f>Sheet1!$A$2:$A$22</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Sheet1!$B$2:$B$22</c:f>
              <c:numCache>
                <c:formatCode>0%</c:formatCode>
                <c:ptCount val="21"/>
                <c:pt idx="0">
                  <c:v>0.52</c:v>
                </c:pt>
                <c:pt idx="1">
                  <c:v>0.48</c:v>
                </c:pt>
                <c:pt idx="2">
                  <c:v>0.52</c:v>
                </c:pt>
                <c:pt idx="3">
                  <c:v>0.5</c:v>
                </c:pt>
                <c:pt idx="4">
                  <c:v>0.59</c:v>
                </c:pt>
                <c:pt idx="5">
                  <c:v>0.66</c:v>
                </c:pt>
                <c:pt idx="6">
                  <c:v>0.54</c:v>
                </c:pt>
                <c:pt idx="7">
                  <c:v>0.59</c:v>
                </c:pt>
                <c:pt idx="8">
                  <c:v>0.61</c:v>
                </c:pt>
                <c:pt idx="9">
                  <c:v>0.63</c:v>
                </c:pt>
              </c:numCache>
            </c:numRef>
          </c:val>
          <c:smooth val="0"/>
        </c:ser>
        <c:ser>
          <c:idx val="1"/>
          <c:order val="1"/>
          <c:tx>
            <c:strRef>
              <c:f>Sheet1!$C$1</c:f>
              <c:strCache>
                <c:ptCount val="1"/>
                <c:pt idx="0">
                  <c:v>Respondent and/or Spouse</c:v>
                </c:pt>
              </c:strCache>
            </c:strRef>
          </c:tx>
          <c:dLbls>
            <c:txPr>
              <a:bodyPr/>
              <a:lstStyle/>
              <a:p>
                <a:pPr>
                  <a:defRPr sz="1500"/>
                </a:pPr>
                <a:endParaRPr lang="en-US"/>
              </a:p>
            </c:txPr>
            <c:dLblPos val="t"/>
            <c:showLegendKey val="0"/>
            <c:showVal val="1"/>
            <c:showCatName val="0"/>
            <c:showSerName val="0"/>
            <c:showPercent val="0"/>
            <c:showBubbleSize val="0"/>
            <c:showLeaderLines val="0"/>
          </c:dLbls>
          <c:cat>
            <c:numRef>
              <c:f>Sheet1!$A$2:$A$22</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Sheet1!$C$2:$C$22</c:f>
              <c:numCache>
                <c:formatCode>General</c:formatCode>
                <c:ptCount val="21"/>
                <c:pt idx="5" formatCode="0%">
                  <c:v>0.67</c:v>
                </c:pt>
                <c:pt idx="6" formatCode="0%">
                  <c:v>0.59</c:v>
                </c:pt>
                <c:pt idx="7" formatCode="0%">
                  <c:v>0.61</c:v>
                </c:pt>
                <c:pt idx="8" formatCode="0%">
                  <c:v>0.62</c:v>
                </c:pt>
                <c:pt idx="9" formatCode="0%">
                  <c:v>0.64</c:v>
                </c:pt>
                <c:pt idx="10" formatCode="0%">
                  <c:v>0.65</c:v>
                </c:pt>
                <c:pt idx="11" formatCode="0%">
                  <c:v>0.66</c:v>
                </c:pt>
                <c:pt idx="12" formatCode="0%">
                  <c:v>0.68</c:v>
                </c:pt>
                <c:pt idx="13" formatCode="0%">
                  <c:v>0.68</c:v>
                </c:pt>
                <c:pt idx="14" formatCode="0%">
                  <c:v>0.64</c:v>
                </c:pt>
                <c:pt idx="15" formatCode="0%">
                  <c:v>0.62</c:v>
                </c:pt>
                <c:pt idx="16" formatCode="0%">
                  <c:v>0.71</c:v>
                </c:pt>
                <c:pt idx="17" formatCode="0%">
                  <c:v>0.74</c:v>
                </c:pt>
                <c:pt idx="18" formatCode="0%">
                  <c:v>0.68</c:v>
                </c:pt>
                <c:pt idx="19" formatCode="0%">
                  <c:v>0.71</c:v>
                </c:pt>
                <c:pt idx="20" formatCode="0%">
                  <c:v>0.66</c:v>
                </c:pt>
              </c:numCache>
            </c:numRef>
          </c:val>
          <c:smooth val="0"/>
        </c:ser>
        <c:dLbls>
          <c:showLegendKey val="0"/>
          <c:showVal val="0"/>
          <c:showCatName val="0"/>
          <c:showSerName val="0"/>
          <c:showPercent val="0"/>
          <c:showBubbleSize val="0"/>
        </c:dLbls>
        <c:marker val="1"/>
        <c:smooth val="0"/>
        <c:axId val="116965760"/>
        <c:axId val="116967296"/>
      </c:lineChart>
      <c:catAx>
        <c:axId val="116965760"/>
        <c:scaling>
          <c:orientation val="minMax"/>
        </c:scaling>
        <c:delete val="0"/>
        <c:axPos val="b"/>
        <c:numFmt formatCode="General" sourceLinked="1"/>
        <c:majorTickMark val="none"/>
        <c:minorTickMark val="none"/>
        <c:tickLblPos val="nextTo"/>
        <c:txPr>
          <a:bodyPr/>
          <a:lstStyle/>
          <a:p>
            <a:pPr>
              <a:defRPr sz="1200"/>
            </a:pPr>
            <a:endParaRPr lang="en-US"/>
          </a:p>
        </c:txPr>
        <c:crossAx val="116967296"/>
        <c:crosses val="autoZero"/>
        <c:auto val="1"/>
        <c:lblAlgn val="ctr"/>
        <c:lblOffset val="100"/>
        <c:noMultiLvlLbl val="0"/>
      </c:catAx>
      <c:valAx>
        <c:axId val="116967296"/>
        <c:scaling>
          <c:orientation val="minMax"/>
        </c:scaling>
        <c:delete val="1"/>
        <c:axPos val="l"/>
        <c:numFmt formatCode="0%" sourceLinked="1"/>
        <c:majorTickMark val="out"/>
        <c:minorTickMark val="none"/>
        <c:tickLblPos val="nextTo"/>
        <c:crossAx val="116965760"/>
        <c:crosses val="autoZero"/>
        <c:crossBetween val="between"/>
      </c:valAx>
    </c:plotArea>
    <c:legend>
      <c:legendPos val="t"/>
      <c:layout/>
      <c:overlay val="0"/>
      <c:spPr>
        <a:solidFill>
          <a:schemeClr val="bg1"/>
        </a:solidFill>
        <a:ln>
          <a:solidFill>
            <a:schemeClr val="tx1">
              <a:lumMod val="50000"/>
              <a:lumOff val="50000"/>
            </a:schemeClr>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21952145533482229"/>
          <c:w val="0.98267318411041316"/>
          <c:h val="0.56785142535457789"/>
        </c:manualLayout>
      </c:layout>
      <c:barChart>
        <c:barDir val="col"/>
        <c:grouping val="clustered"/>
        <c:varyColors val="0"/>
        <c:ser>
          <c:idx val="0"/>
          <c:order val="0"/>
          <c:tx>
            <c:strRef>
              <c:f>Sheet1!$B$1</c:f>
              <c:strCache>
                <c:ptCount val="1"/>
                <c:pt idx="0">
                  <c:v>IRA (n=509)</c:v>
                </c:pt>
              </c:strCache>
            </c:strRef>
          </c:tx>
          <c:spPr>
            <a:solidFill>
              <a:schemeClr val="tx2">
                <a:lumMod val="50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Sheet1!$A$2:$A$6</c:f>
              <c:strCache>
                <c:ptCount val="5"/>
                <c:pt idx="0">
                  <c:v>Less than $1,000</c:v>
                </c:pt>
                <c:pt idx="1">
                  <c:v>$1,000 - $9,999</c:v>
                </c:pt>
                <c:pt idx="2">
                  <c:v>$10,000 - $24,999</c:v>
                </c:pt>
                <c:pt idx="3">
                  <c:v>$25,000 - $99,999</c:v>
                </c:pt>
                <c:pt idx="4">
                  <c:v>$100,000 or More</c:v>
                </c:pt>
              </c:strCache>
            </c:strRef>
          </c:cat>
          <c:val>
            <c:numRef>
              <c:f>Sheet1!$B$2:$B$6</c:f>
              <c:numCache>
                <c:formatCode>0%</c:formatCode>
                <c:ptCount val="5"/>
                <c:pt idx="0">
                  <c:v>0.05</c:v>
                </c:pt>
                <c:pt idx="1">
                  <c:v>0.1</c:v>
                </c:pt>
                <c:pt idx="2">
                  <c:v>0.1</c:v>
                </c:pt>
                <c:pt idx="3">
                  <c:v>0.28999999999999998</c:v>
                </c:pt>
                <c:pt idx="4">
                  <c:v>0.44</c:v>
                </c:pt>
              </c:numCache>
            </c:numRef>
          </c:val>
        </c:ser>
        <c:ser>
          <c:idx val="1"/>
          <c:order val="1"/>
          <c:tx>
            <c:strRef>
              <c:f>Sheet1!$C$1</c:f>
              <c:strCache>
                <c:ptCount val="1"/>
                <c:pt idx="0">
                  <c:v>DC Plan (n=598)</c:v>
                </c:pt>
              </c:strCache>
            </c:strRef>
          </c:tx>
          <c:spPr>
            <a:solidFill>
              <a:schemeClr val="tx2">
                <a:lumMod val="75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Sheet1!$A$2:$A$6</c:f>
              <c:strCache>
                <c:ptCount val="5"/>
                <c:pt idx="0">
                  <c:v>Less than $1,000</c:v>
                </c:pt>
                <c:pt idx="1">
                  <c:v>$1,000 - $9,999</c:v>
                </c:pt>
                <c:pt idx="2">
                  <c:v>$10,000 - $24,999</c:v>
                </c:pt>
                <c:pt idx="3">
                  <c:v>$25,000 - $99,999</c:v>
                </c:pt>
                <c:pt idx="4">
                  <c:v>$100,000 or More</c:v>
                </c:pt>
              </c:strCache>
            </c:strRef>
          </c:cat>
          <c:val>
            <c:numRef>
              <c:f>Sheet1!$C$2:$C$6</c:f>
              <c:numCache>
                <c:formatCode>0%</c:formatCode>
                <c:ptCount val="5"/>
                <c:pt idx="0">
                  <c:v>0.11</c:v>
                </c:pt>
                <c:pt idx="1">
                  <c:v>0.15</c:v>
                </c:pt>
                <c:pt idx="2">
                  <c:v>0.11</c:v>
                </c:pt>
                <c:pt idx="3">
                  <c:v>0.28000000000000003</c:v>
                </c:pt>
                <c:pt idx="4">
                  <c:v>0.35</c:v>
                </c:pt>
              </c:numCache>
            </c:numRef>
          </c:val>
        </c:ser>
        <c:ser>
          <c:idx val="2"/>
          <c:order val="2"/>
          <c:tx>
            <c:strRef>
              <c:f>Sheet1!$D$1</c:f>
              <c:strCache>
                <c:ptCount val="1"/>
                <c:pt idx="0">
                  <c:v>IRA + DC Plan (n=417)</c:v>
                </c:pt>
              </c:strCache>
            </c:strRef>
          </c:tx>
          <c:spPr>
            <a:solidFill>
              <a:schemeClr val="accent1">
                <a:lumMod val="75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Sheet1!$A$2:$A$6</c:f>
              <c:strCache>
                <c:ptCount val="5"/>
                <c:pt idx="0">
                  <c:v>Less than $1,000</c:v>
                </c:pt>
                <c:pt idx="1">
                  <c:v>$1,000 - $9,999</c:v>
                </c:pt>
                <c:pt idx="2">
                  <c:v>$10,000 - $24,999</c:v>
                </c:pt>
                <c:pt idx="3">
                  <c:v>$25,000 - $99,999</c:v>
                </c:pt>
                <c:pt idx="4">
                  <c:v>$100,000 or More</c:v>
                </c:pt>
              </c:strCache>
            </c:strRef>
          </c:cat>
          <c:val>
            <c:numRef>
              <c:f>Sheet1!$D$2:$D$6</c:f>
              <c:numCache>
                <c:formatCode>0%</c:formatCode>
                <c:ptCount val="5"/>
                <c:pt idx="0">
                  <c:v>0.06</c:v>
                </c:pt>
                <c:pt idx="1">
                  <c:v>0.08</c:v>
                </c:pt>
                <c:pt idx="2">
                  <c:v>0.11</c:v>
                </c:pt>
                <c:pt idx="3">
                  <c:v>0.28000000000000003</c:v>
                </c:pt>
                <c:pt idx="4">
                  <c:v>0.48</c:v>
                </c:pt>
              </c:numCache>
            </c:numRef>
          </c:val>
        </c:ser>
        <c:ser>
          <c:idx val="3"/>
          <c:order val="3"/>
          <c:tx>
            <c:strRef>
              <c:f>Sheet1!$E$1</c:f>
              <c:strCache>
                <c:ptCount val="1"/>
                <c:pt idx="0">
                  <c:v>DB Plan (n=365)</c:v>
                </c:pt>
              </c:strCache>
            </c:strRef>
          </c:tx>
          <c:spPr>
            <a:solidFill>
              <a:schemeClr val="tx2">
                <a:lumMod val="60000"/>
                <a:lumOff val="40000"/>
              </a:schemeClr>
            </a:solidFill>
            <a:ln>
              <a:noFill/>
            </a:ln>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Sheet1!$A$2:$A$6</c:f>
              <c:strCache>
                <c:ptCount val="5"/>
                <c:pt idx="0">
                  <c:v>Less than $1,000</c:v>
                </c:pt>
                <c:pt idx="1">
                  <c:v>$1,000 - $9,999</c:v>
                </c:pt>
                <c:pt idx="2">
                  <c:v>$10,000 - $24,999</c:v>
                </c:pt>
                <c:pt idx="3">
                  <c:v>$25,000 - $99,999</c:v>
                </c:pt>
                <c:pt idx="4">
                  <c:v>$100,000 or More</c:v>
                </c:pt>
              </c:strCache>
            </c:strRef>
          </c:cat>
          <c:val>
            <c:numRef>
              <c:f>Sheet1!$E$2:$E$6</c:f>
              <c:numCache>
                <c:formatCode>0%</c:formatCode>
                <c:ptCount val="5"/>
                <c:pt idx="0">
                  <c:v>0.12</c:v>
                </c:pt>
                <c:pt idx="1">
                  <c:v>0.12</c:v>
                </c:pt>
                <c:pt idx="2">
                  <c:v>0.11</c:v>
                </c:pt>
                <c:pt idx="3">
                  <c:v>0.26</c:v>
                </c:pt>
                <c:pt idx="4">
                  <c:v>0.38</c:v>
                </c:pt>
              </c:numCache>
            </c:numRef>
          </c:val>
        </c:ser>
        <c:ser>
          <c:idx val="4"/>
          <c:order val="4"/>
          <c:tx>
            <c:strRef>
              <c:f>Sheet1!$F$1</c:f>
              <c:strCache>
                <c:ptCount val="1"/>
                <c:pt idx="0">
                  <c:v>No retirement plan (n=241)</c:v>
                </c:pt>
              </c:strCache>
            </c:strRef>
          </c:tx>
          <c:spPr>
            <a:solidFill>
              <a:schemeClr val="accent1">
                <a:lumMod val="60000"/>
                <a:lumOff val="40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Sheet1!$A$2:$A$6</c:f>
              <c:strCache>
                <c:ptCount val="5"/>
                <c:pt idx="0">
                  <c:v>Less than $1,000</c:v>
                </c:pt>
                <c:pt idx="1">
                  <c:v>$1,000 - $9,999</c:v>
                </c:pt>
                <c:pt idx="2">
                  <c:v>$10,000 - $24,999</c:v>
                </c:pt>
                <c:pt idx="3">
                  <c:v>$25,000 - $99,999</c:v>
                </c:pt>
                <c:pt idx="4">
                  <c:v>$100,000 or More</c:v>
                </c:pt>
              </c:strCache>
            </c:strRef>
          </c:cat>
          <c:val>
            <c:numRef>
              <c:f>Sheet1!$F$2:$F$6</c:f>
              <c:numCache>
                <c:formatCode>0%</c:formatCode>
                <c:ptCount val="5"/>
                <c:pt idx="0">
                  <c:v>0.73</c:v>
                </c:pt>
                <c:pt idx="1">
                  <c:v>0.16</c:v>
                </c:pt>
                <c:pt idx="2">
                  <c:v>0.05</c:v>
                </c:pt>
                <c:pt idx="3">
                  <c:v>0.03</c:v>
                </c:pt>
                <c:pt idx="4">
                  <c:v>0.03</c:v>
                </c:pt>
              </c:numCache>
            </c:numRef>
          </c:val>
        </c:ser>
        <c:dLbls>
          <c:showLegendKey val="0"/>
          <c:showVal val="0"/>
          <c:showCatName val="0"/>
          <c:showSerName val="0"/>
          <c:showPercent val="0"/>
          <c:showBubbleSize val="0"/>
        </c:dLbls>
        <c:gapWidth val="50"/>
        <c:axId val="117169152"/>
        <c:axId val="117187328"/>
      </c:barChart>
      <c:catAx>
        <c:axId val="117169152"/>
        <c:scaling>
          <c:orientation val="minMax"/>
        </c:scaling>
        <c:delete val="0"/>
        <c:axPos val="b"/>
        <c:numFmt formatCode="General" sourceLinked="1"/>
        <c:majorTickMark val="none"/>
        <c:minorTickMark val="none"/>
        <c:tickLblPos val="nextTo"/>
        <c:txPr>
          <a:bodyPr/>
          <a:lstStyle/>
          <a:p>
            <a:pPr>
              <a:defRPr sz="1400"/>
            </a:pPr>
            <a:endParaRPr lang="en-US"/>
          </a:p>
        </c:txPr>
        <c:crossAx val="117187328"/>
        <c:crosses val="autoZero"/>
        <c:auto val="1"/>
        <c:lblAlgn val="ctr"/>
        <c:lblOffset val="100"/>
        <c:noMultiLvlLbl val="0"/>
      </c:catAx>
      <c:valAx>
        <c:axId val="117187328"/>
        <c:scaling>
          <c:orientation val="minMax"/>
        </c:scaling>
        <c:delete val="1"/>
        <c:axPos val="l"/>
        <c:numFmt formatCode="0%" sourceLinked="1"/>
        <c:majorTickMark val="out"/>
        <c:minorTickMark val="none"/>
        <c:tickLblPos val="nextTo"/>
        <c:crossAx val="117169152"/>
        <c:crosses val="autoZero"/>
        <c:crossBetween val="between"/>
      </c:valAx>
    </c:plotArea>
    <c:legend>
      <c:legendPos val="t"/>
      <c:layout>
        <c:manualLayout>
          <c:xMode val="edge"/>
          <c:yMode val="edge"/>
          <c:x val="2.4471045848998604E-2"/>
          <c:y val="6.5189573386294691E-2"/>
          <c:w val="0.94654654654654657"/>
          <c:h val="9.6614370258758644E-2"/>
        </c:manualLayout>
      </c:layout>
      <c:overlay val="0"/>
      <c:spPr>
        <a:solidFill>
          <a:schemeClr val="bg1"/>
        </a:solidFill>
        <a:ln>
          <a:solidFill>
            <a:schemeClr val="tx1">
              <a:lumMod val="50000"/>
              <a:lumOff val="50000"/>
            </a:schemeClr>
          </a:solidFill>
        </a:ln>
      </c:spPr>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barChart>
        <c:barDir val="col"/>
        <c:grouping val="clustered"/>
        <c:varyColors val="0"/>
        <c:ser>
          <c:idx val="0"/>
          <c:order val="0"/>
          <c:tx>
            <c:strRef>
              <c:f>Sheet1!$B$1</c:f>
              <c:strCache>
                <c:ptCount val="1"/>
                <c:pt idx="0">
                  <c:v>Less than $35,000</c:v>
                </c:pt>
              </c:strCache>
            </c:strRef>
          </c:tx>
          <c:spPr>
            <a:solidFill>
              <a:schemeClr val="accent1">
                <a:lumMod val="50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Sheet1!$A$2:$A$6</c:f>
              <c:strCache>
                <c:ptCount val="5"/>
                <c:pt idx="0">
                  <c:v>Less than $1,000</c:v>
                </c:pt>
                <c:pt idx="1">
                  <c:v>$1,000 - $9,999</c:v>
                </c:pt>
                <c:pt idx="2">
                  <c:v>$10,000 - $24,999</c:v>
                </c:pt>
                <c:pt idx="3">
                  <c:v>$25,000 - $99,999</c:v>
                </c:pt>
                <c:pt idx="4">
                  <c:v>$100,000 or More</c:v>
                </c:pt>
              </c:strCache>
            </c:strRef>
          </c:cat>
          <c:val>
            <c:numRef>
              <c:f>Sheet1!$B$2:$B$6</c:f>
              <c:numCache>
                <c:formatCode>0%</c:formatCode>
                <c:ptCount val="5"/>
                <c:pt idx="0">
                  <c:v>0.68</c:v>
                </c:pt>
                <c:pt idx="1">
                  <c:v>0.17</c:v>
                </c:pt>
                <c:pt idx="2">
                  <c:v>0.05</c:v>
                </c:pt>
                <c:pt idx="3">
                  <c:v>0.08</c:v>
                </c:pt>
                <c:pt idx="4">
                  <c:v>0.02</c:v>
                </c:pt>
              </c:numCache>
            </c:numRef>
          </c:val>
        </c:ser>
        <c:ser>
          <c:idx val="1"/>
          <c:order val="1"/>
          <c:tx>
            <c:strRef>
              <c:f>Sheet1!$C$1</c:f>
              <c:strCache>
                <c:ptCount val="1"/>
                <c:pt idx="0">
                  <c:v>$35,000 to $74,999</c:v>
                </c:pt>
              </c:strCache>
            </c:strRef>
          </c:tx>
          <c:spPr>
            <a:solidFill>
              <a:schemeClr val="accent1"/>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Sheet1!$A$2:$A$6</c:f>
              <c:strCache>
                <c:ptCount val="5"/>
                <c:pt idx="0">
                  <c:v>Less than $1,000</c:v>
                </c:pt>
                <c:pt idx="1">
                  <c:v>$1,000 - $9,999</c:v>
                </c:pt>
                <c:pt idx="2">
                  <c:v>$10,000 - $24,999</c:v>
                </c:pt>
                <c:pt idx="3">
                  <c:v>$25,000 - $99,999</c:v>
                </c:pt>
                <c:pt idx="4">
                  <c:v>$100,000 or More</c:v>
                </c:pt>
              </c:strCache>
            </c:strRef>
          </c:cat>
          <c:val>
            <c:numRef>
              <c:f>Sheet1!$C$2:$C$6</c:f>
              <c:numCache>
                <c:formatCode>0%</c:formatCode>
                <c:ptCount val="5"/>
                <c:pt idx="0">
                  <c:v>0.23</c:v>
                </c:pt>
                <c:pt idx="1">
                  <c:v>0.22</c:v>
                </c:pt>
                <c:pt idx="2">
                  <c:v>0.17</c:v>
                </c:pt>
                <c:pt idx="3">
                  <c:v>0.23</c:v>
                </c:pt>
                <c:pt idx="4">
                  <c:v>0.16</c:v>
                </c:pt>
              </c:numCache>
            </c:numRef>
          </c:val>
        </c:ser>
        <c:ser>
          <c:idx val="2"/>
          <c:order val="2"/>
          <c:tx>
            <c:strRef>
              <c:f>Sheet1!$D$1</c:f>
              <c:strCache>
                <c:ptCount val="1"/>
                <c:pt idx="0">
                  <c:v>$75,000 or More</c:v>
                </c:pt>
              </c:strCache>
            </c:strRef>
          </c:tx>
          <c:spPr>
            <a:solidFill>
              <a:schemeClr val="accent1">
                <a:lumMod val="60000"/>
                <a:lumOff val="40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Sheet1!$A$2:$A$6</c:f>
              <c:strCache>
                <c:ptCount val="5"/>
                <c:pt idx="0">
                  <c:v>Less than $1,000</c:v>
                </c:pt>
                <c:pt idx="1">
                  <c:v>$1,000 - $9,999</c:v>
                </c:pt>
                <c:pt idx="2">
                  <c:v>$10,000 - $24,999</c:v>
                </c:pt>
                <c:pt idx="3">
                  <c:v>$25,000 - $99,999</c:v>
                </c:pt>
                <c:pt idx="4">
                  <c:v>$100,000 or More</c:v>
                </c:pt>
              </c:strCache>
            </c:strRef>
          </c:cat>
          <c:val>
            <c:numRef>
              <c:f>Sheet1!$D$2:$D$6</c:f>
              <c:numCache>
                <c:formatCode>0%</c:formatCode>
                <c:ptCount val="5"/>
                <c:pt idx="0">
                  <c:v>0.03</c:v>
                </c:pt>
                <c:pt idx="1">
                  <c:v>0.11</c:v>
                </c:pt>
                <c:pt idx="2">
                  <c:v>0.06</c:v>
                </c:pt>
                <c:pt idx="3">
                  <c:v>0.27</c:v>
                </c:pt>
                <c:pt idx="4">
                  <c:v>0.54</c:v>
                </c:pt>
              </c:numCache>
            </c:numRef>
          </c:val>
        </c:ser>
        <c:dLbls>
          <c:showLegendKey val="0"/>
          <c:showVal val="0"/>
          <c:showCatName val="0"/>
          <c:showSerName val="0"/>
          <c:showPercent val="0"/>
          <c:showBubbleSize val="0"/>
        </c:dLbls>
        <c:gapWidth val="50"/>
        <c:axId val="117339648"/>
        <c:axId val="117341184"/>
      </c:barChart>
      <c:catAx>
        <c:axId val="117339648"/>
        <c:scaling>
          <c:orientation val="minMax"/>
        </c:scaling>
        <c:delete val="0"/>
        <c:axPos val="b"/>
        <c:numFmt formatCode="General" sourceLinked="1"/>
        <c:majorTickMark val="none"/>
        <c:minorTickMark val="none"/>
        <c:tickLblPos val="nextTo"/>
        <c:txPr>
          <a:bodyPr/>
          <a:lstStyle/>
          <a:p>
            <a:pPr>
              <a:defRPr sz="1400"/>
            </a:pPr>
            <a:endParaRPr lang="en-US"/>
          </a:p>
        </c:txPr>
        <c:crossAx val="117341184"/>
        <c:crosses val="autoZero"/>
        <c:auto val="1"/>
        <c:lblAlgn val="ctr"/>
        <c:lblOffset val="100"/>
        <c:noMultiLvlLbl val="0"/>
      </c:catAx>
      <c:valAx>
        <c:axId val="117341184"/>
        <c:scaling>
          <c:orientation val="minMax"/>
        </c:scaling>
        <c:delete val="1"/>
        <c:axPos val="l"/>
        <c:numFmt formatCode="0%" sourceLinked="1"/>
        <c:majorTickMark val="out"/>
        <c:minorTickMark val="none"/>
        <c:tickLblPos val="nextTo"/>
        <c:crossAx val="117339648"/>
        <c:crosses val="autoZero"/>
        <c:crossBetween val="between"/>
      </c:valAx>
    </c:plotArea>
    <c:legend>
      <c:legendPos val="t"/>
      <c:layout>
        <c:manualLayout>
          <c:xMode val="edge"/>
          <c:yMode val="edge"/>
          <c:x val="6.5011586389539147E-2"/>
          <c:y val="4.7028395073792299E-2"/>
          <c:w val="0.89999999999999991"/>
          <c:h val="6.9372602790005067E-2"/>
        </c:manualLayout>
      </c:layout>
      <c:overlay val="0"/>
      <c:spPr>
        <a:solidFill>
          <a:schemeClr val="bg1"/>
        </a:solidFill>
        <a:ln>
          <a:solidFill>
            <a:schemeClr val="tx1">
              <a:lumMod val="50000"/>
              <a:lumOff val="50000"/>
            </a:schemeClr>
          </a:solidFill>
        </a:ln>
      </c:spPr>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241334903230553"/>
          <c:y val="3.4375000000000003E-2"/>
          <c:w val="0.382503937007874"/>
          <c:h val="0.93125000000000002"/>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Sheet1!$A$2:$A$9</c:f>
              <c:strCache>
                <c:ptCount val="8"/>
                <c:pt idx="0">
                  <c:v>Cost of living/day-to-day expenses</c:v>
                </c:pt>
                <c:pt idx="1">
                  <c:v>Currently unemployed or underemployed</c:v>
                </c:pt>
                <c:pt idx="2">
                  <c:v>Don’t need to save (more)</c:v>
                </c:pt>
                <c:pt idx="3">
                  <c:v>Paying off other debt </c:v>
                </c:pt>
                <c:pt idx="4">
                  <c:v>Paying off mortgage/housing expenses</c:v>
                </c:pt>
                <c:pt idx="5">
                  <c:v>Education expenses </c:v>
                </c:pt>
                <c:pt idx="6">
                  <c:v>Health costs/health insurance costs</c:v>
                </c:pt>
                <c:pt idx="7">
                  <c:v>Haven't thought about it</c:v>
                </c:pt>
              </c:strCache>
            </c:strRef>
          </c:cat>
          <c:val>
            <c:numRef>
              <c:f>Sheet1!$B$2:$B$9</c:f>
              <c:numCache>
                <c:formatCode>0%</c:formatCode>
                <c:ptCount val="8"/>
                <c:pt idx="0">
                  <c:v>0.53</c:v>
                </c:pt>
                <c:pt idx="1">
                  <c:v>0.14000000000000001</c:v>
                </c:pt>
                <c:pt idx="2">
                  <c:v>0.1</c:v>
                </c:pt>
                <c:pt idx="3">
                  <c:v>0.06</c:v>
                </c:pt>
                <c:pt idx="4">
                  <c:v>0.05</c:v>
                </c:pt>
                <c:pt idx="5">
                  <c:v>0.05</c:v>
                </c:pt>
                <c:pt idx="6">
                  <c:v>0.04</c:v>
                </c:pt>
                <c:pt idx="7">
                  <c:v>0.04</c:v>
                </c:pt>
              </c:numCache>
            </c:numRef>
          </c:val>
        </c:ser>
        <c:dLbls>
          <c:showLegendKey val="0"/>
          <c:showVal val="0"/>
          <c:showCatName val="0"/>
          <c:showSerName val="0"/>
          <c:showPercent val="0"/>
          <c:showBubbleSize val="0"/>
        </c:dLbls>
        <c:gapWidth val="50"/>
        <c:axId val="118677888"/>
        <c:axId val="118679424"/>
      </c:barChart>
      <c:catAx>
        <c:axId val="118677888"/>
        <c:scaling>
          <c:orientation val="maxMin"/>
        </c:scaling>
        <c:delete val="0"/>
        <c:axPos val="l"/>
        <c:numFmt formatCode="General" sourceLinked="1"/>
        <c:majorTickMark val="none"/>
        <c:minorTickMark val="none"/>
        <c:tickLblPos val="nextTo"/>
        <c:txPr>
          <a:bodyPr/>
          <a:lstStyle/>
          <a:p>
            <a:pPr>
              <a:defRPr sz="1600"/>
            </a:pPr>
            <a:endParaRPr lang="en-US"/>
          </a:p>
        </c:txPr>
        <c:crossAx val="118679424"/>
        <c:crosses val="autoZero"/>
        <c:auto val="1"/>
        <c:lblAlgn val="ctr"/>
        <c:lblOffset val="100"/>
        <c:noMultiLvlLbl val="0"/>
      </c:catAx>
      <c:valAx>
        <c:axId val="118679424"/>
        <c:scaling>
          <c:orientation val="minMax"/>
        </c:scaling>
        <c:delete val="1"/>
        <c:axPos val="t"/>
        <c:numFmt formatCode="0%" sourceLinked="1"/>
        <c:majorTickMark val="out"/>
        <c:minorTickMark val="none"/>
        <c:tickLblPos val="nextTo"/>
        <c:crossAx val="1186778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97843512804E-2"/>
          <c:y val="0.19622814263259011"/>
          <c:w val="0.98267318411041316"/>
          <c:h val="0.59969918721273985"/>
        </c:manualLayout>
      </c:layout>
      <c:barChart>
        <c:barDir val="col"/>
        <c:grouping val="clustered"/>
        <c:varyColors val="0"/>
        <c:ser>
          <c:idx val="0"/>
          <c:order val="0"/>
          <c:tx>
            <c:strRef>
              <c:f>Sheet1!$B$1</c:f>
              <c:strCache>
                <c:ptCount val="1"/>
                <c:pt idx="0">
                  <c:v>Workers 25-34 (n=110)</c:v>
                </c:pt>
              </c:strCache>
            </c:strRef>
          </c:tx>
          <c:spPr>
            <a:solidFill>
              <a:schemeClr val="tx2">
                <a:lumMod val="50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Sheet1!$A$2:$A$6</c:f>
              <c:strCache>
                <c:ptCount val="5"/>
                <c:pt idx="0">
                  <c:v>Less than 10 years</c:v>
                </c:pt>
                <c:pt idx="1">
                  <c:v>10 to 19 years</c:v>
                </c:pt>
                <c:pt idx="2">
                  <c:v>20 to 29 years</c:v>
                </c:pt>
                <c:pt idx="3">
                  <c:v>30+ years</c:v>
                </c:pt>
                <c:pt idx="4">
                  <c:v>Don't know/Refused</c:v>
                </c:pt>
              </c:strCache>
            </c:strRef>
          </c:cat>
          <c:val>
            <c:numRef>
              <c:f>Sheet1!$B$2:$B$6</c:f>
              <c:numCache>
                <c:formatCode>0%</c:formatCode>
                <c:ptCount val="5"/>
                <c:pt idx="0">
                  <c:v>0.74</c:v>
                </c:pt>
                <c:pt idx="1">
                  <c:v>0.24</c:v>
                </c:pt>
                <c:pt idx="2">
                  <c:v>0.01</c:v>
                </c:pt>
                <c:pt idx="3">
                  <c:v>0</c:v>
                </c:pt>
                <c:pt idx="4">
                  <c:v>0.01</c:v>
                </c:pt>
              </c:numCache>
            </c:numRef>
          </c:val>
        </c:ser>
        <c:ser>
          <c:idx val="1"/>
          <c:order val="1"/>
          <c:tx>
            <c:strRef>
              <c:f>Sheet1!$C$1</c:f>
              <c:strCache>
                <c:ptCount val="1"/>
                <c:pt idx="0">
                  <c:v>Workers 35-44 (n=150)</c:v>
                </c:pt>
              </c:strCache>
            </c:strRef>
          </c:tx>
          <c:spPr>
            <a:solidFill>
              <a:schemeClr val="tx2">
                <a:lumMod val="75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Sheet1!$A$2:$A$6</c:f>
              <c:strCache>
                <c:ptCount val="5"/>
                <c:pt idx="0">
                  <c:v>Less than 10 years</c:v>
                </c:pt>
                <c:pt idx="1">
                  <c:v>10 to 19 years</c:v>
                </c:pt>
                <c:pt idx="2">
                  <c:v>20 to 29 years</c:v>
                </c:pt>
                <c:pt idx="3">
                  <c:v>30+ years</c:v>
                </c:pt>
                <c:pt idx="4">
                  <c:v>Don't know/Refused</c:v>
                </c:pt>
              </c:strCache>
            </c:strRef>
          </c:cat>
          <c:val>
            <c:numRef>
              <c:f>Sheet1!$C$2:$C$6</c:f>
              <c:numCache>
                <c:formatCode>0%</c:formatCode>
                <c:ptCount val="5"/>
                <c:pt idx="0">
                  <c:v>0.32</c:v>
                </c:pt>
                <c:pt idx="1">
                  <c:v>0.48</c:v>
                </c:pt>
                <c:pt idx="2">
                  <c:v>0.18</c:v>
                </c:pt>
                <c:pt idx="3">
                  <c:v>0.01</c:v>
                </c:pt>
                <c:pt idx="4">
                  <c:v>0.02</c:v>
                </c:pt>
              </c:numCache>
            </c:numRef>
          </c:val>
        </c:ser>
        <c:ser>
          <c:idx val="2"/>
          <c:order val="2"/>
          <c:tx>
            <c:strRef>
              <c:f>Sheet1!$D$1</c:f>
              <c:strCache>
                <c:ptCount val="1"/>
                <c:pt idx="0">
                  <c:v>Workers 45-54 (n=216)</c:v>
                </c:pt>
              </c:strCache>
            </c:strRef>
          </c:tx>
          <c:spPr>
            <a:solidFill>
              <a:schemeClr val="tx2">
                <a:lumMod val="60000"/>
                <a:lumOff val="40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Sheet1!$A$2:$A$6</c:f>
              <c:strCache>
                <c:ptCount val="5"/>
                <c:pt idx="0">
                  <c:v>Less than 10 years</c:v>
                </c:pt>
                <c:pt idx="1">
                  <c:v>10 to 19 years</c:v>
                </c:pt>
                <c:pt idx="2">
                  <c:v>20 to 29 years</c:v>
                </c:pt>
                <c:pt idx="3">
                  <c:v>30+ years</c:v>
                </c:pt>
                <c:pt idx="4">
                  <c:v>Don't know/Refused</c:v>
                </c:pt>
              </c:strCache>
            </c:strRef>
          </c:cat>
          <c:val>
            <c:numRef>
              <c:f>Sheet1!$D$2:$D$6</c:f>
              <c:numCache>
                <c:formatCode>0%</c:formatCode>
                <c:ptCount val="5"/>
                <c:pt idx="0">
                  <c:v>0.17</c:v>
                </c:pt>
                <c:pt idx="1">
                  <c:v>0.31</c:v>
                </c:pt>
                <c:pt idx="2">
                  <c:v>0.35</c:v>
                </c:pt>
                <c:pt idx="3">
                  <c:v>0.17</c:v>
                </c:pt>
                <c:pt idx="4">
                  <c:v>0.01</c:v>
                </c:pt>
              </c:numCache>
            </c:numRef>
          </c:val>
        </c:ser>
        <c:ser>
          <c:idx val="3"/>
          <c:order val="3"/>
          <c:tx>
            <c:strRef>
              <c:f>Sheet1!$E$1</c:f>
              <c:strCache>
                <c:ptCount val="1"/>
                <c:pt idx="0">
                  <c:v>Workers 55+ (n=248)</c:v>
                </c:pt>
              </c:strCache>
            </c:strRef>
          </c:tx>
          <c:spPr>
            <a:solidFill>
              <a:schemeClr val="tx2">
                <a:lumMod val="40000"/>
                <a:lumOff val="60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Sheet1!$A$2:$A$6</c:f>
              <c:strCache>
                <c:ptCount val="5"/>
                <c:pt idx="0">
                  <c:v>Less than 10 years</c:v>
                </c:pt>
                <c:pt idx="1">
                  <c:v>10 to 19 years</c:v>
                </c:pt>
                <c:pt idx="2">
                  <c:v>20 to 29 years</c:v>
                </c:pt>
                <c:pt idx="3">
                  <c:v>30+ years</c:v>
                </c:pt>
                <c:pt idx="4">
                  <c:v>Don't know/Refused</c:v>
                </c:pt>
              </c:strCache>
            </c:strRef>
          </c:cat>
          <c:val>
            <c:numRef>
              <c:f>Sheet1!$E$2:$E$6</c:f>
              <c:numCache>
                <c:formatCode>0%</c:formatCode>
                <c:ptCount val="5"/>
                <c:pt idx="0">
                  <c:v>0.08</c:v>
                </c:pt>
                <c:pt idx="1">
                  <c:v>0.19</c:v>
                </c:pt>
                <c:pt idx="2">
                  <c:v>0.34</c:v>
                </c:pt>
                <c:pt idx="3">
                  <c:v>0.35</c:v>
                </c:pt>
                <c:pt idx="4">
                  <c:v>0.04</c:v>
                </c:pt>
              </c:numCache>
            </c:numRef>
          </c:val>
        </c:ser>
        <c:ser>
          <c:idx val="4"/>
          <c:order val="4"/>
          <c:tx>
            <c:strRef>
              <c:f>Sheet1!$F$1</c:f>
              <c:strCache>
                <c:ptCount val="1"/>
                <c:pt idx="0">
                  <c:v>Retirees (n=375)</c:v>
                </c:pt>
              </c:strCache>
            </c:strRef>
          </c:tx>
          <c:spPr>
            <a:solidFill>
              <a:schemeClr val="tx2">
                <a:lumMod val="20000"/>
                <a:lumOff val="80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Sheet1!$A$2:$A$6</c:f>
              <c:strCache>
                <c:ptCount val="5"/>
                <c:pt idx="0">
                  <c:v>Less than 10 years</c:v>
                </c:pt>
                <c:pt idx="1">
                  <c:v>10 to 19 years</c:v>
                </c:pt>
                <c:pt idx="2">
                  <c:v>20 to 29 years</c:v>
                </c:pt>
                <c:pt idx="3">
                  <c:v>30+ years</c:v>
                </c:pt>
                <c:pt idx="4">
                  <c:v>Don't know/Refused</c:v>
                </c:pt>
              </c:strCache>
            </c:strRef>
          </c:cat>
          <c:val>
            <c:numRef>
              <c:f>Sheet1!$F$2:$F$6</c:f>
              <c:numCache>
                <c:formatCode>0%</c:formatCode>
                <c:ptCount val="5"/>
                <c:pt idx="0">
                  <c:v>0.1</c:v>
                </c:pt>
                <c:pt idx="1">
                  <c:v>0.26</c:v>
                </c:pt>
                <c:pt idx="2">
                  <c:v>0.31</c:v>
                </c:pt>
                <c:pt idx="3">
                  <c:v>0.27</c:v>
                </c:pt>
                <c:pt idx="4">
                  <c:v>7.0000000000000007E-2</c:v>
                </c:pt>
              </c:numCache>
            </c:numRef>
          </c:val>
        </c:ser>
        <c:dLbls>
          <c:showLegendKey val="0"/>
          <c:showVal val="0"/>
          <c:showCatName val="0"/>
          <c:showSerName val="0"/>
          <c:showPercent val="0"/>
          <c:showBubbleSize val="0"/>
        </c:dLbls>
        <c:gapWidth val="50"/>
        <c:axId val="119820672"/>
        <c:axId val="119822208"/>
      </c:barChart>
      <c:catAx>
        <c:axId val="119820672"/>
        <c:scaling>
          <c:orientation val="minMax"/>
        </c:scaling>
        <c:delete val="0"/>
        <c:axPos val="b"/>
        <c:numFmt formatCode="General" sourceLinked="1"/>
        <c:majorTickMark val="none"/>
        <c:minorTickMark val="none"/>
        <c:tickLblPos val="nextTo"/>
        <c:txPr>
          <a:bodyPr/>
          <a:lstStyle/>
          <a:p>
            <a:pPr>
              <a:defRPr sz="1600"/>
            </a:pPr>
            <a:endParaRPr lang="en-US"/>
          </a:p>
        </c:txPr>
        <c:crossAx val="119822208"/>
        <c:crosses val="autoZero"/>
        <c:auto val="1"/>
        <c:lblAlgn val="ctr"/>
        <c:lblOffset val="100"/>
        <c:noMultiLvlLbl val="0"/>
      </c:catAx>
      <c:valAx>
        <c:axId val="119822208"/>
        <c:scaling>
          <c:orientation val="minMax"/>
        </c:scaling>
        <c:delete val="1"/>
        <c:axPos val="l"/>
        <c:numFmt formatCode="0%" sourceLinked="1"/>
        <c:majorTickMark val="out"/>
        <c:minorTickMark val="none"/>
        <c:tickLblPos val="nextTo"/>
        <c:crossAx val="119820672"/>
        <c:crosses val="autoZero"/>
        <c:crossBetween val="between"/>
      </c:valAx>
    </c:plotArea>
    <c:legend>
      <c:legendPos val="t"/>
      <c:layout>
        <c:manualLayout>
          <c:xMode val="edge"/>
          <c:yMode val="edge"/>
          <c:x val="2.7474048852001606E-2"/>
          <c:y val="2.6191233680434793E-2"/>
          <c:w val="0.93190182308292557"/>
          <c:h val="0.14020192939588449"/>
        </c:manualLayout>
      </c:layout>
      <c:overlay val="0"/>
      <c:spPr>
        <a:solidFill>
          <a:schemeClr val="bg1"/>
        </a:solidFill>
        <a:ln>
          <a:solidFill>
            <a:schemeClr val="tx1">
              <a:lumMod val="50000"/>
              <a:lumOff val="50000"/>
            </a:schemeClr>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23964604407667"/>
          <c:y val="2.5000000000000001E-2"/>
          <c:w val="0.47077304547002574"/>
          <c:h val="0.93125000000000002"/>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c:spPr>
          <c:invertIfNegative val="0"/>
          <c:dLbls>
            <c:showLegendKey val="0"/>
            <c:showVal val="1"/>
            <c:showCatName val="0"/>
            <c:showSerName val="0"/>
            <c:showPercent val="0"/>
            <c:showBubbleSize val="0"/>
            <c:showLeaderLines val="0"/>
          </c:dLbls>
          <c:cat>
            <c:strRef>
              <c:f>Sheet1!$A$2:$A$9</c:f>
              <c:strCache>
                <c:ptCount val="8"/>
                <c:pt idx="0">
                  <c:v>Under 10%</c:v>
                </c:pt>
                <c:pt idx="1">
                  <c:v>10% to 14%</c:v>
                </c:pt>
                <c:pt idx="2">
                  <c:v>15% to 19%</c:v>
                </c:pt>
                <c:pt idx="3">
                  <c:v>20% to 29%</c:v>
                </c:pt>
                <c:pt idx="4">
                  <c:v>30% to 39%</c:v>
                </c:pt>
                <c:pt idx="5">
                  <c:v>40% to 49%</c:v>
                </c:pt>
                <c:pt idx="6">
                  <c:v>50% or more</c:v>
                </c:pt>
                <c:pt idx="7">
                  <c:v>Don't know</c:v>
                </c:pt>
              </c:strCache>
            </c:strRef>
          </c:cat>
          <c:val>
            <c:numRef>
              <c:f>Sheet1!$B$2:$B$9</c:f>
              <c:numCache>
                <c:formatCode>0%</c:formatCode>
                <c:ptCount val="8"/>
                <c:pt idx="0">
                  <c:v>0.08</c:v>
                </c:pt>
                <c:pt idx="1">
                  <c:v>0.15</c:v>
                </c:pt>
                <c:pt idx="2">
                  <c:v>0.09</c:v>
                </c:pt>
                <c:pt idx="3">
                  <c:v>0.22</c:v>
                </c:pt>
                <c:pt idx="4">
                  <c:v>0.05</c:v>
                </c:pt>
                <c:pt idx="5">
                  <c:v>0.03</c:v>
                </c:pt>
                <c:pt idx="6">
                  <c:v>0.14000000000000001</c:v>
                </c:pt>
                <c:pt idx="7">
                  <c:v>0.22</c:v>
                </c:pt>
              </c:numCache>
            </c:numRef>
          </c:val>
        </c:ser>
        <c:dLbls>
          <c:showLegendKey val="0"/>
          <c:showVal val="0"/>
          <c:showCatName val="0"/>
          <c:showSerName val="0"/>
          <c:showPercent val="0"/>
          <c:showBubbleSize val="0"/>
        </c:dLbls>
        <c:gapWidth val="50"/>
        <c:axId val="119955456"/>
        <c:axId val="119956992"/>
      </c:barChart>
      <c:catAx>
        <c:axId val="119955456"/>
        <c:scaling>
          <c:orientation val="maxMin"/>
        </c:scaling>
        <c:delete val="0"/>
        <c:axPos val="l"/>
        <c:numFmt formatCode="General" sourceLinked="1"/>
        <c:majorTickMark val="none"/>
        <c:minorTickMark val="none"/>
        <c:tickLblPos val="nextTo"/>
        <c:txPr>
          <a:bodyPr/>
          <a:lstStyle/>
          <a:p>
            <a:pPr>
              <a:defRPr sz="1600"/>
            </a:pPr>
            <a:endParaRPr lang="en-US"/>
          </a:p>
        </c:txPr>
        <c:crossAx val="119956992"/>
        <c:crosses val="autoZero"/>
        <c:auto val="1"/>
        <c:lblAlgn val="ctr"/>
        <c:lblOffset val="100"/>
        <c:noMultiLvlLbl val="0"/>
      </c:catAx>
      <c:valAx>
        <c:axId val="119956992"/>
        <c:scaling>
          <c:orientation val="minMax"/>
        </c:scaling>
        <c:delete val="1"/>
        <c:axPos val="t"/>
        <c:numFmt formatCode="0%" sourceLinked="1"/>
        <c:majorTickMark val="out"/>
        <c:minorTickMark val="none"/>
        <c:tickLblPos val="nextTo"/>
        <c:crossAx val="1199554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74359085582288609"/>
        </c:manualLayout>
      </c:layout>
      <c:barChart>
        <c:barDir val="col"/>
        <c:grouping val="clustered"/>
        <c:varyColors val="0"/>
        <c:ser>
          <c:idx val="0"/>
          <c:order val="0"/>
          <c:tx>
            <c:strRef>
              <c:f>Sheet1!$B$1</c:f>
              <c:strCache>
                <c:ptCount val="1"/>
                <c:pt idx="0">
                  <c:v>Age: Under 45</c:v>
                </c:pt>
              </c:strCache>
            </c:strRef>
          </c:tx>
          <c:spPr>
            <a:solidFill>
              <a:schemeClr val="accent1">
                <a:lumMod val="50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Sheet1!$A$2:$A$5</c:f>
              <c:strCache>
                <c:ptCount val="4"/>
                <c:pt idx="0">
                  <c:v>Very Confident</c:v>
                </c:pt>
                <c:pt idx="1">
                  <c:v>Somewhat Confident</c:v>
                </c:pt>
                <c:pt idx="2">
                  <c:v>Not Too Confident</c:v>
                </c:pt>
                <c:pt idx="3">
                  <c:v>Not at All Confident</c:v>
                </c:pt>
              </c:strCache>
            </c:strRef>
          </c:cat>
          <c:val>
            <c:numRef>
              <c:f>Sheet1!$B$2:$B$5</c:f>
              <c:numCache>
                <c:formatCode>0%</c:formatCode>
                <c:ptCount val="4"/>
                <c:pt idx="0">
                  <c:v>0.18</c:v>
                </c:pt>
                <c:pt idx="1">
                  <c:v>0.18</c:v>
                </c:pt>
                <c:pt idx="2">
                  <c:v>0.28000000000000003</c:v>
                </c:pt>
                <c:pt idx="3">
                  <c:v>0.36</c:v>
                </c:pt>
              </c:numCache>
            </c:numRef>
          </c:val>
        </c:ser>
        <c:ser>
          <c:idx val="1"/>
          <c:order val="1"/>
          <c:tx>
            <c:strRef>
              <c:f>Sheet1!$C$1</c:f>
              <c:strCache>
                <c:ptCount val="1"/>
                <c:pt idx="0">
                  <c:v>Age: 45 or older</c:v>
                </c:pt>
              </c:strCache>
            </c:strRef>
          </c:tx>
          <c:spPr>
            <a:solidFill>
              <a:schemeClr val="accent1">
                <a:lumMod val="60000"/>
                <a:lumOff val="40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Sheet1!$A$2:$A$5</c:f>
              <c:strCache>
                <c:ptCount val="4"/>
                <c:pt idx="0">
                  <c:v>Very Confident</c:v>
                </c:pt>
                <c:pt idx="1">
                  <c:v>Somewhat Confident</c:v>
                </c:pt>
                <c:pt idx="2">
                  <c:v>Not Too Confident</c:v>
                </c:pt>
                <c:pt idx="3">
                  <c:v>Not at All Confident</c:v>
                </c:pt>
              </c:strCache>
            </c:strRef>
          </c:cat>
          <c:val>
            <c:numRef>
              <c:f>Sheet1!$C$2:$C$5</c:f>
              <c:numCache>
                <c:formatCode>0%</c:formatCode>
                <c:ptCount val="4"/>
                <c:pt idx="0">
                  <c:v>0.19</c:v>
                </c:pt>
                <c:pt idx="1">
                  <c:v>0.21</c:v>
                </c:pt>
                <c:pt idx="2">
                  <c:v>0.33</c:v>
                </c:pt>
                <c:pt idx="3">
                  <c:v>0.48</c:v>
                </c:pt>
              </c:numCache>
            </c:numRef>
          </c:val>
        </c:ser>
        <c:dLbls>
          <c:showLegendKey val="0"/>
          <c:showVal val="0"/>
          <c:showCatName val="0"/>
          <c:showSerName val="0"/>
          <c:showPercent val="0"/>
          <c:showBubbleSize val="0"/>
        </c:dLbls>
        <c:gapWidth val="50"/>
        <c:axId val="120107392"/>
        <c:axId val="120108928"/>
      </c:barChart>
      <c:catAx>
        <c:axId val="120107392"/>
        <c:scaling>
          <c:orientation val="minMax"/>
        </c:scaling>
        <c:delete val="0"/>
        <c:axPos val="b"/>
        <c:numFmt formatCode="General" sourceLinked="1"/>
        <c:majorTickMark val="none"/>
        <c:minorTickMark val="none"/>
        <c:tickLblPos val="nextTo"/>
        <c:txPr>
          <a:bodyPr/>
          <a:lstStyle/>
          <a:p>
            <a:pPr>
              <a:defRPr sz="1600"/>
            </a:pPr>
            <a:endParaRPr lang="en-US"/>
          </a:p>
        </c:txPr>
        <c:crossAx val="120108928"/>
        <c:crosses val="autoZero"/>
        <c:auto val="1"/>
        <c:lblAlgn val="ctr"/>
        <c:lblOffset val="100"/>
        <c:noMultiLvlLbl val="0"/>
      </c:catAx>
      <c:valAx>
        <c:axId val="120108928"/>
        <c:scaling>
          <c:orientation val="minMax"/>
        </c:scaling>
        <c:delete val="1"/>
        <c:axPos val="l"/>
        <c:numFmt formatCode="0%" sourceLinked="1"/>
        <c:majorTickMark val="out"/>
        <c:minorTickMark val="none"/>
        <c:tickLblPos val="nextTo"/>
        <c:crossAx val="120107392"/>
        <c:crosses val="autoZero"/>
        <c:crossBetween val="between"/>
      </c:valAx>
    </c:plotArea>
    <c:legend>
      <c:legendPos val="t"/>
      <c:layout>
        <c:manualLayout>
          <c:xMode val="edge"/>
          <c:yMode val="edge"/>
          <c:x val="6.0612330625579025E-2"/>
          <c:y val="0.31479375741670823"/>
          <c:w val="0.37654578473432859"/>
          <c:h val="9.3864214923483527E-2"/>
        </c:manualLayout>
      </c:layout>
      <c:overlay val="0"/>
      <c:spPr>
        <a:ln>
          <a:solidFill>
            <a:schemeClr val="tx1">
              <a:lumMod val="50000"/>
              <a:lumOff val="50000"/>
            </a:schemeClr>
          </a:solidFill>
        </a:ln>
      </c:spPr>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23964604407667"/>
          <c:y val="2.5000000000000001E-2"/>
          <c:w val="0.47077304547002574"/>
          <c:h val="0.93125000000000002"/>
        </c:manualLayout>
      </c:layout>
      <c:barChart>
        <c:barDir val="bar"/>
        <c:grouping val="clustered"/>
        <c:varyColors val="0"/>
        <c:ser>
          <c:idx val="0"/>
          <c:order val="0"/>
          <c:tx>
            <c:strRef>
              <c:f>Sheet1!$B$1</c:f>
              <c:strCache>
                <c:ptCount val="1"/>
                <c:pt idx="0">
                  <c:v>Have Retirement Plan (n=715)</c:v>
                </c:pt>
              </c:strCache>
            </c:strRef>
          </c:tx>
          <c:spPr>
            <a:solidFill>
              <a:schemeClr val="accent1">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Sheet1!$A$2:$A$9</c:f>
              <c:strCache>
                <c:ptCount val="8"/>
                <c:pt idx="0">
                  <c:v>Under 10%</c:v>
                </c:pt>
                <c:pt idx="1">
                  <c:v>10% to 14%</c:v>
                </c:pt>
                <c:pt idx="2">
                  <c:v>15% to 19%</c:v>
                </c:pt>
                <c:pt idx="3">
                  <c:v>20% to 29%</c:v>
                </c:pt>
                <c:pt idx="4">
                  <c:v>30% to 39%</c:v>
                </c:pt>
                <c:pt idx="5">
                  <c:v>40% to 49%</c:v>
                </c:pt>
                <c:pt idx="6">
                  <c:v>50% or more</c:v>
                </c:pt>
                <c:pt idx="7">
                  <c:v>Don't know</c:v>
                </c:pt>
              </c:strCache>
            </c:strRef>
          </c:cat>
          <c:val>
            <c:numRef>
              <c:f>Sheet1!$B$2:$B$9</c:f>
              <c:numCache>
                <c:formatCode>0%</c:formatCode>
                <c:ptCount val="8"/>
                <c:pt idx="0">
                  <c:v>0.09</c:v>
                </c:pt>
                <c:pt idx="1">
                  <c:v>0.2</c:v>
                </c:pt>
                <c:pt idx="2">
                  <c:v>0.12</c:v>
                </c:pt>
                <c:pt idx="3">
                  <c:v>0.24</c:v>
                </c:pt>
                <c:pt idx="4">
                  <c:v>0.06</c:v>
                </c:pt>
                <c:pt idx="5">
                  <c:v>0.02</c:v>
                </c:pt>
                <c:pt idx="6">
                  <c:v>0.08</c:v>
                </c:pt>
                <c:pt idx="7">
                  <c:v>0.18</c:v>
                </c:pt>
              </c:numCache>
            </c:numRef>
          </c:val>
        </c:ser>
        <c:ser>
          <c:idx val="1"/>
          <c:order val="1"/>
          <c:tx>
            <c:strRef>
              <c:f>Sheet1!$C$1</c:f>
              <c:strCache>
                <c:ptCount val="1"/>
                <c:pt idx="0">
                  <c:v>No Retirement Plan (n=285)</c:v>
                </c:pt>
              </c:strCache>
            </c:strRef>
          </c:tx>
          <c:spPr>
            <a:solidFill>
              <a:schemeClr val="accent1">
                <a:lumMod val="40000"/>
                <a:lumOff val="60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Sheet1!$A$2:$A$9</c:f>
              <c:strCache>
                <c:ptCount val="8"/>
                <c:pt idx="0">
                  <c:v>Under 10%</c:v>
                </c:pt>
                <c:pt idx="1">
                  <c:v>10% to 14%</c:v>
                </c:pt>
                <c:pt idx="2">
                  <c:v>15% to 19%</c:v>
                </c:pt>
                <c:pt idx="3">
                  <c:v>20% to 29%</c:v>
                </c:pt>
                <c:pt idx="4">
                  <c:v>30% to 39%</c:v>
                </c:pt>
                <c:pt idx="5">
                  <c:v>40% to 49%</c:v>
                </c:pt>
                <c:pt idx="6">
                  <c:v>50% or more</c:v>
                </c:pt>
                <c:pt idx="7">
                  <c:v>Don't know</c:v>
                </c:pt>
              </c:strCache>
            </c:strRef>
          </c:cat>
          <c:val>
            <c:numRef>
              <c:f>Sheet1!$C$2:$C$9</c:f>
              <c:numCache>
                <c:formatCode>0%</c:formatCode>
                <c:ptCount val="8"/>
                <c:pt idx="0">
                  <c:v>0.06</c:v>
                </c:pt>
                <c:pt idx="1">
                  <c:v>7.0000000000000007E-2</c:v>
                </c:pt>
                <c:pt idx="2">
                  <c:v>0.05</c:v>
                </c:pt>
                <c:pt idx="3">
                  <c:v>0.19</c:v>
                </c:pt>
                <c:pt idx="4">
                  <c:v>0.04</c:v>
                </c:pt>
                <c:pt idx="5">
                  <c:v>0.03</c:v>
                </c:pt>
                <c:pt idx="6">
                  <c:v>0.23</c:v>
                </c:pt>
                <c:pt idx="7">
                  <c:v>0.3</c:v>
                </c:pt>
              </c:numCache>
            </c:numRef>
          </c:val>
        </c:ser>
        <c:dLbls>
          <c:showLegendKey val="0"/>
          <c:showVal val="0"/>
          <c:showCatName val="0"/>
          <c:showSerName val="0"/>
          <c:showPercent val="0"/>
          <c:showBubbleSize val="0"/>
        </c:dLbls>
        <c:gapWidth val="50"/>
        <c:axId val="120165888"/>
        <c:axId val="120167424"/>
      </c:barChart>
      <c:catAx>
        <c:axId val="120165888"/>
        <c:scaling>
          <c:orientation val="maxMin"/>
        </c:scaling>
        <c:delete val="0"/>
        <c:axPos val="l"/>
        <c:numFmt formatCode="General" sourceLinked="1"/>
        <c:majorTickMark val="none"/>
        <c:minorTickMark val="none"/>
        <c:tickLblPos val="nextTo"/>
        <c:txPr>
          <a:bodyPr/>
          <a:lstStyle/>
          <a:p>
            <a:pPr>
              <a:defRPr sz="1600"/>
            </a:pPr>
            <a:endParaRPr lang="en-US"/>
          </a:p>
        </c:txPr>
        <c:crossAx val="120167424"/>
        <c:crosses val="autoZero"/>
        <c:auto val="1"/>
        <c:lblAlgn val="ctr"/>
        <c:lblOffset val="100"/>
        <c:noMultiLvlLbl val="0"/>
      </c:catAx>
      <c:valAx>
        <c:axId val="120167424"/>
        <c:scaling>
          <c:orientation val="minMax"/>
        </c:scaling>
        <c:delete val="1"/>
        <c:axPos val="t"/>
        <c:numFmt formatCode="0%" sourceLinked="1"/>
        <c:majorTickMark val="out"/>
        <c:minorTickMark val="none"/>
        <c:tickLblPos val="nextTo"/>
        <c:crossAx val="120165888"/>
        <c:crosses val="autoZero"/>
        <c:crossBetween val="between"/>
      </c:valAx>
    </c:plotArea>
    <c:legend>
      <c:legendPos val="r"/>
      <c:layout>
        <c:manualLayout>
          <c:xMode val="edge"/>
          <c:yMode val="edge"/>
          <c:x val="0.67242419108232787"/>
          <c:y val="0.4880821926289135"/>
          <c:w val="0.31744657054638525"/>
          <c:h val="0.18108876135287236"/>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Respondent</c:v>
                </c:pt>
              </c:strCache>
            </c:strRef>
          </c:tx>
          <c:dLbls>
            <c:txPr>
              <a:bodyPr/>
              <a:lstStyle/>
              <a:p>
                <a:pPr>
                  <a:defRPr sz="1700">
                    <a:solidFill>
                      <a:schemeClr val="tx1"/>
                    </a:solidFill>
                  </a:defRPr>
                </a:pPr>
                <a:endParaRPr lang="en-US"/>
              </a:p>
            </c:txPr>
            <c:dLblPos val="b"/>
            <c:showLegendKey val="0"/>
            <c:showVal val="1"/>
            <c:showCatName val="0"/>
            <c:showSerName val="0"/>
            <c:showPercent val="0"/>
            <c:showBubbleSize val="0"/>
            <c:showLeaderLines val="0"/>
          </c:dLbls>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Sheet1!$B$2:$B$23</c:f>
              <c:numCache>
                <c:formatCode>0%</c:formatCode>
                <c:ptCount val="22"/>
                <c:pt idx="0">
                  <c:v>0.32</c:v>
                </c:pt>
                <c:pt idx="1">
                  <c:v>0.31</c:v>
                </c:pt>
                <c:pt idx="2">
                  <c:v>0.32</c:v>
                </c:pt>
                <c:pt idx="3">
                  <c:v>0.28999999999999998</c:v>
                </c:pt>
                <c:pt idx="4">
                  <c:v>0.33</c:v>
                </c:pt>
                <c:pt idx="5">
                  <c:v>0.42</c:v>
                </c:pt>
                <c:pt idx="6">
                  <c:v>0.45</c:v>
                </c:pt>
                <c:pt idx="7">
                  <c:v>0.51</c:v>
                </c:pt>
                <c:pt idx="8">
                  <c:v>0.39</c:v>
                </c:pt>
                <c:pt idx="9">
                  <c:v>0.32</c:v>
                </c:pt>
                <c:pt idx="10">
                  <c:v>0.37</c:v>
                </c:pt>
              </c:numCache>
            </c:numRef>
          </c:val>
          <c:smooth val="0"/>
        </c:ser>
        <c:ser>
          <c:idx val="1"/>
          <c:order val="1"/>
          <c:tx>
            <c:strRef>
              <c:f>Sheet1!$C$1</c:f>
              <c:strCache>
                <c:ptCount val="1"/>
                <c:pt idx="0">
                  <c:v>Respondent and/or Spouse</c:v>
                </c:pt>
              </c:strCache>
            </c:strRef>
          </c:tx>
          <c:dLbls>
            <c:txPr>
              <a:bodyPr/>
              <a:lstStyle/>
              <a:p>
                <a:pPr>
                  <a:defRPr sz="1700"/>
                </a:pPr>
                <a:endParaRPr lang="en-US"/>
              </a:p>
            </c:txPr>
            <c:dLblPos val="t"/>
            <c:showLegendKey val="0"/>
            <c:showVal val="1"/>
            <c:showCatName val="0"/>
            <c:showSerName val="0"/>
            <c:showPercent val="0"/>
            <c:showBubbleSize val="0"/>
            <c:showLeaderLines val="0"/>
          </c:dLbls>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Sheet1!$C$2:$C$23</c:f>
              <c:numCache>
                <c:formatCode>General</c:formatCode>
                <c:ptCount val="22"/>
                <c:pt idx="6" formatCode="0%">
                  <c:v>0.48</c:v>
                </c:pt>
                <c:pt idx="7" formatCode="0%">
                  <c:v>0.53</c:v>
                </c:pt>
                <c:pt idx="8" formatCode="0%">
                  <c:v>0.44</c:v>
                </c:pt>
                <c:pt idx="9" formatCode="0%">
                  <c:v>0.38</c:v>
                </c:pt>
                <c:pt idx="10" formatCode="0%">
                  <c:v>0.43</c:v>
                </c:pt>
                <c:pt idx="11" formatCode="0%">
                  <c:v>0.42</c:v>
                </c:pt>
                <c:pt idx="12" formatCode="0%">
                  <c:v>0.42</c:v>
                </c:pt>
                <c:pt idx="13" formatCode="0%">
                  <c:v>0.42</c:v>
                </c:pt>
                <c:pt idx="14" formatCode="0%">
                  <c:v>0.43</c:v>
                </c:pt>
                <c:pt idx="15" formatCode="0%">
                  <c:v>0.47</c:v>
                </c:pt>
                <c:pt idx="16" formatCode="0%">
                  <c:v>0.44</c:v>
                </c:pt>
                <c:pt idx="17" formatCode="0%">
                  <c:v>0.46</c:v>
                </c:pt>
                <c:pt idx="18" formatCode="0%">
                  <c:v>0.42</c:v>
                </c:pt>
                <c:pt idx="19" formatCode="0%">
                  <c:v>0.42</c:v>
                </c:pt>
                <c:pt idx="20" formatCode="0%">
                  <c:v>0.46</c:v>
                </c:pt>
                <c:pt idx="21" formatCode="0%">
                  <c:v>0.44</c:v>
                </c:pt>
              </c:numCache>
            </c:numRef>
          </c:val>
          <c:smooth val="0"/>
        </c:ser>
        <c:dLbls>
          <c:showLegendKey val="0"/>
          <c:showVal val="0"/>
          <c:showCatName val="0"/>
          <c:showSerName val="0"/>
          <c:showPercent val="0"/>
          <c:showBubbleSize val="0"/>
        </c:dLbls>
        <c:marker val="1"/>
        <c:smooth val="0"/>
        <c:axId val="121365248"/>
        <c:axId val="121366784"/>
      </c:lineChart>
      <c:catAx>
        <c:axId val="121365248"/>
        <c:scaling>
          <c:orientation val="minMax"/>
        </c:scaling>
        <c:delete val="0"/>
        <c:axPos val="b"/>
        <c:numFmt formatCode="General" sourceLinked="1"/>
        <c:majorTickMark val="none"/>
        <c:minorTickMark val="none"/>
        <c:tickLblPos val="nextTo"/>
        <c:txPr>
          <a:bodyPr rot="0"/>
          <a:lstStyle/>
          <a:p>
            <a:pPr>
              <a:defRPr sz="1200"/>
            </a:pPr>
            <a:endParaRPr lang="en-US"/>
          </a:p>
        </c:txPr>
        <c:crossAx val="121366784"/>
        <c:crosses val="autoZero"/>
        <c:auto val="1"/>
        <c:lblAlgn val="ctr"/>
        <c:lblOffset val="100"/>
        <c:noMultiLvlLbl val="0"/>
      </c:catAx>
      <c:valAx>
        <c:axId val="121366784"/>
        <c:scaling>
          <c:orientation val="minMax"/>
        </c:scaling>
        <c:delete val="1"/>
        <c:axPos val="l"/>
        <c:numFmt formatCode="0%" sourceLinked="1"/>
        <c:majorTickMark val="out"/>
        <c:minorTickMark val="none"/>
        <c:tickLblPos val="nextTo"/>
        <c:crossAx val="121365248"/>
        <c:crosses val="autoZero"/>
        <c:crossBetween val="between"/>
      </c:valAx>
    </c:plotArea>
    <c:legend>
      <c:legendPos val="t"/>
      <c:layout/>
      <c:overlay val="0"/>
      <c:spPr>
        <a:solidFill>
          <a:schemeClr val="bg1"/>
        </a:solidFill>
        <a:ln>
          <a:solidFill>
            <a:schemeClr val="tx1">
              <a:lumMod val="50000"/>
              <a:lumOff val="50000"/>
            </a:schemeClr>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barChart>
        <c:barDir val="col"/>
        <c:grouping val="clustered"/>
        <c:varyColors val="0"/>
        <c:ser>
          <c:idx val="0"/>
          <c:order val="0"/>
          <c:tx>
            <c:strRef>
              <c:f>Sheet1!$B$1</c:f>
              <c:strCache>
                <c:ptCount val="1"/>
                <c:pt idx="0">
                  <c:v>2005</c:v>
                </c:pt>
              </c:strCache>
            </c:strRef>
          </c:tx>
          <c:spPr>
            <a:solidFill>
              <a:schemeClr val="accent1">
                <a:lumMod val="50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Sheet1!$A$2:$A$7</c:f>
              <c:strCache>
                <c:ptCount val="6"/>
                <c:pt idx="0">
                  <c:v>Under $250,000</c:v>
                </c:pt>
                <c:pt idx="1">
                  <c:v>$250,000 to $499,999</c:v>
                </c:pt>
                <c:pt idx="2">
                  <c:v>$500,000 to $999,999</c:v>
                </c:pt>
                <c:pt idx="3">
                  <c:v>$1,000,000 to $1,499,999</c:v>
                </c:pt>
                <c:pt idx="4">
                  <c:v>$1,500,000 or more</c:v>
                </c:pt>
                <c:pt idx="5">
                  <c:v>Don't know / Don’t remember</c:v>
                </c:pt>
              </c:strCache>
            </c:strRef>
          </c:cat>
          <c:val>
            <c:numRef>
              <c:f>Sheet1!$B$2:$B$7</c:f>
              <c:numCache>
                <c:formatCode>0%</c:formatCode>
                <c:ptCount val="6"/>
                <c:pt idx="0">
                  <c:v>0.32</c:v>
                </c:pt>
                <c:pt idx="1">
                  <c:v>0.21</c:v>
                </c:pt>
                <c:pt idx="2">
                  <c:v>0.18</c:v>
                </c:pt>
                <c:pt idx="3">
                  <c:v>0.08</c:v>
                </c:pt>
                <c:pt idx="4">
                  <c:v>7.0000000000000007E-2</c:v>
                </c:pt>
                <c:pt idx="5">
                  <c:v>0.1</c:v>
                </c:pt>
              </c:numCache>
            </c:numRef>
          </c:val>
        </c:ser>
        <c:ser>
          <c:idx val="1"/>
          <c:order val="1"/>
          <c:tx>
            <c:strRef>
              <c:f>Sheet1!$C$1</c:f>
              <c:strCache>
                <c:ptCount val="1"/>
                <c:pt idx="0">
                  <c:v>2012</c:v>
                </c:pt>
              </c:strCache>
            </c:strRef>
          </c:tx>
          <c:spPr>
            <a:solidFill>
              <a:schemeClr val="accent1">
                <a:lumMod val="75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Sheet1!$A$2:$A$7</c:f>
              <c:strCache>
                <c:ptCount val="6"/>
                <c:pt idx="0">
                  <c:v>Under $250,000</c:v>
                </c:pt>
                <c:pt idx="1">
                  <c:v>$250,000 to $499,999</c:v>
                </c:pt>
                <c:pt idx="2">
                  <c:v>$500,000 to $999,999</c:v>
                </c:pt>
                <c:pt idx="3">
                  <c:v>$1,000,000 to $1,499,999</c:v>
                </c:pt>
                <c:pt idx="4">
                  <c:v>$1,500,000 or more</c:v>
                </c:pt>
                <c:pt idx="5">
                  <c:v>Don't know / Don’t remember</c:v>
                </c:pt>
              </c:strCache>
            </c:strRef>
          </c:cat>
          <c:val>
            <c:numRef>
              <c:f>Sheet1!$C$2:$C$7</c:f>
              <c:numCache>
                <c:formatCode>0%</c:formatCode>
                <c:ptCount val="6"/>
                <c:pt idx="0">
                  <c:v>0.34</c:v>
                </c:pt>
                <c:pt idx="1">
                  <c:v>0.18</c:v>
                </c:pt>
                <c:pt idx="2">
                  <c:v>0.2</c:v>
                </c:pt>
                <c:pt idx="3">
                  <c:v>0.06</c:v>
                </c:pt>
                <c:pt idx="4">
                  <c:v>0.09</c:v>
                </c:pt>
                <c:pt idx="5">
                  <c:v>0.1</c:v>
                </c:pt>
              </c:numCache>
            </c:numRef>
          </c:val>
        </c:ser>
        <c:ser>
          <c:idx val="2"/>
          <c:order val="2"/>
          <c:tx>
            <c:strRef>
              <c:f>Sheet1!$D$1</c:f>
              <c:strCache>
                <c:ptCount val="1"/>
                <c:pt idx="0">
                  <c:v>2013</c:v>
                </c:pt>
              </c:strCache>
            </c:strRef>
          </c:tx>
          <c:spPr>
            <a:solidFill>
              <a:schemeClr val="accent1">
                <a:lumMod val="60000"/>
                <a:lumOff val="40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Sheet1!$A$2:$A$7</c:f>
              <c:strCache>
                <c:ptCount val="6"/>
                <c:pt idx="0">
                  <c:v>Under $250,000</c:v>
                </c:pt>
                <c:pt idx="1">
                  <c:v>$250,000 to $499,999</c:v>
                </c:pt>
                <c:pt idx="2">
                  <c:v>$500,000 to $999,999</c:v>
                </c:pt>
                <c:pt idx="3">
                  <c:v>$1,000,000 to $1,499,999</c:v>
                </c:pt>
                <c:pt idx="4">
                  <c:v>$1,500,000 or more</c:v>
                </c:pt>
                <c:pt idx="5">
                  <c:v>Don't know / Don’t remember</c:v>
                </c:pt>
              </c:strCache>
            </c:strRef>
          </c:cat>
          <c:val>
            <c:numRef>
              <c:f>Sheet1!$D$2:$D$7</c:f>
              <c:numCache>
                <c:formatCode>0%</c:formatCode>
                <c:ptCount val="6"/>
                <c:pt idx="0">
                  <c:v>0.28999999999999998</c:v>
                </c:pt>
                <c:pt idx="1">
                  <c:v>0.21</c:v>
                </c:pt>
                <c:pt idx="2">
                  <c:v>0.22</c:v>
                </c:pt>
                <c:pt idx="3">
                  <c:v>0.08</c:v>
                </c:pt>
                <c:pt idx="4">
                  <c:v>0.1</c:v>
                </c:pt>
                <c:pt idx="5">
                  <c:v>0.08</c:v>
                </c:pt>
              </c:numCache>
            </c:numRef>
          </c:val>
        </c:ser>
        <c:ser>
          <c:idx val="3"/>
          <c:order val="3"/>
          <c:tx>
            <c:strRef>
              <c:f>Sheet1!$E$1</c:f>
              <c:strCache>
                <c:ptCount val="1"/>
                <c:pt idx="0">
                  <c:v>2014</c:v>
                </c:pt>
              </c:strCache>
            </c:strRef>
          </c:tx>
          <c:spPr>
            <a:solidFill>
              <a:schemeClr val="accent1">
                <a:lumMod val="40000"/>
                <a:lumOff val="60000"/>
              </a:schemeClr>
            </a:solidFill>
            <a:ln>
              <a:solidFill>
                <a:srgbClr val="FF0000"/>
              </a:solidFill>
            </a:ln>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Sheet1!$A$2:$A$7</c:f>
              <c:strCache>
                <c:ptCount val="6"/>
                <c:pt idx="0">
                  <c:v>Under $250,000</c:v>
                </c:pt>
                <c:pt idx="1">
                  <c:v>$250,000 to $499,999</c:v>
                </c:pt>
                <c:pt idx="2">
                  <c:v>$500,000 to $999,999</c:v>
                </c:pt>
                <c:pt idx="3">
                  <c:v>$1,000,000 to $1,499,999</c:v>
                </c:pt>
                <c:pt idx="4">
                  <c:v>$1,500,000 or more</c:v>
                </c:pt>
                <c:pt idx="5">
                  <c:v>Don't know / Don’t remember</c:v>
                </c:pt>
              </c:strCache>
            </c:strRef>
          </c:cat>
          <c:val>
            <c:numRef>
              <c:f>Sheet1!$E$2:$E$7</c:f>
              <c:numCache>
                <c:formatCode>0%</c:formatCode>
                <c:ptCount val="6"/>
                <c:pt idx="0">
                  <c:v>0.28000000000000003</c:v>
                </c:pt>
                <c:pt idx="1">
                  <c:v>0.18</c:v>
                </c:pt>
                <c:pt idx="2">
                  <c:v>0.21</c:v>
                </c:pt>
                <c:pt idx="3">
                  <c:v>0.1</c:v>
                </c:pt>
                <c:pt idx="4">
                  <c:v>0.11</c:v>
                </c:pt>
                <c:pt idx="5">
                  <c:v>0.08</c:v>
                </c:pt>
              </c:numCache>
            </c:numRef>
          </c:val>
        </c:ser>
        <c:dLbls>
          <c:showLegendKey val="0"/>
          <c:showVal val="0"/>
          <c:showCatName val="0"/>
          <c:showSerName val="0"/>
          <c:showPercent val="0"/>
          <c:showBubbleSize val="0"/>
        </c:dLbls>
        <c:gapWidth val="50"/>
        <c:axId val="121706368"/>
        <c:axId val="121707904"/>
      </c:barChart>
      <c:catAx>
        <c:axId val="121706368"/>
        <c:scaling>
          <c:orientation val="minMax"/>
        </c:scaling>
        <c:delete val="0"/>
        <c:axPos val="b"/>
        <c:numFmt formatCode="General" sourceLinked="1"/>
        <c:majorTickMark val="none"/>
        <c:minorTickMark val="none"/>
        <c:tickLblPos val="nextTo"/>
        <c:txPr>
          <a:bodyPr/>
          <a:lstStyle/>
          <a:p>
            <a:pPr>
              <a:defRPr sz="1600"/>
            </a:pPr>
            <a:endParaRPr lang="en-US"/>
          </a:p>
        </c:txPr>
        <c:crossAx val="121707904"/>
        <c:crosses val="autoZero"/>
        <c:auto val="1"/>
        <c:lblAlgn val="ctr"/>
        <c:lblOffset val="100"/>
        <c:noMultiLvlLbl val="0"/>
      </c:catAx>
      <c:valAx>
        <c:axId val="121707904"/>
        <c:scaling>
          <c:orientation val="minMax"/>
        </c:scaling>
        <c:delete val="1"/>
        <c:axPos val="l"/>
        <c:numFmt formatCode="0%" sourceLinked="1"/>
        <c:majorTickMark val="out"/>
        <c:minorTickMark val="none"/>
        <c:tickLblPos val="nextTo"/>
        <c:crossAx val="121706368"/>
        <c:crosses val="autoZero"/>
        <c:crossBetween val="between"/>
      </c:valAx>
    </c:plotArea>
    <c:legend>
      <c:legendPos val="t"/>
      <c:layout>
        <c:manualLayout>
          <c:xMode val="edge"/>
          <c:yMode val="edge"/>
          <c:x val="0.27972630110425384"/>
          <c:y val="1.6759776536312849E-2"/>
          <c:w val="0.48518408171951483"/>
          <c:h val="7.752848282232877E-2"/>
        </c:manualLayout>
      </c:layout>
      <c:overlay val="0"/>
      <c:spPr>
        <a:solidFill>
          <a:schemeClr val="bg1"/>
        </a:solidFill>
        <a:ln>
          <a:solidFill>
            <a:schemeClr val="tx1">
              <a:lumMod val="50000"/>
              <a:lumOff val="50000"/>
            </a:schemeClr>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 Confident</c:v>
                </c:pt>
              </c:strCache>
            </c:strRef>
          </c:tx>
          <c:spPr>
            <a:solidFill>
              <a:schemeClr val="accent1">
                <a:lumMod val="50000"/>
              </a:schemeClr>
            </a:solidFill>
            <a:ln>
              <a:solidFill>
                <a:schemeClr val="accent1">
                  <a:lumMod val="50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Sheet1!$B$2:$B$23</c:f>
              <c:numCache>
                <c:formatCode>0%</c:formatCode>
                <c:ptCount val="22"/>
                <c:pt idx="0">
                  <c:v>0.27</c:v>
                </c:pt>
                <c:pt idx="1">
                  <c:v>0.27</c:v>
                </c:pt>
                <c:pt idx="2">
                  <c:v>0.26</c:v>
                </c:pt>
                <c:pt idx="3">
                  <c:v>0.26</c:v>
                </c:pt>
                <c:pt idx="4">
                  <c:v>0.33</c:v>
                </c:pt>
                <c:pt idx="5">
                  <c:v>0.19</c:v>
                </c:pt>
                <c:pt idx="6">
                  <c:v>0.31</c:v>
                </c:pt>
                <c:pt idx="7">
                  <c:v>0.34</c:v>
                </c:pt>
                <c:pt idx="8">
                  <c:v>0.37</c:v>
                </c:pt>
                <c:pt idx="9">
                  <c:v>0.4</c:v>
                </c:pt>
                <c:pt idx="10">
                  <c:v>0.39</c:v>
                </c:pt>
                <c:pt idx="11">
                  <c:v>0.42</c:v>
                </c:pt>
                <c:pt idx="12">
                  <c:v>0.4</c:v>
                </c:pt>
                <c:pt idx="13">
                  <c:v>0.4</c:v>
                </c:pt>
                <c:pt idx="14">
                  <c:v>0.41</c:v>
                </c:pt>
                <c:pt idx="15">
                  <c:v>0.28999999999999998</c:v>
                </c:pt>
                <c:pt idx="16">
                  <c:v>0.2</c:v>
                </c:pt>
                <c:pt idx="17">
                  <c:v>0.19</c:v>
                </c:pt>
                <c:pt idx="18">
                  <c:v>0.24</c:v>
                </c:pt>
                <c:pt idx="19">
                  <c:v>0.21</c:v>
                </c:pt>
                <c:pt idx="20">
                  <c:v>0.18</c:v>
                </c:pt>
                <c:pt idx="21">
                  <c:v>0.28000000000000003</c:v>
                </c:pt>
              </c:numCache>
            </c:numRef>
          </c:val>
        </c:ser>
        <c:ser>
          <c:idx val="1"/>
          <c:order val="1"/>
          <c:tx>
            <c:strRef>
              <c:f>Sheet1!$C$1</c:f>
              <c:strCache>
                <c:ptCount val="1"/>
                <c:pt idx="0">
                  <c:v>Somewhat Confident</c:v>
                </c:pt>
              </c:strCache>
            </c:strRef>
          </c:tx>
          <c:spPr>
            <a:solidFill>
              <a:schemeClr val="accent1">
                <a:lumMod val="75000"/>
              </a:schemeClr>
            </a:solidFill>
            <a:ln>
              <a:solidFill>
                <a:schemeClr val="accent1">
                  <a:lumMod val="75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Sheet1!$C$2:$C$23</c:f>
              <c:numCache>
                <c:formatCode>0%</c:formatCode>
                <c:ptCount val="22"/>
                <c:pt idx="0">
                  <c:v>0.45</c:v>
                </c:pt>
                <c:pt idx="1">
                  <c:v>0.37</c:v>
                </c:pt>
                <c:pt idx="2">
                  <c:v>0.47</c:v>
                </c:pt>
                <c:pt idx="3">
                  <c:v>0.42</c:v>
                </c:pt>
                <c:pt idx="4">
                  <c:v>0.34</c:v>
                </c:pt>
                <c:pt idx="5">
                  <c:v>0.28000000000000003</c:v>
                </c:pt>
                <c:pt idx="6">
                  <c:v>0.39</c:v>
                </c:pt>
                <c:pt idx="7">
                  <c:v>0.41</c:v>
                </c:pt>
                <c:pt idx="8">
                  <c:v>0.37</c:v>
                </c:pt>
                <c:pt idx="9">
                  <c:v>0.32</c:v>
                </c:pt>
                <c:pt idx="10">
                  <c:v>0.35</c:v>
                </c:pt>
                <c:pt idx="11">
                  <c:v>0.27</c:v>
                </c:pt>
                <c:pt idx="12">
                  <c:v>0.4</c:v>
                </c:pt>
                <c:pt idx="13">
                  <c:v>0.33</c:v>
                </c:pt>
                <c:pt idx="14">
                  <c:v>0.38</c:v>
                </c:pt>
                <c:pt idx="15">
                  <c:v>0.35</c:v>
                </c:pt>
                <c:pt idx="16">
                  <c:v>0.47</c:v>
                </c:pt>
                <c:pt idx="17">
                  <c:v>0.41</c:v>
                </c:pt>
                <c:pt idx="18">
                  <c:v>0.36</c:v>
                </c:pt>
                <c:pt idx="19">
                  <c:v>0.42</c:v>
                </c:pt>
                <c:pt idx="20">
                  <c:v>0.44</c:v>
                </c:pt>
                <c:pt idx="21">
                  <c:v>0.39</c:v>
                </c:pt>
              </c:numCache>
            </c:numRef>
          </c:val>
        </c:ser>
        <c:ser>
          <c:idx val="2"/>
          <c:order val="2"/>
          <c:tx>
            <c:strRef>
              <c:f>Sheet1!$D$1</c:f>
              <c:strCache>
                <c:ptCount val="1"/>
                <c:pt idx="0">
                  <c:v>Not Too Confident</c:v>
                </c:pt>
              </c:strCache>
            </c:strRef>
          </c:tx>
          <c:spPr>
            <a:solidFill>
              <a:schemeClr val="accent1">
                <a:lumMod val="60000"/>
                <a:lumOff val="40000"/>
              </a:schemeClr>
            </a:solidFill>
            <a:ln>
              <a:solidFill>
                <a:schemeClr val="accent1">
                  <a:lumMod val="60000"/>
                  <a:lumOff val="40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Sheet1!$D$2:$D$23</c:f>
              <c:numCache>
                <c:formatCode>0%</c:formatCode>
                <c:ptCount val="22"/>
                <c:pt idx="0">
                  <c:v>0.16</c:v>
                </c:pt>
                <c:pt idx="1">
                  <c:v>0.21</c:v>
                </c:pt>
                <c:pt idx="2">
                  <c:v>0.18</c:v>
                </c:pt>
                <c:pt idx="3">
                  <c:v>0.2</c:v>
                </c:pt>
                <c:pt idx="4">
                  <c:v>0.18</c:v>
                </c:pt>
                <c:pt idx="5">
                  <c:v>0.24</c:v>
                </c:pt>
                <c:pt idx="6">
                  <c:v>0.2</c:v>
                </c:pt>
                <c:pt idx="7">
                  <c:v>0.14000000000000001</c:v>
                </c:pt>
                <c:pt idx="8">
                  <c:v>0.1</c:v>
                </c:pt>
                <c:pt idx="9">
                  <c:v>0.16</c:v>
                </c:pt>
                <c:pt idx="10">
                  <c:v>0.12</c:v>
                </c:pt>
                <c:pt idx="11">
                  <c:v>0.16</c:v>
                </c:pt>
                <c:pt idx="12">
                  <c:v>0.12</c:v>
                </c:pt>
                <c:pt idx="13">
                  <c:v>0.12</c:v>
                </c:pt>
                <c:pt idx="14">
                  <c:v>0.1</c:v>
                </c:pt>
                <c:pt idx="15">
                  <c:v>0.17</c:v>
                </c:pt>
                <c:pt idx="16">
                  <c:v>0.16</c:v>
                </c:pt>
                <c:pt idx="17">
                  <c:v>0.21</c:v>
                </c:pt>
                <c:pt idx="18">
                  <c:v>0.21</c:v>
                </c:pt>
                <c:pt idx="19">
                  <c:v>0.17</c:v>
                </c:pt>
                <c:pt idx="20">
                  <c:v>0.22</c:v>
                </c:pt>
                <c:pt idx="21">
                  <c:v>0.14000000000000001</c:v>
                </c:pt>
              </c:numCache>
            </c:numRef>
          </c:val>
        </c:ser>
        <c:ser>
          <c:idx val="3"/>
          <c:order val="3"/>
          <c:tx>
            <c:strRef>
              <c:f>Sheet1!$E$1</c:f>
              <c:strCache>
                <c:ptCount val="1"/>
                <c:pt idx="0">
                  <c:v>Not At All Confident</c:v>
                </c:pt>
              </c:strCache>
            </c:strRef>
          </c:tx>
          <c:spPr>
            <a:solidFill>
              <a:schemeClr val="accent1">
                <a:lumMod val="40000"/>
                <a:lumOff val="60000"/>
              </a:schemeClr>
            </a:solidFill>
            <a:ln>
              <a:solidFill>
                <a:schemeClr val="accent1">
                  <a:lumMod val="40000"/>
                  <a:lumOff val="60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Sheet1!$E$2:$E$23</c:f>
              <c:numCache>
                <c:formatCode>0%</c:formatCode>
                <c:ptCount val="22"/>
                <c:pt idx="0">
                  <c:v>7.0000000000000007E-2</c:v>
                </c:pt>
                <c:pt idx="1">
                  <c:v>0.13</c:v>
                </c:pt>
                <c:pt idx="2">
                  <c:v>0.06</c:v>
                </c:pt>
                <c:pt idx="3">
                  <c:v>0.08</c:v>
                </c:pt>
                <c:pt idx="4">
                  <c:v>0.11</c:v>
                </c:pt>
                <c:pt idx="5">
                  <c:v>0.24</c:v>
                </c:pt>
                <c:pt idx="6">
                  <c:v>0.08</c:v>
                </c:pt>
                <c:pt idx="7">
                  <c:v>0.11</c:v>
                </c:pt>
                <c:pt idx="8">
                  <c:v>0.11</c:v>
                </c:pt>
                <c:pt idx="9">
                  <c:v>0.11</c:v>
                </c:pt>
                <c:pt idx="10">
                  <c:v>0.11</c:v>
                </c:pt>
                <c:pt idx="11">
                  <c:v>0.13</c:v>
                </c:pt>
                <c:pt idx="12">
                  <c:v>7.0000000000000007E-2</c:v>
                </c:pt>
                <c:pt idx="13">
                  <c:v>0.13</c:v>
                </c:pt>
                <c:pt idx="14">
                  <c:v>0.11</c:v>
                </c:pt>
                <c:pt idx="15">
                  <c:v>0.17</c:v>
                </c:pt>
                <c:pt idx="16">
                  <c:v>0.16</c:v>
                </c:pt>
                <c:pt idx="17">
                  <c:v>0.18</c:v>
                </c:pt>
                <c:pt idx="18">
                  <c:v>0.17</c:v>
                </c:pt>
                <c:pt idx="19">
                  <c:v>0.19</c:v>
                </c:pt>
                <c:pt idx="20">
                  <c:v>0.14000000000000001</c:v>
                </c:pt>
                <c:pt idx="21">
                  <c:v>0.17</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Sheet1!$F$2:$F$23</c:f>
              <c:numCache>
                <c:formatCode>0%</c:formatCode>
                <c:ptCount val="22"/>
                <c:pt idx="0">
                  <c:v>0.05</c:v>
                </c:pt>
                <c:pt idx="1">
                  <c:v>0.02</c:v>
                </c:pt>
                <c:pt idx="2">
                  <c:v>0.03</c:v>
                </c:pt>
                <c:pt idx="3">
                  <c:v>0.04</c:v>
                </c:pt>
                <c:pt idx="4">
                  <c:v>0.03</c:v>
                </c:pt>
                <c:pt idx="5">
                  <c:v>0.05</c:v>
                </c:pt>
                <c:pt idx="6">
                  <c:v>0.03</c:v>
                </c:pt>
                <c:pt idx="7">
                  <c:v>0</c:v>
                </c:pt>
                <c:pt idx="8">
                  <c:v>0.05</c:v>
                </c:pt>
                <c:pt idx="9">
                  <c:v>0.01</c:v>
                </c:pt>
                <c:pt idx="10">
                  <c:v>0.02</c:v>
                </c:pt>
                <c:pt idx="11">
                  <c:v>0.02</c:v>
                </c:pt>
                <c:pt idx="12">
                  <c:v>0.01</c:v>
                </c:pt>
                <c:pt idx="13">
                  <c:v>0.02</c:v>
                </c:pt>
                <c:pt idx="14">
                  <c:v>0</c:v>
                </c:pt>
                <c:pt idx="15">
                  <c:v>0.02</c:v>
                </c:pt>
                <c:pt idx="16">
                  <c:v>4.0000000000000001E-3</c:v>
                </c:pt>
                <c:pt idx="17">
                  <c:v>0</c:v>
                </c:pt>
                <c:pt idx="18">
                  <c:v>0.02</c:v>
                </c:pt>
                <c:pt idx="19">
                  <c:v>0.01</c:v>
                </c:pt>
                <c:pt idx="20">
                  <c:v>0.01</c:v>
                </c:pt>
                <c:pt idx="21">
                  <c:v>0.02</c:v>
                </c:pt>
              </c:numCache>
            </c:numRef>
          </c:val>
        </c:ser>
        <c:dLbls>
          <c:showLegendKey val="0"/>
          <c:showVal val="0"/>
          <c:showCatName val="0"/>
          <c:showSerName val="0"/>
          <c:showPercent val="0"/>
          <c:showBubbleSize val="0"/>
        </c:dLbls>
        <c:axId val="86219776"/>
        <c:axId val="86229760"/>
      </c:areaChart>
      <c:barChart>
        <c:barDir val="col"/>
        <c:grouping val="stacked"/>
        <c:varyColors val="0"/>
        <c:ser>
          <c:idx val="5"/>
          <c:order val="5"/>
          <c:tx>
            <c:strRef>
              <c:f>Sheet1!$G$1</c:f>
              <c:strCache>
                <c:ptCount val="1"/>
                <c:pt idx="0">
                  <c:v>Column4</c:v>
                </c:pt>
              </c:strCache>
            </c:strRef>
          </c:tx>
          <c:spPr>
            <a:solidFill>
              <a:srgbClr val="00B050"/>
            </a:solidFill>
            <a:ln w="25400">
              <a:noFill/>
            </a:ln>
          </c:spPr>
          <c:invertIfNegative val="0"/>
          <c:dPt>
            <c:idx val="1"/>
            <c:invertIfNegative val="0"/>
            <c:bubble3D val="0"/>
            <c:spPr>
              <a:solidFill>
                <a:srgbClr val="00B050"/>
              </a:solidFill>
              <a:ln w="25400">
                <a:noFill/>
              </a:ln>
            </c:spPr>
          </c:dPt>
          <c:dPt>
            <c:idx val="2"/>
            <c:invertIfNegative val="0"/>
            <c:bubble3D val="0"/>
            <c:spPr>
              <a:solidFill>
                <a:srgbClr val="FF0000"/>
              </a:solidFill>
              <a:ln w="25400">
                <a:noFill/>
              </a:ln>
            </c:spPr>
          </c:dPt>
          <c:dPt>
            <c:idx val="3"/>
            <c:invertIfNegative val="0"/>
            <c:bubble3D val="0"/>
            <c:spPr>
              <a:solidFill>
                <a:srgbClr val="00B050"/>
              </a:solidFill>
              <a:ln w="25400">
                <a:noFill/>
              </a:ln>
            </c:spPr>
          </c:dPt>
          <c:dPt>
            <c:idx val="4"/>
            <c:invertIfNegative val="0"/>
            <c:bubble3D val="0"/>
            <c:spPr>
              <a:solidFill>
                <a:srgbClr val="00B050"/>
              </a:solidFill>
              <a:ln w="25400">
                <a:noFill/>
              </a:ln>
            </c:spPr>
          </c:dPt>
          <c:dPt>
            <c:idx val="5"/>
            <c:invertIfNegative val="0"/>
            <c:bubble3D val="0"/>
            <c:spPr>
              <a:solidFill>
                <a:srgbClr val="FF0000"/>
              </a:solidFill>
              <a:ln w="25400">
                <a:noFill/>
              </a:ln>
            </c:spPr>
          </c:dPt>
          <c:dPt>
            <c:idx val="6"/>
            <c:invertIfNegative val="0"/>
            <c:bubble3D val="0"/>
            <c:spPr>
              <a:solidFill>
                <a:srgbClr val="00B050"/>
              </a:solidFill>
              <a:ln w="25400">
                <a:noFill/>
              </a:ln>
            </c:spPr>
          </c:dPt>
          <c:dPt>
            <c:idx val="7"/>
            <c:invertIfNegative val="0"/>
            <c:bubble3D val="0"/>
            <c:spPr>
              <a:solidFill>
                <a:srgbClr val="00B050"/>
              </a:solidFill>
              <a:ln w="25400">
                <a:noFill/>
              </a:ln>
            </c:spPr>
          </c:dPt>
          <c:dPt>
            <c:idx val="8"/>
            <c:invertIfNegative val="0"/>
            <c:bubble3D val="0"/>
            <c:spPr>
              <a:solidFill>
                <a:srgbClr val="00B050"/>
              </a:solidFill>
              <a:ln w="25400">
                <a:noFill/>
              </a:ln>
            </c:spPr>
          </c:dPt>
          <c:dPt>
            <c:idx val="9"/>
            <c:invertIfNegative val="0"/>
            <c:bubble3D val="0"/>
            <c:spPr>
              <a:solidFill>
                <a:srgbClr val="00B050"/>
              </a:solidFill>
              <a:ln w="25400">
                <a:noFill/>
              </a:ln>
            </c:spPr>
          </c:dPt>
          <c:dPt>
            <c:idx val="10"/>
            <c:invertIfNegative val="0"/>
            <c:bubble3D val="0"/>
            <c:spPr>
              <a:solidFill>
                <a:srgbClr val="FF0000"/>
              </a:solidFill>
              <a:ln w="25400">
                <a:noFill/>
              </a:ln>
            </c:spPr>
          </c:dPt>
          <c:dPt>
            <c:idx val="11"/>
            <c:invertIfNegative val="0"/>
            <c:bubble3D val="0"/>
            <c:spPr>
              <a:solidFill>
                <a:srgbClr val="00B050"/>
              </a:solidFill>
              <a:ln w="25400">
                <a:noFill/>
              </a:ln>
            </c:spPr>
          </c:dPt>
          <c:dPt>
            <c:idx val="12"/>
            <c:invertIfNegative val="0"/>
            <c:bubble3D val="0"/>
            <c:spPr>
              <a:solidFill>
                <a:srgbClr val="FF0000"/>
              </a:solidFill>
              <a:ln w="25400">
                <a:noFill/>
              </a:ln>
            </c:spPr>
          </c:dPt>
          <c:dPt>
            <c:idx val="13"/>
            <c:invertIfNegative val="0"/>
            <c:bubble3D val="0"/>
            <c:spPr>
              <a:solidFill>
                <a:srgbClr val="00B050"/>
              </a:solidFill>
              <a:ln w="25400">
                <a:noFill/>
              </a:ln>
            </c:spPr>
          </c:dPt>
          <c:dPt>
            <c:idx val="14"/>
            <c:invertIfNegative val="0"/>
            <c:bubble3D val="0"/>
            <c:spPr>
              <a:solidFill>
                <a:srgbClr val="00B050"/>
              </a:solidFill>
              <a:ln w="25400">
                <a:noFill/>
              </a:ln>
            </c:spPr>
          </c:dPt>
          <c:dPt>
            <c:idx val="15"/>
            <c:invertIfNegative val="0"/>
            <c:bubble3D val="0"/>
            <c:spPr>
              <a:solidFill>
                <a:srgbClr val="FF0000"/>
              </a:solidFill>
              <a:ln w="25400">
                <a:noFill/>
              </a:ln>
            </c:spPr>
          </c:dPt>
          <c:dPt>
            <c:idx val="16"/>
            <c:invertIfNegative val="0"/>
            <c:bubble3D val="0"/>
            <c:spPr>
              <a:solidFill>
                <a:srgbClr val="FF0000"/>
              </a:solidFill>
              <a:ln w="25400">
                <a:noFill/>
              </a:ln>
            </c:spPr>
          </c:dPt>
          <c:dPt>
            <c:idx val="17"/>
            <c:invertIfNegative val="0"/>
            <c:bubble3D val="0"/>
            <c:spPr>
              <a:solidFill>
                <a:srgbClr val="FF0000"/>
              </a:solidFill>
              <a:ln w="25400">
                <a:noFill/>
              </a:ln>
            </c:spPr>
          </c:dPt>
          <c:dPt>
            <c:idx val="18"/>
            <c:invertIfNegative val="0"/>
            <c:bubble3D val="0"/>
            <c:spPr>
              <a:solidFill>
                <a:srgbClr val="00B050"/>
              </a:solidFill>
              <a:ln w="25400">
                <a:noFill/>
              </a:ln>
            </c:spPr>
          </c:dPt>
          <c:dPt>
            <c:idx val="19"/>
            <c:invertIfNegative val="0"/>
            <c:bubble3D val="0"/>
            <c:spPr>
              <a:solidFill>
                <a:srgbClr val="FF0000"/>
              </a:solidFill>
              <a:ln w="25400">
                <a:noFill/>
              </a:ln>
            </c:spPr>
          </c:dPt>
          <c:dPt>
            <c:idx val="20"/>
            <c:invertIfNegative val="0"/>
            <c:bubble3D val="0"/>
            <c:spPr>
              <a:solidFill>
                <a:srgbClr val="FF0000"/>
              </a:solidFill>
              <a:ln w="25400">
                <a:noFill/>
              </a:ln>
            </c:spPr>
          </c:dPt>
          <c:dPt>
            <c:idx val="21"/>
            <c:invertIfNegative val="0"/>
            <c:bubble3D val="0"/>
            <c:spPr>
              <a:solidFill>
                <a:srgbClr val="00B050"/>
              </a:solidFill>
              <a:ln w="25400">
                <a:noFill/>
              </a:ln>
            </c:spPr>
          </c:dPt>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Sheet1!$G$2:$G$23</c:f>
              <c:numCache>
                <c:formatCode>0%</c:formatCode>
                <c:ptCount val="22"/>
                <c:pt idx="0" formatCode="General">
                  <c:v>0</c:v>
                </c:pt>
                <c:pt idx="1">
                  <c:v>0</c:v>
                </c:pt>
                <c:pt idx="2">
                  <c:v>-1.0000000000000009E-3</c:v>
                </c:pt>
                <c:pt idx="3">
                  <c:v>0</c:v>
                </c:pt>
                <c:pt idx="4">
                  <c:v>7.000000000000001E-3</c:v>
                </c:pt>
                <c:pt idx="5">
                  <c:v>-1.4000000000000002E-2</c:v>
                </c:pt>
                <c:pt idx="6">
                  <c:v>1.2E-2</c:v>
                </c:pt>
                <c:pt idx="7">
                  <c:v>3.0000000000000027E-3</c:v>
                </c:pt>
                <c:pt idx="8">
                  <c:v>2.999999999999997E-3</c:v>
                </c:pt>
                <c:pt idx="9">
                  <c:v>3.0000000000000027E-3</c:v>
                </c:pt>
                <c:pt idx="10">
                  <c:v>-1.0000000000000009E-3</c:v>
                </c:pt>
                <c:pt idx="11">
                  <c:v>2.999999999999997E-3</c:v>
                </c:pt>
                <c:pt idx="12">
                  <c:v>-1.9999999999999961E-3</c:v>
                </c:pt>
                <c:pt idx="13">
                  <c:v>0</c:v>
                </c:pt>
                <c:pt idx="14">
                  <c:v>9.9999999999999525E-4</c:v>
                </c:pt>
                <c:pt idx="15">
                  <c:v>-1.2E-2</c:v>
                </c:pt>
                <c:pt idx="16">
                  <c:v>-8.9999999999999976E-3</c:v>
                </c:pt>
                <c:pt idx="17">
                  <c:v>-1.0000000000000009E-3</c:v>
                </c:pt>
                <c:pt idx="18">
                  <c:v>4.9999999999999992E-3</c:v>
                </c:pt>
                <c:pt idx="19">
                  <c:v>-3.0000000000000001E-3</c:v>
                </c:pt>
                <c:pt idx="20">
                  <c:v>-3.0000000000000001E-3</c:v>
                </c:pt>
                <c:pt idx="21">
                  <c:v>1.0000000000000004E-2</c:v>
                </c:pt>
              </c:numCache>
            </c:numRef>
          </c:val>
        </c:ser>
        <c:ser>
          <c:idx val="6"/>
          <c:order val="6"/>
          <c:tx>
            <c:strRef>
              <c:f>Sheet1!$H$1</c:f>
              <c:strCache>
                <c:ptCount val="1"/>
                <c:pt idx="0">
                  <c:v>Column5</c:v>
                </c:pt>
              </c:strCache>
            </c:strRef>
          </c:tx>
          <c:spPr>
            <a:noFill/>
          </c:spPr>
          <c:invertIfNegative val="0"/>
          <c:dLbls>
            <c:dLbl>
              <c:idx val="0"/>
              <c:delete val="1"/>
            </c:dLbl>
            <c:dLbl>
              <c:idx val="5"/>
              <c:layout>
                <c:manualLayout>
                  <c:x val="3.0208880139982503E-3"/>
                  <c:y val="0.23129254056696988"/>
                </c:manualLayout>
              </c:layout>
              <c:dLblPos val="ctr"/>
              <c:showLegendKey val="0"/>
              <c:showVal val="1"/>
              <c:showCatName val="0"/>
              <c:showSerName val="0"/>
              <c:showPercent val="0"/>
              <c:showBubbleSize val="0"/>
            </c:dLbl>
            <c:dLbl>
              <c:idx val="6"/>
              <c:layout>
                <c:manualLayout>
                  <c:x val="1.3888888888888889E-3"/>
                  <c:y val="0.5003775045583726"/>
                </c:manualLayout>
              </c:layout>
              <c:dLblPos val="ctr"/>
              <c:showLegendKey val="0"/>
              <c:showVal val="1"/>
              <c:showCatName val="0"/>
              <c:showSerName val="0"/>
              <c:showPercent val="0"/>
              <c:showBubbleSize val="0"/>
            </c:dLbl>
            <c:dLbl>
              <c:idx val="15"/>
              <c:layout>
                <c:manualLayout>
                  <c:x val="4.409776902887139E-3"/>
                  <c:y val="0.22922370150044311"/>
                </c:manualLayout>
              </c:layout>
              <c:dLblPos val="ctr"/>
              <c:showLegendKey val="0"/>
              <c:showVal val="1"/>
              <c:showCatName val="0"/>
              <c:showSerName val="0"/>
              <c:showPercent val="0"/>
              <c:showBubbleSize val="0"/>
            </c:dLbl>
            <c:dLbl>
              <c:idx val="21"/>
              <c:layout>
                <c:manualLayout>
                  <c:x val="2.7776684164479439E-3"/>
                  <c:y val="0.42017112996709821"/>
                </c:manualLayout>
              </c:layout>
              <c:dLblPos val="ctr"/>
              <c:showLegendKey val="0"/>
              <c:showVal val="1"/>
              <c:showCatName val="0"/>
              <c:showSerName val="0"/>
              <c:showPercent val="0"/>
              <c:showBubbleSize val="0"/>
            </c:dLbl>
            <c:txPr>
              <a:bodyPr/>
              <a:lstStyle/>
              <a:p>
                <a:pPr>
                  <a:defRPr sz="1000"/>
                </a:pPr>
                <a:endParaRPr lang="en-US"/>
              </a:p>
            </c:txPr>
            <c:dLblPos val="inBase"/>
            <c:showLegendKey val="0"/>
            <c:showVal val="1"/>
            <c:showCatName val="0"/>
            <c:showSerName val="0"/>
            <c:showPercent val="0"/>
            <c:showBubbleSize val="0"/>
            <c:showLeaderLines val="0"/>
          </c:dLbls>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Sheet1!$H$2:$H$23</c:f>
              <c:numCache>
                <c:formatCode>0%</c:formatCode>
                <c:ptCount val="22"/>
                <c:pt idx="0" formatCode="General">
                  <c:v>0</c:v>
                </c:pt>
                <c:pt idx="1">
                  <c:v>0</c:v>
                </c:pt>
                <c:pt idx="2">
                  <c:v>-1.0000000000000009E-2</c:v>
                </c:pt>
                <c:pt idx="3">
                  <c:v>0</c:v>
                </c:pt>
                <c:pt idx="4">
                  <c:v>7.0000000000000007E-2</c:v>
                </c:pt>
                <c:pt idx="5">
                  <c:v>-0.14000000000000001</c:v>
                </c:pt>
                <c:pt idx="6">
                  <c:v>0.12</c:v>
                </c:pt>
                <c:pt idx="7">
                  <c:v>3.0000000000000027E-2</c:v>
                </c:pt>
                <c:pt idx="8">
                  <c:v>2.9999999999999971E-2</c:v>
                </c:pt>
                <c:pt idx="9">
                  <c:v>3.0000000000000027E-2</c:v>
                </c:pt>
                <c:pt idx="10">
                  <c:v>-1.0000000000000009E-2</c:v>
                </c:pt>
                <c:pt idx="11">
                  <c:v>2.9999999999999971E-2</c:v>
                </c:pt>
                <c:pt idx="12">
                  <c:v>-1.9999999999999962E-2</c:v>
                </c:pt>
                <c:pt idx="13">
                  <c:v>0</c:v>
                </c:pt>
                <c:pt idx="14">
                  <c:v>9.9999999999999534E-3</c:v>
                </c:pt>
                <c:pt idx="15">
                  <c:v>-0.12</c:v>
                </c:pt>
                <c:pt idx="16">
                  <c:v>-8.9999999999999969E-2</c:v>
                </c:pt>
                <c:pt idx="17">
                  <c:v>-1.0000000000000009E-2</c:v>
                </c:pt>
                <c:pt idx="18">
                  <c:v>4.9999999999999989E-2</c:v>
                </c:pt>
                <c:pt idx="19">
                  <c:v>-0.03</c:v>
                </c:pt>
                <c:pt idx="20">
                  <c:v>-0.03</c:v>
                </c:pt>
                <c:pt idx="21">
                  <c:v>0.10000000000000003</c:v>
                </c:pt>
              </c:numCache>
            </c:numRef>
          </c:val>
        </c:ser>
        <c:dLbls>
          <c:showLegendKey val="0"/>
          <c:showVal val="0"/>
          <c:showCatName val="0"/>
          <c:showSerName val="0"/>
          <c:showPercent val="0"/>
          <c:showBubbleSize val="0"/>
        </c:dLbls>
        <c:gapWidth val="150"/>
        <c:overlap val="100"/>
        <c:axId val="85798912"/>
        <c:axId val="86231296"/>
      </c:barChart>
      <c:catAx>
        <c:axId val="86219776"/>
        <c:scaling>
          <c:orientation val="minMax"/>
        </c:scaling>
        <c:delete val="0"/>
        <c:axPos val="b"/>
        <c:numFmt formatCode="General" sourceLinked="1"/>
        <c:majorTickMark val="out"/>
        <c:minorTickMark val="none"/>
        <c:tickLblPos val="nextTo"/>
        <c:spPr>
          <a:ln>
            <a:noFill/>
          </a:ln>
        </c:spPr>
        <c:txPr>
          <a:bodyPr/>
          <a:lstStyle/>
          <a:p>
            <a:pPr>
              <a:defRPr sz="1000"/>
            </a:pPr>
            <a:endParaRPr lang="en-US"/>
          </a:p>
        </c:txPr>
        <c:crossAx val="86229760"/>
        <c:crosses val="autoZero"/>
        <c:auto val="1"/>
        <c:lblAlgn val="ctr"/>
        <c:lblOffset val="100"/>
        <c:noMultiLvlLbl val="0"/>
      </c:catAx>
      <c:valAx>
        <c:axId val="86229760"/>
        <c:scaling>
          <c:orientation val="minMax"/>
          <c:max val="1"/>
          <c:min val="-0.65000000000000013"/>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86219776"/>
        <c:crosses val="autoZero"/>
        <c:crossBetween val="between"/>
      </c:valAx>
      <c:valAx>
        <c:axId val="86231296"/>
        <c:scaling>
          <c:orientation val="minMax"/>
          <c:max val="0.1"/>
          <c:min val="-3.0000000000000006E-2"/>
        </c:scaling>
        <c:delete val="0"/>
        <c:axPos val="r"/>
        <c:numFmt formatCode="General" sourceLinked="1"/>
        <c:majorTickMark val="none"/>
        <c:minorTickMark val="none"/>
        <c:tickLblPos val="nextTo"/>
        <c:spPr>
          <a:ln>
            <a:noFill/>
          </a:ln>
        </c:spPr>
        <c:txPr>
          <a:bodyPr/>
          <a:lstStyle/>
          <a:p>
            <a:pPr>
              <a:defRPr sz="800">
                <a:solidFill>
                  <a:schemeClr val="bg1"/>
                </a:solidFill>
              </a:defRPr>
            </a:pPr>
            <a:endParaRPr lang="en-US"/>
          </a:p>
        </c:txPr>
        <c:crossAx val="85798912"/>
        <c:crosses val="max"/>
        <c:crossBetween val="between"/>
      </c:valAx>
      <c:catAx>
        <c:axId val="85798912"/>
        <c:scaling>
          <c:orientation val="minMax"/>
        </c:scaling>
        <c:delete val="0"/>
        <c:axPos val="b"/>
        <c:numFmt formatCode="General" sourceLinked="1"/>
        <c:majorTickMark val="none"/>
        <c:minorTickMark val="none"/>
        <c:tickLblPos val="none"/>
        <c:crossAx val="86231296"/>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6.5085301837270335E-2"/>
          <c:y val="1.5523932729624839E-2"/>
          <c:w val="0.86844050743657042"/>
          <c:h val="4.9924112008637986E-2"/>
        </c:manualLayout>
      </c:layout>
      <c:overlay val="0"/>
      <c:spPr>
        <a:ln>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2013</c:v>
                </c:pt>
              </c:strCache>
            </c:strRef>
          </c:tx>
          <c:spPr>
            <a:solidFill>
              <a:schemeClr val="accent1">
                <a:lumMod val="50000"/>
              </a:schemeClr>
            </a:solidFill>
          </c:spPr>
          <c:invertIfNegative val="0"/>
          <c:dPt>
            <c:idx val="1"/>
            <c:invertIfNegative val="0"/>
            <c:bubble3D val="0"/>
          </c:dPt>
          <c:dPt>
            <c:idx val="2"/>
            <c:invertIfNegative val="0"/>
            <c:bubble3D val="0"/>
          </c:dPt>
          <c:dPt>
            <c:idx val="3"/>
            <c:invertIfNegative val="0"/>
            <c:bubble3D val="0"/>
          </c:dPt>
          <c:dPt>
            <c:idx val="4"/>
            <c:invertIfNegative val="0"/>
            <c:bubble3D val="0"/>
          </c:dPt>
          <c:dLbls>
            <c:showLegendKey val="0"/>
            <c:showVal val="1"/>
            <c:showCatName val="0"/>
            <c:showSerName val="0"/>
            <c:showPercent val="0"/>
            <c:showBubbleSize val="0"/>
            <c:showLeaderLines val="0"/>
          </c:dLbls>
          <c:cat>
            <c:strRef>
              <c:f>Sheet1!$A$2:$A$5</c:f>
              <c:strCache>
                <c:ptCount val="4"/>
                <c:pt idx="0">
                  <c:v>Very Confident</c:v>
                </c:pt>
                <c:pt idx="1">
                  <c:v>Somewhat Confident</c:v>
                </c:pt>
                <c:pt idx="2">
                  <c:v>Not Too Confident</c:v>
                </c:pt>
                <c:pt idx="3">
                  <c:v>Not at All Confident</c:v>
                </c:pt>
              </c:strCache>
            </c:strRef>
          </c:cat>
          <c:val>
            <c:numRef>
              <c:f>Sheet1!$B$2:$B$5</c:f>
              <c:numCache>
                <c:formatCode>0%</c:formatCode>
                <c:ptCount val="4"/>
                <c:pt idx="0">
                  <c:v>0.22</c:v>
                </c:pt>
                <c:pt idx="1">
                  <c:v>0.56999999999999995</c:v>
                </c:pt>
                <c:pt idx="2">
                  <c:v>0.13</c:v>
                </c:pt>
                <c:pt idx="3">
                  <c:v>0.08</c:v>
                </c:pt>
              </c:numCache>
            </c:numRef>
          </c:val>
        </c:ser>
        <c:ser>
          <c:idx val="1"/>
          <c:order val="1"/>
          <c:tx>
            <c:strRef>
              <c:f>Sheet1!$C$1</c:f>
              <c:strCache>
                <c:ptCount val="1"/>
                <c:pt idx="0">
                  <c:v>2014</c:v>
                </c:pt>
              </c:strCache>
            </c:strRef>
          </c:tx>
          <c:spPr>
            <a:solidFill>
              <a:schemeClr val="accent1">
                <a:lumMod val="60000"/>
                <a:lumOff val="40000"/>
              </a:schemeClr>
            </a:solidFill>
            <a:ln>
              <a:solidFill>
                <a:srgbClr val="FF0000"/>
              </a:solidFill>
            </a:ln>
          </c:spPr>
          <c:invertIfNegative val="0"/>
          <c:dLbls>
            <c:showLegendKey val="0"/>
            <c:showVal val="1"/>
            <c:showCatName val="0"/>
            <c:showSerName val="0"/>
            <c:showPercent val="0"/>
            <c:showBubbleSize val="0"/>
            <c:showLeaderLines val="0"/>
          </c:dLbls>
          <c:cat>
            <c:strRef>
              <c:f>Sheet1!$A$2:$A$5</c:f>
              <c:strCache>
                <c:ptCount val="4"/>
                <c:pt idx="0">
                  <c:v>Very Confident</c:v>
                </c:pt>
                <c:pt idx="1">
                  <c:v>Somewhat Confident</c:v>
                </c:pt>
                <c:pt idx="2">
                  <c:v>Not Too Confident</c:v>
                </c:pt>
                <c:pt idx="3">
                  <c:v>Not at All Confident</c:v>
                </c:pt>
              </c:strCache>
            </c:strRef>
          </c:cat>
          <c:val>
            <c:numRef>
              <c:f>Sheet1!$C$2:$C$5</c:f>
              <c:numCache>
                <c:formatCode>0%</c:formatCode>
                <c:ptCount val="4"/>
                <c:pt idx="0">
                  <c:v>0.33</c:v>
                </c:pt>
                <c:pt idx="1">
                  <c:v>0.5</c:v>
                </c:pt>
                <c:pt idx="2">
                  <c:v>0.11</c:v>
                </c:pt>
                <c:pt idx="3">
                  <c:v>0.06</c:v>
                </c:pt>
              </c:numCache>
            </c:numRef>
          </c:val>
        </c:ser>
        <c:dLbls>
          <c:showLegendKey val="0"/>
          <c:showVal val="0"/>
          <c:showCatName val="0"/>
          <c:showSerName val="0"/>
          <c:showPercent val="0"/>
          <c:showBubbleSize val="0"/>
        </c:dLbls>
        <c:gapWidth val="69"/>
        <c:axId val="104999936"/>
        <c:axId val="105022208"/>
      </c:barChart>
      <c:catAx>
        <c:axId val="104999936"/>
        <c:scaling>
          <c:orientation val="minMax"/>
        </c:scaling>
        <c:delete val="0"/>
        <c:axPos val="b"/>
        <c:majorTickMark val="none"/>
        <c:minorTickMark val="none"/>
        <c:tickLblPos val="nextTo"/>
        <c:crossAx val="105022208"/>
        <c:crosses val="autoZero"/>
        <c:auto val="1"/>
        <c:lblAlgn val="ctr"/>
        <c:lblOffset val="100"/>
        <c:noMultiLvlLbl val="0"/>
      </c:catAx>
      <c:valAx>
        <c:axId val="105022208"/>
        <c:scaling>
          <c:orientation val="minMax"/>
        </c:scaling>
        <c:delete val="1"/>
        <c:axPos val="l"/>
        <c:numFmt formatCode="0%" sourceLinked="1"/>
        <c:majorTickMark val="out"/>
        <c:minorTickMark val="none"/>
        <c:tickLblPos val="nextTo"/>
        <c:crossAx val="104999936"/>
        <c:crosses val="autoZero"/>
        <c:crossBetween val="between"/>
      </c:valAx>
    </c:plotArea>
    <c:legend>
      <c:legendPos val="t"/>
      <c:layout/>
      <c:overlay val="0"/>
      <c:spPr>
        <a:ln>
          <a:solidFill>
            <a:schemeClr val="tx1">
              <a:lumMod val="50000"/>
              <a:lumOff val="50000"/>
            </a:schemeClr>
          </a:solidFill>
        </a:ln>
      </c:spPr>
    </c:legend>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percentStacked"/>
        <c:varyColors val="0"/>
        <c:ser>
          <c:idx val="0"/>
          <c:order val="0"/>
          <c:tx>
            <c:strRef>
              <c:f>Sheet1!$A$2</c:f>
              <c:strCache>
                <c:ptCount val="1"/>
                <c:pt idx="0">
                  <c:v>Very Confident</c:v>
                </c:pt>
              </c:strCache>
            </c:strRef>
          </c:tx>
          <c:spPr>
            <a:solidFill>
              <a:schemeClr val="tx2">
                <a:lumMod val="75000"/>
              </a:schemeClr>
            </a:solidFill>
          </c:spPr>
          <c:invertIfNegative val="0"/>
          <c:dPt>
            <c:idx val="1"/>
            <c:invertIfNegative val="0"/>
            <c:bubble3D val="0"/>
          </c:dPt>
          <c:dPt>
            <c:idx val="2"/>
            <c:invertIfNegative val="0"/>
            <c:bubble3D val="0"/>
          </c:dPt>
          <c:dPt>
            <c:idx val="3"/>
            <c:invertIfNegative val="0"/>
            <c:bubble3D val="0"/>
          </c:dPt>
          <c:dPt>
            <c:idx val="4"/>
            <c:invertIfNegative val="0"/>
            <c:bubble3D val="0"/>
          </c:dPt>
          <c:dLbls>
            <c:txPr>
              <a:bodyPr/>
              <a:lstStyle/>
              <a:p>
                <a:pPr>
                  <a:defRPr sz="1600">
                    <a:solidFill>
                      <a:schemeClr val="bg1"/>
                    </a:solidFill>
                  </a:defRPr>
                </a:pPr>
                <a:endParaRPr lang="en-US"/>
              </a:p>
            </c:txPr>
            <c:showLegendKey val="0"/>
            <c:showVal val="1"/>
            <c:showCatName val="0"/>
            <c:showSerName val="0"/>
            <c:showPercent val="0"/>
            <c:showBubbleSize val="0"/>
            <c:showLeaderLines val="0"/>
          </c:dLbls>
          <c:cat>
            <c:strRef>
              <c:f>Sheet1!$B$1:$F$1</c:f>
              <c:strCache>
                <c:ptCount val="5"/>
                <c:pt idx="0">
                  <c:v>&lt; $250,000</c:v>
                </c:pt>
                <c:pt idx="1">
                  <c:v>$250,000-$499,999</c:v>
                </c:pt>
                <c:pt idx="2">
                  <c:v>$500,000-$999,999</c:v>
                </c:pt>
                <c:pt idx="3">
                  <c:v>$1-$1.4 Million</c:v>
                </c:pt>
                <c:pt idx="4">
                  <c:v>$1.5 Million +</c:v>
                </c:pt>
              </c:strCache>
            </c:strRef>
          </c:cat>
          <c:val>
            <c:numRef>
              <c:f>Sheet1!$B$2:$F$2</c:f>
              <c:numCache>
                <c:formatCode>0%</c:formatCode>
                <c:ptCount val="5"/>
                <c:pt idx="0">
                  <c:v>0.24</c:v>
                </c:pt>
                <c:pt idx="1">
                  <c:v>0.26</c:v>
                </c:pt>
                <c:pt idx="2">
                  <c:v>0.31</c:v>
                </c:pt>
                <c:pt idx="3">
                  <c:v>0.48</c:v>
                </c:pt>
                <c:pt idx="4">
                  <c:v>0.55000000000000004</c:v>
                </c:pt>
              </c:numCache>
            </c:numRef>
          </c:val>
        </c:ser>
        <c:ser>
          <c:idx val="1"/>
          <c:order val="1"/>
          <c:tx>
            <c:strRef>
              <c:f>Sheet1!$A$3</c:f>
              <c:strCache>
                <c:ptCount val="1"/>
                <c:pt idx="0">
                  <c:v>Somewhat Confident</c:v>
                </c:pt>
              </c:strCache>
            </c:strRef>
          </c:tx>
          <c:spPr>
            <a:solidFill>
              <a:schemeClr val="tx2"/>
            </a:solidFill>
          </c:spPr>
          <c:invertIfNegative val="0"/>
          <c:dLbls>
            <c:txPr>
              <a:bodyPr/>
              <a:lstStyle/>
              <a:p>
                <a:pPr>
                  <a:defRPr sz="1600">
                    <a:solidFill>
                      <a:schemeClr val="bg1"/>
                    </a:solidFill>
                  </a:defRPr>
                </a:pPr>
                <a:endParaRPr lang="en-US"/>
              </a:p>
            </c:txPr>
            <c:showLegendKey val="0"/>
            <c:showVal val="1"/>
            <c:showCatName val="0"/>
            <c:showSerName val="0"/>
            <c:showPercent val="0"/>
            <c:showBubbleSize val="0"/>
            <c:showLeaderLines val="0"/>
          </c:dLbls>
          <c:cat>
            <c:strRef>
              <c:f>Sheet1!$B$1:$F$1</c:f>
              <c:strCache>
                <c:ptCount val="5"/>
                <c:pt idx="0">
                  <c:v>&lt; $250,000</c:v>
                </c:pt>
                <c:pt idx="1">
                  <c:v>$250,000-$499,999</c:v>
                </c:pt>
                <c:pt idx="2">
                  <c:v>$500,000-$999,999</c:v>
                </c:pt>
                <c:pt idx="3">
                  <c:v>$1-$1.4 Million</c:v>
                </c:pt>
                <c:pt idx="4">
                  <c:v>$1.5 Million +</c:v>
                </c:pt>
              </c:strCache>
            </c:strRef>
          </c:cat>
          <c:val>
            <c:numRef>
              <c:f>Sheet1!$B$3:$F$3</c:f>
              <c:numCache>
                <c:formatCode>0%</c:formatCode>
                <c:ptCount val="5"/>
                <c:pt idx="0">
                  <c:v>0.52</c:v>
                </c:pt>
                <c:pt idx="1">
                  <c:v>0.59</c:v>
                </c:pt>
                <c:pt idx="2">
                  <c:v>0.54</c:v>
                </c:pt>
                <c:pt idx="3">
                  <c:v>0.38</c:v>
                </c:pt>
                <c:pt idx="4">
                  <c:v>0.37</c:v>
                </c:pt>
              </c:numCache>
            </c:numRef>
          </c:val>
        </c:ser>
        <c:ser>
          <c:idx val="2"/>
          <c:order val="2"/>
          <c:tx>
            <c:strRef>
              <c:f>Sheet1!$A$4</c:f>
              <c:strCache>
                <c:ptCount val="1"/>
                <c:pt idx="0">
                  <c:v>Not Too Confident</c:v>
                </c:pt>
              </c:strCache>
            </c:strRef>
          </c:tx>
          <c:invertIfNegative val="0"/>
          <c:dLbls>
            <c:txPr>
              <a:bodyPr/>
              <a:lstStyle/>
              <a:p>
                <a:pPr>
                  <a:defRPr sz="1600">
                    <a:solidFill>
                      <a:schemeClr val="bg1"/>
                    </a:solidFill>
                  </a:defRPr>
                </a:pPr>
                <a:endParaRPr lang="en-US"/>
              </a:p>
            </c:txPr>
            <c:showLegendKey val="0"/>
            <c:showVal val="1"/>
            <c:showCatName val="0"/>
            <c:showSerName val="0"/>
            <c:showPercent val="0"/>
            <c:showBubbleSize val="0"/>
            <c:showLeaderLines val="0"/>
          </c:dLbls>
          <c:cat>
            <c:strRef>
              <c:f>Sheet1!$B$1:$F$1</c:f>
              <c:strCache>
                <c:ptCount val="5"/>
                <c:pt idx="0">
                  <c:v>&lt; $250,000</c:v>
                </c:pt>
                <c:pt idx="1">
                  <c:v>$250,000-$499,999</c:v>
                </c:pt>
                <c:pt idx="2">
                  <c:v>$500,000-$999,999</c:v>
                </c:pt>
                <c:pt idx="3">
                  <c:v>$1-$1.4 Million</c:v>
                </c:pt>
                <c:pt idx="4">
                  <c:v>$1.5 Million +</c:v>
                </c:pt>
              </c:strCache>
            </c:strRef>
          </c:cat>
          <c:val>
            <c:numRef>
              <c:f>Sheet1!$B$4:$F$4</c:f>
              <c:numCache>
                <c:formatCode>0%</c:formatCode>
                <c:ptCount val="5"/>
                <c:pt idx="0">
                  <c:v>0.13</c:v>
                </c:pt>
                <c:pt idx="1">
                  <c:v>0.11</c:v>
                </c:pt>
                <c:pt idx="2">
                  <c:v>0.14000000000000001</c:v>
                </c:pt>
                <c:pt idx="3">
                  <c:v>7.0000000000000007E-2</c:v>
                </c:pt>
                <c:pt idx="4">
                  <c:v>0.06</c:v>
                </c:pt>
              </c:numCache>
            </c:numRef>
          </c:val>
        </c:ser>
        <c:ser>
          <c:idx val="3"/>
          <c:order val="3"/>
          <c:tx>
            <c:strRef>
              <c:f>Sheet1!$A$5</c:f>
              <c:strCache>
                <c:ptCount val="1"/>
                <c:pt idx="0">
                  <c:v>Not at All Confident</c:v>
                </c:pt>
              </c:strCache>
            </c:strRef>
          </c:tx>
          <c:invertIfNegative val="0"/>
          <c:dLbls>
            <c:dLbl>
              <c:idx val="2"/>
              <c:delete val="1"/>
            </c:dLbl>
            <c:dLbl>
              <c:idx val="4"/>
              <c:delete val="1"/>
            </c:dLbl>
            <c:txPr>
              <a:bodyPr/>
              <a:lstStyle/>
              <a:p>
                <a:pPr>
                  <a:defRPr sz="1600"/>
                </a:pPr>
                <a:endParaRPr lang="en-US"/>
              </a:p>
            </c:txPr>
            <c:showLegendKey val="0"/>
            <c:showVal val="1"/>
            <c:showCatName val="0"/>
            <c:showSerName val="0"/>
            <c:showPercent val="0"/>
            <c:showBubbleSize val="0"/>
            <c:showLeaderLines val="0"/>
          </c:dLbls>
          <c:cat>
            <c:strRef>
              <c:f>Sheet1!$B$1:$F$1</c:f>
              <c:strCache>
                <c:ptCount val="5"/>
                <c:pt idx="0">
                  <c:v>&lt; $250,000</c:v>
                </c:pt>
                <c:pt idx="1">
                  <c:v>$250,000-$499,999</c:v>
                </c:pt>
                <c:pt idx="2">
                  <c:v>$500,000-$999,999</c:v>
                </c:pt>
                <c:pt idx="3">
                  <c:v>$1-$1.4 Million</c:v>
                </c:pt>
                <c:pt idx="4">
                  <c:v>$1.5 Million +</c:v>
                </c:pt>
              </c:strCache>
            </c:strRef>
          </c:cat>
          <c:val>
            <c:numRef>
              <c:f>Sheet1!$B$5:$F$5</c:f>
              <c:numCache>
                <c:formatCode>0%</c:formatCode>
                <c:ptCount val="5"/>
                <c:pt idx="0">
                  <c:v>0.11</c:v>
                </c:pt>
                <c:pt idx="1">
                  <c:v>0.04</c:v>
                </c:pt>
                <c:pt idx="2">
                  <c:v>0.01</c:v>
                </c:pt>
                <c:pt idx="3">
                  <c:v>7.0000000000000007E-2</c:v>
                </c:pt>
                <c:pt idx="4">
                  <c:v>0.01</c:v>
                </c:pt>
              </c:numCache>
            </c:numRef>
          </c:val>
        </c:ser>
        <c:dLbls>
          <c:showLegendKey val="0"/>
          <c:showVal val="0"/>
          <c:showCatName val="0"/>
          <c:showSerName val="0"/>
          <c:showPercent val="0"/>
          <c:showBubbleSize val="0"/>
        </c:dLbls>
        <c:gapWidth val="69"/>
        <c:overlap val="100"/>
        <c:axId val="105073280"/>
        <c:axId val="105095552"/>
      </c:barChart>
      <c:catAx>
        <c:axId val="105073280"/>
        <c:scaling>
          <c:orientation val="minMax"/>
        </c:scaling>
        <c:delete val="0"/>
        <c:axPos val="b"/>
        <c:majorTickMark val="none"/>
        <c:minorTickMark val="none"/>
        <c:tickLblPos val="nextTo"/>
        <c:txPr>
          <a:bodyPr/>
          <a:lstStyle/>
          <a:p>
            <a:pPr>
              <a:defRPr sz="1600"/>
            </a:pPr>
            <a:endParaRPr lang="en-US"/>
          </a:p>
        </c:txPr>
        <c:crossAx val="105095552"/>
        <c:crosses val="autoZero"/>
        <c:auto val="1"/>
        <c:lblAlgn val="ctr"/>
        <c:lblOffset val="100"/>
        <c:noMultiLvlLbl val="0"/>
      </c:catAx>
      <c:valAx>
        <c:axId val="105095552"/>
        <c:scaling>
          <c:orientation val="minMax"/>
        </c:scaling>
        <c:delete val="1"/>
        <c:axPos val="l"/>
        <c:numFmt formatCode="0%" sourceLinked="1"/>
        <c:majorTickMark val="out"/>
        <c:minorTickMark val="none"/>
        <c:tickLblPos val="nextTo"/>
        <c:crossAx val="105073280"/>
        <c:crosses val="autoZero"/>
        <c:crossBetween val="between"/>
      </c:valAx>
    </c:plotArea>
    <c:legend>
      <c:legendPos val="t"/>
      <c:layout/>
      <c:overlay val="0"/>
      <c:spPr>
        <a:ln>
          <a:solidFill>
            <a:schemeClr val="tx1">
              <a:lumMod val="50000"/>
              <a:lumOff val="50000"/>
            </a:schemeClr>
          </a:solidFill>
        </a:ln>
      </c:spPr>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1605739790903"/>
          <c:y val="0.15250890583063759"/>
          <c:w val="0.57107651884032551"/>
          <c:h val="0.72646006673154007"/>
        </c:manualLayout>
      </c:layout>
      <c:pieChart>
        <c:varyColors val="1"/>
        <c:ser>
          <c:idx val="0"/>
          <c:order val="0"/>
          <c:tx>
            <c:strRef>
              <c:f>Sheet1!$B$1</c:f>
              <c:strCache>
                <c:ptCount val="1"/>
                <c:pt idx="0">
                  <c:v>Column1</c:v>
                </c:pt>
              </c:strCache>
            </c:strRef>
          </c:tx>
          <c:dPt>
            <c:idx val="0"/>
            <c:bubble3D val="0"/>
            <c:spPr>
              <a:solidFill>
                <a:schemeClr val="accent1">
                  <a:lumMod val="75000"/>
                </a:schemeClr>
              </a:solidFill>
            </c:spPr>
          </c:dPt>
          <c:dPt>
            <c:idx val="2"/>
            <c:bubble3D val="0"/>
            <c:spPr>
              <a:solidFill>
                <a:schemeClr val="bg1">
                  <a:lumMod val="50000"/>
                </a:schemeClr>
              </a:solidFill>
            </c:spPr>
          </c:dPt>
          <c:dLbls>
            <c:dLbl>
              <c:idx val="0"/>
              <c:layout/>
              <c:spPr/>
              <c:txPr>
                <a:bodyPr/>
                <a:lstStyle/>
                <a:p>
                  <a:pPr>
                    <a:defRPr b="0">
                      <a:solidFill>
                        <a:schemeClr val="bg1"/>
                      </a:solidFill>
                    </a:defRPr>
                  </a:pPr>
                  <a:endParaRPr lang="en-US"/>
                </a:p>
              </c:txPr>
              <c:dLblPos val="ctr"/>
              <c:showLegendKey val="0"/>
              <c:showVal val="1"/>
              <c:showCatName val="1"/>
              <c:showSerName val="0"/>
              <c:showPercent val="0"/>
              <c:showBubbleSize val="0"/>
            </c:dLbl>
            <c:dLbl>
              <c:idx val="2"/>
              <c:layout>
                <c:manualLayout>
                  <c:x val="-5.1739114253110128E-3"/>
                  <c:y val="7.3851924884487585E-3"/>
                </c:manualLayout>
              </c:layout>
              <c:dLblPos val="bestFit"/>
              <c:showLegendKey val="0"/>
              <c:showVal val="1"/>
              <c:showCatName val="1"/>
              <c:showSerName val="0"/>
              <c:showPercent val="0"/>
              <c:showBubbleSize val="0"/>
              <c:separator>
</c:separator>
            </c:dLbl>
            <c:txPr>
              <a:bodyPr/>
              <a:lstStyle/>
              <a:p>
                <a:pPr>
                  <a:defRPr b="0"/>
                </a:pPr>
                <a:endParaRPr lang="en-US"/>
              </a:p>
            </c:txPr>
            <c:dLblPos val="ctr"/>
            <c:showLegendKey val="0"/>
            <c:showVal val="1"/>
            <c:showCatName val="1"/>
            <c:showSerName val="0"/>
            <c:showPercent val="0"/>
            <c:showBubbleSize val="0"/>
            <c:separator>
</c:separator>
            <c:showLeaderLines val="0"/>
          </c:dLbls>
          <c:cat>
            <c:strRef>
              <c:f>Sheet1!$A$2:$A$4</c:f>
              <c:strCache>
                <c:ptCount val="3"/>
                <c:pt idx="0">
                  <c:v>Yes</c:v>
                </c:pt>
                <c:pt idx="1">
                  <c:v>No</c:v>
                </c:pt>
                <c:pt idx="2">
                  <c:v>Don't know</c:v>
                </c:pt>
              </c:strCache>
            </c:strRef>
          </c:cat>
          <c:val>
            <c:numRef>
              <c:f>Sheet1!$B$2:$B$4</c:f>
              <c:numCache>
                <c:formatCode>0%</c:formatCode>
                <c:ptCount val="3"/>
                <c:pt idx="0">
                  <c:v>0.6</c:v>
                </c:pt>
                <c:pt idx="1">
                  <c:v>0.38</c:v>
                </c:pt>
                <c:pt idx="2">
                  <c:v>0.01</c:v>
                </c:pt>
              </c:numCache>
            </c:numRef>
          </c:val>
        </c:ser>
        <c:dLbls>
          <c:showLegendKey val="0"/>
          <c:showVal val="0"/>
          <c:showCatName val="0"/>
          <c:showSerName val="0"/>
          <c:showPercent val="0"/>
          <c:showBubbleSize val="0"/>
          <c:showLeaderLines val="0"/>
        </c:dLbls>
        <c:firstSliceAng val="136"/>
      </c:pieChart>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9900100268365333"/>
          <c:y val="2.0820662338913311E-2"/>
          <c:w val="0.46729113214780738"/>
          <c:h val="0.942866587220061"/>
        </c:manualLayout>
      </c:layout>
      <c:barChart>
        <c:barDir val="bar"/>
        <c:grouping val="clustered"/>
        <c:varyColors val="0"/>
        <c:ser>
          <c:idx val="0"/>
          <c:order val="0"/>
          <c:tx>
            <c:strRef>
              <c:f>Sheet1!$B$1</c:f>
              <c:strCache>
                <c:ptCount val="1"/>
                <c:pt idx="0">
                  <c:v>2011</c:v>
                </c:pt>
              </c:strCache>
            </c:strRef>
          </c:tx>
          <c:spPr>
            <a:solidFill>
              <a:schemeClr val="accent1">
                <a:lumMod val="50000"/>
              </a:schemeClr>
            </a:solidFill>
            <a:ln>
              <a:noFill/>
            </a:ln>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Sheet1!$A$2:$A$8</c:f>
              <c:strCache>
                <c:ptCount val="7"/>
                <c:pt idx="0">
                  <c:v>The year you retired</c:v>
                </c:pt>
                <c:pt idx="1">
                  <c:v>The year before you retired</c:v>
                </c:pt>
                <c:pt idx="2">
                  <c:v>2 to 4 years before you retired</c:v>
                </c:pt>
                <c:pt idx="3">
                  <c:v>5 to 9 years before you retired</c:v>
                </c:pt>
                <c:pt idx="4">
                  <c:v>10 to 19 years before you retired</c:v>
                </c:pt>
                <c:pt idx="5">
                  <c:v>20 years or more before you retired</c:v>
                </c:pt>
                <c:pt idx="6">
                  <c:v>Don't know / Refused</c:v>
                </c:pt>
              </c:strCache>
            </c:strRef>
          </c:cat>
          <c:val>
            <c:numRef>
              <c:f>Sheet1!$B$2:$B$8</c:f>
              <c:numCache>
                <c:formatCode>0%</c:formatCode>
                <c:ptCount val="7"/>
                <c:pt idx="0">
                  <c:v>0.02</c:v>
                </c:pt>
                <c:pt idx="1">
                  <c:v>0.05</c:v>
                </c:pt>
                <c:pt idx="2">
                  <c:v>0.09</c:v>
                </c:pt>
                <c:pt idx="3">
                  <c:v>0.13</c:v>
                </c:pt>
                <c:pt idx="4">
                  <c:v>0.23</c:v>
                </c:pt>
                <c:pt idx="5">
                  <c:v>0.43</c:v>
                </c:pt>
                <c:pt idx="6">
                  <c:v>0.05</c:v>
                </c:pt>
              </c:numCache>
            </c:numRef>
          </c:val>
        </c:ser>
        <c:ser>
          <c:idx val="1"/>
          <c:order val="1"/>
          <c:tx>
            <c:strRef>
              <c:f>Sheet1!$C$1</c:f>
              <c:strCache>
                <c:ptCount val="1"/>
                <c:pt idx="0">
                  <c:v>2012</c:v>
                </c:pt>
              </c:strCache>
            </c:strRef>
          </c:tx>
          <c:spPr>
            <a:solidFill>
              <a:schemeClr val="accent1">
                <a:lumMod val="75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Sheet1!$A$2:$A$8</c:f>
              <c:strCache>
                <c:ptCount val="7"/>
                <c:pt idx="0">
                  <c:v>The year you retired</c:v>
                </c:pt>
                <c:pt idx="1">
                  <c:v>The year before you retired</c:v>
                </c:pt>
                <c:pt idx="2">
                  <c:v>2 to 4 years before you retired</c:v>
                </c:pt>
                <c:pt idx="3">
                  <c:v>5 to 9 years before you retired</c:v>
                </c:pt>
                <c:pt idx="4">
                  <c:v>10 to 19 years before you retired</c:v>
                </c:pt>
                <c:pt idx="5">
                  <c:v>20 years or more before you retired</c:v>
                </c:pt>
                <c:pt idx="6">
                  <c:v>Don't know / Refused</c:v>
                </c:pt>
              </c:strCache>
            </c:strRef>
          </c:cat>
          <c:val>
            <c:numRef>
              <c:f>Sheet1!$C$2:$C$8</c:f>
              <c:numCache>
                <c:formatCode>0%</c:formatCode>
                <c:ptCount val="7"/>
                <c:pt idx="0">
                  <c:v>0.02</c:v>
                </c:pt>
                <c:pt idx="1">
                  <c:v>0.01</c:v>
                </c:pt>
                <c:pt idx="2">
                  <c:v>0.12</c:v>
                </c:pt>
                <c:pt idx="3">
                  <c:v>0.17</c:v>
                </c:pt>
                <c:pt idx="4">
                  <c:v>0.27</c:v>
                </c:pt>
                <c:pt idx="5">
                  <c:v>0.34</c:v>
                </c:pt>
                <c:pt idx="6">
                  <c:v>0.06</c:v>
                </c:pt>
              </c:numCache>
            </c:numRef>
          </c:val>
        </c:ser>
        <c:ser>
          <c:idx val="2"/>
          <c:order val="2"/>
          <c:tx>
            <c:strRef>
              <c:f>Sheet1!$D$1</c:f>
              <c:strCache>
                <c:ptCount val="1"/>
                <c:pt idx="0">
                  <c:v>2013</c:v>
                </c:pt>
              </c:strCache>
            </c:strRef>
          </c:tx>
          <c:spPr>
            <a:solidFill>
              <a:schemeClr val="accent1">
                <a:lumMod val="60000"/>
                <a:lumOff val="40000"/>
              </a:schemeClr>
            </a:solidFill>
            <a:ln>
              <a:noFill/>
            </a:ln>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Sheet1!$A$2:$A$8</c:f>
              <c:strCache>
                <c:ptCount val="7"/>
                <c:pt idx="0">
                  <c:v>The year you retired</c:v>
                </c:pt>
                <c:pt idx="1">
                  <c:v>The year before you retired</c:v>
                </c:pt>
                <c:pt idx="2">
                  <c:v>2 to 4 years before you retired</c:v>
                </c:pt>
                <c:pt idx="3">
                  <c:v>5 to 9 years before you retired</c:v>
                </c:pt>
                <c:pt idx="4">
                  <c:v>10 to 19 years before you retired</c:v>
                </c:pt>
                <c:pt idx="5">
                  <c:v>20 years or more before you retired</c:v>
                </c:pt>
                <c:pt idx="6">
                  <c:v>Don't know / Refused</c:v>
                </c:pt>
              </c:strCache>
            </c:strRef>
          </c:cat>
          <c:val>
            <c:numRef>
              <c:f>Sheet1!$D$2:$D$8</c:f>
              <c:numCache>
                <c:formatCode>0%</c:formatCode>
                <c:ptCount val="7"/>
                <c:pt idx="0">
                  <c:v>0.02</c:v>
                </c:pt>
                <c:pt idx="1">
                  <c:v>0.04</c:v>
                </c:pt>
                <c:pt idx="2">
                  <c:v>0.06</c:v>
                </c:pt>
                <c:pt idx="3">
                  <c:v>0.19</c:v>
                </c:pt>
                <c:pt idx="4">
                  <c:v>0.32</c:v>
                </c:pt>
                <c:pt idx="5">
                  <c:v>0.34</c:v>
                </c:pt>
                <c:pt idx="6">
                  <c:v>0.02</c:v>
                </c:pt>
              </c:numCache>
            </c:numRef>
          </c:val>
        </c:ser>
        <c:ser>
          <c:idx val="3"/>
          <c:order val="3"/>
          <c:tx>
            <c:strRef>
              <c:f>Sheet1!$E$1</c:f>
              <c:strCache>
                <c:ptCount val="1"/>
                <c:pt idx="0">
                  <c:v>2014</c:v>
                </c:pt>
              </c:strCache>
            </c:strRef>
          </c:tx>
          <c:spPr>
            <a:solidFill>
              <a:schemeClr val="accent1">
                <a:lumMod val="40000"/>
                <a:lumOff val="60000"/>
              </a:schemeClr>
            </a:solidFill>
            <a:ln>
              <a:solidFill>
                <a:srgbClr val="FF0000"/>
              </a:solidFill>
            </a:ln>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Sheet1!$A$2:$A$8</c:f>
              <c:strCache>
                <c:ptCount val="7"/>
                <c:pt idx="0">
                  <c:v>The year you retired</c:v>
                </c:pt>
                <c:pt idx="1">
                  <c:v>The year before you retired</c:v>
                </c:pt>
                <c:pt idx="2">
                  <c:v>2 to 4 years before you retired</c:v>
                </c:pt>
                <c:pt idx="3">
                  <c:v>5 to 9 years before you retired</c:v>
                </c:pt>
                <c:pt idx="4">
                  <c:v>10 to 19 years before you retired</c:v>
                </c:pt>
                <c:pt idx="5">
                  <c:v>20 years or more before you retired</c:v>
                </c:pt>
                <c:pt idx="6">
                  <c:v>Don't know / Refused</c:v>
                </c:pt>
              </c:strCache>
            </c:strRef>
          </c:cat>
          <c:val>
            <c:numRef>
              <c:f>Sheet1!$E$2:$E$8</c:f>
              <c:numCache>
                <c:formatCode>0%</c:formatCode>
                <c:ptCount val="7"/>
                <c:pt idx="0">
                  <c:v>0.06</c:v>
                </c:pt>
                <c:pt idx="1">
                  <c:v>0.01</c:v>
                </c:pt>
                <c:pt idx="2">
                  <c:v>7.0000000000000007E-2</c:v>
                </c:pt>
                <c:pt idx="3">
                  <c:v>0.11</c:v>
                </c:pt>
                <c:pt idx="4">
                  <c:v>0.27</c:v>
                </c:pt>
                <c:pt idx="5">
                  <c:v>0.42</c:v>
                </c:pt>
                <c:pt idx="6">
                  <c:v>0.06</c:v>
                </c:pt>
              </c:numCache>
            </c:numRef>
          </c:val>
        </c:ser>
        <c:dLbls>
          <c:showLegendKey val="0"/>
          <c:showVal val="0"/>
          <c:showCatName val="0"/>
          <c:showSerName val="0"/>
          <c:showPercent val="0"/>
          <c:showBubbleSize val="0"/>
        </c:dLbls>
        <c:gapWidth val="50"/>
        <c:overlap val="-11"/>
        <c:axId val="124230656"/>
        <c:axId val="124252928"/>
      </c:barChart>
      <c:catAx>
        <c:axId val="124230656"/>
        <c:scaling>
          <c:orientation val="maxMin"/>
        </c:scaling>
        <c:delete val="0"/>
        <c:axPos val="l"/>
        <c:majorTickMark val="none"/>
        <c:minorTickMark val="none"/>
        <c:tickLblPos val="nextTo"/>
        <c:txPr>
          <a:bodyPr/>
          <a:lstStyle/>
          <a:p>
            <a:pPr>
              <a:defRPr sz="1600"/>
            </a:pPr>
            <a:endParaRPr lang="en-US"/>
          </a:p>
        </c:txPr>
        <c:crossAx val="124252928"/>
        <c:crosses val="autoZero"/>
        <c:auto val="1"/>
        <c:lblAlgn val="ctr"/>
        <c:lblOffset val="100"/>
        <c:noMultiLvlLbl val="0"/>
      </c:catAx>
      <c:valAx>
        <c:axId val="124252928"/>
        <c:scaling>
          <c:orientation val="minMax"/>
        </c:scaling>
        <c:delete val="1"/>
        <c:axPos val="t"/>
        <c:numFmt formatCode="0%" sourceLinked="1"/>
        <c:majorTickMark val="out"/>
        <c:minorTickMark val="none"/>
        <c:tickLblPos val="nextTo"/>
        <c:crossAx val="124230656"/>
        <c:crosses val="autoZero"/>
        <c:crossBetween val="between"/>
      </c:valAx>
    </c:plotArea>
    <c:legend>
      <c:legendPos val="t"/>
      <c:layout>
        <c:manualLayout>
          <c:xMode val="edge"/>
          <c:yMode val="edge"/>
          <c:x val="0.81728485489701386"/>
          <c:y val="0.11173189519423495"/>
          <c:w val="0.17065657490488106"/>
          <c:h val="0.34128238278834488"/>
        </c:manualLayout>
      </c:layout>
      <c:overlay val="0"/>
      <c:spPr>
        <a:solidFill>
          <a:schemeClr val="bg1"/>
        </a:solidFill>
        <a:ln>
          <a:solidFill>
            <a:schemeClr val="tx1">
              <a:lumMod val="50000"/>
              <a:lumOff val="50000"/>
            </a:schemeClr>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17187306485597"/>
          <c:y val="0.20686135471338984"/>
          <c:w val="0.57107651884032551"/>
          <c:h val="0.72646006673154007"/>
        </c:manualLayout>
      </c:layout>
      <c:pieChart>
        <c:varyColors val="1"/>
        <c:ser>
          <c:idx val="0"/>
          <c:order val="0"/>
          <c:tx>
            <c:strRef>
              <c:f>Sheet1!$B$1</c:f>
              <c:strCache>
                <c:ptCount val="1"/>
                <c:pt idx="0">
                  <c:v>Column1</c:v>
                </c:pt>
              </c:strCache>
            </c:strRef>
          </c:tx>
          <c:spPr>
            <a:solidFill>
              <a:schemeClr val="accent1">
                <a:lumMod val="50000"/>
              </a:schemeClr>
            </a:solidFill>
          </c:spPr>
          <c:dPt>
            <c:idx val="0"/>
            <c:bubble3D val="0"/>
            <c:spPr>
              <a:solidFill>
                <a:schemeClr val="accent1">
                  <a:lumMod val="75000"/>
                </a:schemeClr>
              </a:solidFill>
            </c:spPr>
          </c:dPt>
          <c:dPt>
            <c:idx val="1"/>
            <c:bubble3D val="0"/>
            <c:spPr>
              <a:solidFill>
                <a:schemeClr val="accent2"/>
              </a:solidFill>
            </c:spPr>
          </c:dPt>
          <c:dPt>
            <c:idx val="2"/>
            <c:bubble3D val="0"/>
            <c:spPr>
              <a:solidFill>
                <a:schemeClr val="tx1">
                  <a:lumMod val="50000"/>
                  <a:lumOff val="50000"/>
                </a:schemeClr>
              </a:solidFill>
            </c:spPr>
          </c:dPt>
          <c:dLbls>
            <c:dLbl>
              <c:idx val="0"/>
              <c:layout/>
              <c:dLblPos val="outEnd"/>
              <c:showLegendKey val="0"/>
              <c:showVal val="1"/>
              <c:showCatName val="1"/>
              <c:showSerName val="0"/>
              <c:showPercent val="0"/>
              <c:showBubbleSize val="0"/>
            </c:dLbl>
            <c:txPr>
              <a:bodyPr/>
              <a:lstStyle/>
              <a:p>
                <a:pPr>
                  <a:defRPr b="0">
                    <a:solidFill>
                      <a:schemeClr val="tx1"/>
                    </a:solidFill>
                  </a:defRPr>
                </a:pPr>
                <a:endParaRPr lang="en-US"/>
              </a:p>
            </c:txPr>
            <c:dLblPos val="outEnd"/>
            <c:showLegendKey val="0"/>
            <c:showVal val="1"/>
            <c:showCatName val="1"/>
            <c:showSerName val="0"/>
            <c:showPercent val="0"/>
            <c:showBubbleSize val="0"/>
            <c:separator>
</c:separator>
            <c:showLeaderLines val="0"/>
          </c:dLbls>
          <c:cat>
            <c:strRef>
              <c:f>Sheet1!$A$2:$A$4</c:f>
              <c:strCache>
                <c:ptCount val="3"/>
                <c:pt idx="0">
                  <c:v>Yes</c:v>
                </c:pt>
                <c:pt idx="1">
                  <c:v>No</c:v>
                </c:pt>
                <c:pt idx="2">
                  <c:v>Don't know</c:v>
                </c:pt>
              </c:strCache>
            </c:strRef>
          </c:cat>
          <c:val>
            <c:numRef>
              <c:f>Sheet1!$B$2:$B$4</c:f>
              <c:numCache>
                <c:formatCode>0%</c:formatCode>
                <c:ptCount val="3"/>
                <c:pt idx="0">
                  <c:v>0.7</c:v>
                </c:pt>
                <c:pt idx="1">
                  <c:v>0.28000000000000003</c:v>
                </c:pt>
                <c:pt idx="2">
                  <c:v>0.02</c:v>
                </c:pt>
              </c:numCache>
            </c:numRef>
          </c:val>
        </c:ser>
        <c:dLbls>
          <c:showLegendKey val="0"/>
          <c:showVal val="0"/>
          <c:showCatName val="0"/>
          <c:showSerName val="0"/>
          <c:showPercent val="0"/>
          <c:showBubbleSize val="0"/>
          <c:showLeaderLines val="0"/>
        </c:dLbls>
        <c:firstSliceAng val="318"/>
      </c:pieChart>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1492748933246"/>
          <c:y val="0.12872970944443343"/>
          <c:w val="0.57107651884032551"/>
          <c:h val="0.72646006673154007"/>
        </c:manualLayout>
      </c:layout>
      <c:pieChart>
        <c:varyColors val="1"/>
        <c:ser>
          <c:idx val="0"/>
          <c:order val="0"/>
          <c:tx>
            <c:strRef>
              <c:f>Sheet1!$B$1</c:f>
              <c:strCache>
                <c:ptCount val="1"/>
                <c:pt idx="0">
                  <c:v>Column1</c:v>
                </c:pt>
              </c:strCache>
            </c:strRef>
          </c:tx>
          <c:spPr>
            <a:solidFill>
              <a:schemeClr val="accent1">
                <a:lumMod val="50000"/>
              </a:schemeClr>
            </a:solidFill>
          </c:spPr>
          <c:dPt>
            <c:idx val="0"/>
            <c:bubble3D val="0"/>
            <c:spPr>
              <a:solidFill>
                <a:schemeClr val="accent1">
                  <a:lumMod val="75000"/>
                </a:schemeClr>
              </a:solidFill>
            </c:spPr>
          </c:dPt>
          <c:dPt>
            <c:idx val="1"/>
            <c:bubble3D val="0"/>
            <c:spPr>
              <a:solidFill>
                <a:schemeClr val="accent2"/>
              </a:solidFill>
            </c:spPr>
          </c:dPt>
          <c:dPt>
            <c:idx val="2"/>
            <c:bubble3D val="0"/>
            <c:spPr>
              <a:solidFill>
                <a:schemeClr val="tx1">
                  <a:lumMod val="50000"/>
                  <a:lumOff val="50000"/>
                </a:schemeClr>
              </a:solidFill>
            </c:spPr>
          </c:dPt>
          <c:dLbls>
            <c:dLbl>
              <c:idx val="0"/>
              <c:dLblPos val="outEnd"/>
              <c:showLegendKey val="0"/>
              <c:showVal val="1"/>
              <c:showCatName val="1"/>
              <c:showSerName val="0"/>
              <c:showPercent val="0"/>
              <c:showBubbleSize val="0"/>
            </c:dLbl>
            <c:txPr>
              <a:bodyPr/>
              <a:lstStyle/>
              <a:p>
                <a:pPr>
                  <a:defRPr sz="1600" b="0">
                    <a:solidFill>
                      <a:schemeClr val="tx1"/>
                    </a:solidFill>
                  </a:defRPr>
                </a:pPr>
                <a:endParaRPr lang="en-US"/>
              </a:p>
            </c:txPr>
            <c:dLblPos val="outEnd"/>
            <c:showLegendKey val="0"/>
            <c:showVal val="1"/>
            <c:showCatName val="1"/>
            <c:showSerName val="0"/>
            <c:showPercent val="0"/>
            <c:showBubbleSize val="0"/>
            <c:separator>
</c:separator>
            <c:showLeaderLines val="0"/>
          </c:dLbls>
          <c:cat>
            <c:strRef>
              <c:f>Sheet1!$A$2:$A$3</c:f>
              <c:strCache>
                <c:ptCount val="2"/>
                <c:pt idx="0">
                  <c:v>Yes</c:v>
                </c:pt>
                <c:pt idx="1">
                  <c:v>No</c:v>
                </c:pt>
              </c:strCache>
            </c:strRef>
          </c:cat>
          <c:val>
            <c:numRef>
              <c:f>Sheet1!$B$2:$B$3</c:f>
              <c:numCache>
                <c:formatCode>0%</c:formatCode>
                <c:ptCount val="2"/>
                <c:pt idx="0">
                  <c:v>0.77</c:v>
                </c:pt>
                <c:pt idx="1">
                  <c:v>0.23</c:v>
                </c:pt>
              </c:numCache>
            </c:numRef>
          </c:val>
        </c:ser>
        <c:dLbls>
          <c:showLegendKey val="0"/>
          <c:showVal val="0"/>
          <c:showCatName val="0"/>
          <c:showSerName val="0"/>
          <c:showPercent val="0"/>
          <c:showBubbleSize val="0"/>
          <c:showLeaderLines val="0"/>
        </c:dLbls>
        <c:firstSliceAng val="318"/>
      </c:pieChart>
    </c:plotArea>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900477973457837"/>
          <c:y val="4.1677735572184786E-2"/>
          <c:w val="0.4048865046665186"/>
          <c:h val="0.93125000000000002"/>
        </c:manualLayout>
      </c:layout>
      <c:barChart>
        <c:barDir val="bar"/>
        <c:grouping val="clustered"/>
        <c:varyColors val="0"/>
        <c:ser>
          <c:idx val="0"/>
          <c:order val="0"/>
          <c:tx>
            <c:strRef>
              <c:f>Sheet1!$B$1</c:f>
              <c:strCache>
                <c:ptCount val="1"/>
                <c:pt idx="0">
                  <c:v>Column1</c:v>
                </c:pt>
              </c:strCache>
            </c:strRef>
          </c:tx>
          <c:spPr>
            <a:solidFill>
              <a:schemeClr val="tx2">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Sheet1!$A$2:$A$6</c:f>
              <c:strCache>
                <c:ptCount val="5"/>
                <c:pt idx="0">
                  <c:v>Much less than you expected</c:v>
                </c:pt>
                <c:pt idx="1">
                  <c:v>Somewhat less than you expected</c:v>
                </c:pt>
                <c:pt idx="2">
                  <c:v>About what you expected</c:v>
                </c:pt>
                <c:pt idx="3">
                  <c:v>Somewhat more than you expected</c:v>
                </c:pt>
                <c:pt idx="4">
                  <c:v>Much more than you expected</c:v>
                </c:pt>
              </c:strCache>
            </c:strRef>
          </c:cat>
          <c:val>
            <c:numRef>
              <c:f>Sheet1!$B$2:$B$6</c:f>
              <c:numCache>
                <c:formatCode>0%</c:formatCode>
                <c:ptCount val="5"/>
                <c:pt idx="0">
                  <c:v>0.08</c:v>
                </c:pt>
                <c:pt idx="1">
                  <c:v>0.19</c:v>
                </c:pt>
                <c:pt idx="2">
                  <c:v>0.57999999999999996</c:v>
                </c:pt>
                <c:pt idx="3">
                  <c:v>7.0000000000000007E-2</c:v>
                </c:pt>
                <c:pt idx="4">
                  <c:v>0.05</c:v>
                </c:pt>
              </c:numCache>
            </c:numRef>
          </c:val>
        </c:ser>
        <c:dLbls>
          <c:showLegendKey val="0"/>
          <c:showVal val="0"/>
          <c:showCatName val="0"/>
          <c:showSerName val="0"/>
          <c:showPercent val="0"/>
          <c:showBubbleSize val="0"/>
        </c:dLbls>
        <c:gapWidth val="50"/>
        <c:axId val="124061568"/>
        <c:axId val="124063104"/>
      </c:barChart>
      <c:catAx>
        <c:axId val="124061568"/>
        <c:scaling>
          <c:orientation val="maxMin"/>
        </c:scaling>
        <c:delete val="0"/>
        <c:axPos val="l"/>
        <c:numFmt formatCode="0%" sourceLinked="1"/>
        <c:majorTickMark val="none"/>
        <c:minorTickMark val="none"/>
        <c:tickLblPos val="nextTo"/>
        <c:txPr>
          <a:bodyPr/>
          <a:lstStyle/>
          <a:p>
            <a:pPr algn="r">
              <a:defRPr sz="1600"/>
            </a:pPr>
            <a:endParaRPr lang="en-US"/>
          </a:p>
        </c:txPr>
        <c:crossAx val="124063104"/>
        <c:crosses val="autoZero"/>
        <c:auto val="1"/>
        <c:lblAlgn val="ctr"/>
        <c:lblOffset val="100"/>
        <c:noMultiLvlLbl val="0"/>
      </c:catAx>
      <c:valAx>
        <c:axId val="124063104"/>
        <c:scaling>
          <c:orientation val="minMax"/>
        </c:scaling>
        <c:delete val="1"/>
        <c:axPos val="t"/>
        <c:numFmt formatCode="0%" sourceLinked="1"/>
        <c:majorTickMark val="out"/>
        <c:minorTickMark val="none"/>
        <c:tickLblPos val="nextTo"/>
        <c:crossAx val="1240615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57884607680245"/>
          <c:y val="4.1677735572184786E-2"/>
          <c:w val="0.51831248244067085"/>
          <c:h val="0.93125000000000002"/>
        </c:manualLayout>
      </c:layout>
      <c:barChart>
        <c:barDir val="bar"/>
        <c:grouping val="clustered"/>
        <c:varyColors val="0"/>
        <c:ser>
          <c:idx val="0"/>
          <c:order val="0"/>
          <c:tx>
            <c:strRef>
              <c:f>Sheet1!$B$1</c:f>
              <c:strCache>
                <c:ptCount val="1"/>
                <c:pt idx="0">
                  <c:v>Provided Estimate of Needed Savings (n=220)</c:v>
                </c:pt>
              </c:strCache>
            </c:strRef>
          </c:tx>
          <c:spPr>
            <a:solidFill>
              <a:schemeClr val="accent1">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Sheet1!$A$2:$A$6</c:f>
              <c:strCache>
                <c:ptCount val="5"/>
                <c:pt idx="0">
                  <c:v>Much less than you expected</c:v>
                </c:pt>
                <c:pt idx="1">
                  <c:v>Somewhat less than you expected</c:v>
                </c:pt>
                <c:pt idx="2">
                  <c:v>About what you expected</c:v>
                </c:pt>
                <c:pt idx="3">
                  <c:v>Somewhat more than you expected</c:v>
                </c:pt>
                <c:pt idx="4">
                  <c:v>Much more than you expected</c:v>
                </c:pt>
              </c:strCache>
            </c:strRef>
          </c:cat>
          <c:val>
            <c:numRef>
              <c:f>Sheet1!$B$2:$B$6</c:f>
              <c:numCache>
                <c:formatCode>0%</c:formatCode>
                <c:ptCount val="5"/>
                <c:pt idx="0">
                  <c:v>0.08</c:v>
                </c:pt>
                <c:pt idx="1">
                  <c:v>0.18</c:v>
                </c:pt>
                <c:pt idx="2">
                  <c:v>0.57999999999999996</c:v>
                </c:pt>
                <c:pt idx="3">
                  <c:v>7.0000000000000007E-2</c:v>
                </c:pt>
                <c:pt idx="4">
                  <c:v>0.06</c:v>
                </c:pt>
              </c:numCache>
            </c:numRef>
          </c:val>
        </c:ser>
        <c:ser>
          <c:idx val="1"/>
          <c:order val="1"/>
          <c:tx>
            <c:strRef>
              <c:f>Sheet1!$C$1</c:f>
              <c:strCache>
                <c:ptCount val="1"/>
                <c:pt idx="0">
                  <c:v>Could Not Provide Estimate (n=13*)</c:v>
                </c:pt>
              </c:strCache>
            </c:strRef>
          </c:tx>
          <c:spPr>
            <a:solidFill>
              <a:schemeClr val="tx2">
                <a:lumMod val="40000"/>
                <a:lumOff val="60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Sheet1!$A$2:$A$6</c:f>
              <c:strCache>
                <c:ptCount val="5"/>
                <c:pt idx="0">
                  <c:v>Much less than you expected</c:v>
                </c:pt>
                <c:pt idx="1">
                  <c:v>Somewhat less than you expected</c:v>
                </c:pt>
                <c:pt idx="2">
                  <c:v>About what you expected</c:v>
                </c:pt>
                <c:pt idx="3">
                  <c:v>Somewhat more than you expected</c:v>
                </c:pt>
                <c:pt idx="4">
                  <c:v>Much more than you expected</c:v>
                </c:pt>
              </c:strCache>
            </c:strRef>
          </c:cat>
          <c:val>
            <c:numRef>
              <c:f>Sheet1!$C$2:$C$6</c:f>
              <c:numCache>
                <c:formatCode>0%</c:formatCode>
                <c:ptCount val="5"/>
                <c:pt idx="0">
                  <c:v>0.33</c:v>
                </c:pt>
                <c:pt idx="1">
                  <c:v>0.16</c:v>
                </c:pt>
                <c:pt idx="2">
                  <c:v>0.32</c:v>
                </c:pt>
                <c:pt idx="3">
                  <c:v>0.18</c:v>
                </c:pt>
                <c:pt idx="4">
                  <c:v>0</c:v>
                </c:pt>
              </c:numCache>
            </c:numRef>
          </c:val>
        </c:ser>
        <c:dLbls>
          <c:showLegendKey val="0"/>
          <c:showVal val="0"/>
          <c:showCatName val="0"/>
          <c:showSerName val="0"/>
          <c:showPercent val="0"/>
          <c:showBubbleSize val="0"/>
        </c:dLbls>
        <c:gapWidth val="50"/>
        <c:axId val="124119296"/>
        <c:axId val="124121088"/>
      </c:barChart>
      <c:catAx>
        <c:axId val="124119296"/>
        <c:scaling>
          <c:orientation val="maxMin"/>
        </c:scaling>
        <c:delete val="0"/>
        <c:axPos val="l"/>
        <c:numFmt formatCode="0%" sourceLinked="1"/>
        <c:majorTickMark val="none"/>
        <c:minorTickMark val="none"/>
        <c:tickLblPos val="nextTo"/>
        <c:txPr>
          <a:bodyPr/>
          <a:lstStyle/>
          <a:p>
            <a:pPr algn="r">
              <a:defRPr sz="1600"/>
            </a:pPr>
            <a:endParaRPr lang="en-US"/>
          </a:p>
        </c:txPr>
        <c:crossAx val="124121088"/>
        <c:crosses val="autoZero"/>
        <c:auto val="1"/>
        <c:lblAlgn val="ctr"/>
        <c:lblOffset val="100"/>
        <c:noMultiLvlLbl val="0"/>
      </c:catAx>
      <c:valAx>
        <c:axId val="124121088"/>
        <c:scaling>
          <c:orientation val="minMax"/>
        </c:scaling>
        <c:delete val="1"/>
        <c:axPos val="t"/>
        <c:numFmt formatCode="0%" sourceLinked="1"/>
        <c:majorTickMark val="out"/>
        <c:minorTickMark val="none"/>
        <c:tickLblPos val="nextTo"/>
        <c:crossAx val="124119296"/>
        <c:crosses val="autoZero"/>
        <c:crossBetween val="between"/>
      </c:valAx>
    </c:plotArea>
    <c:legend>
      <c:legendPos val="r"/>
      <c:layout>
        <c:manualLayout>
          <c:xMode val="edge"/>
          <c:yMode val="edge"/>
          <c:x val="0.71317389228542916"/>
          <c:y val="0.64350329234242598"/>
          <c:w val="0.28682610771457084"/>
          <c:h val="0.29424262170643661"/>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164625774091405"/>
          <c:y val="1.6118626466701858E-2"/>
          <c:w val="0.45358771611711574"/>
          <c:h val="0.93125000000000002"/>
        </c:manualLayout>
      </c:layout>
      <c:barChart>
        <c:barDir val="bar"/>
        <c:grouping val="clustered"/>
        <c:varyColors val="0"/>
        <c:ser>
          <c:idx val="0"/>
          <c:order val="0"/>
          <c:tx>
            <c:strRef>
              <c:f>Sheet1!$B$1</c:f>
              <c:strCache>
                <c:ptCount val="1"/>
                <c:pt idx="0">
                  <c:v>Employer plan version (n=223)</c:v>
                </c:pt>
              </c:strCache>
            </c:strRef>
          </c:tx>
          <c:spPr>
            <a:solidFill>
              <a:schemeClr val="tx2">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Sheet1!$A$2:$A$7</c:f>
              <c:strCache>
                <c:ptCount val="6"/>
                <c:pt idx="0">
                  <c:v>Much less than you expected</c:v>
                </c:pt>
                <c:pt idx="1">
                  <c:v>Somewhat less than you expected</c:v>
                </c:pt>
                <c:pt idx="2">
                  <c:v>About what you expected</c:v>
                </c:pt>
                <c:pt idx="3">
                  <c:v>Somewhat more than you expected</c:v>
                </c:pt>
                <c:pt idx="4">
                  <c:v>Much more than you expected</c:v>
                </c:pt>
                <c:pt idx="5">
                  <c:v>Don't know / Refused</c:v>
                </c:pt>
              </c:strCache>
            </c:strRef>
          </c:cat>
          <c:val>
            <c:numRef>
              <c:f>Sheet1!$B$2:$B$7</c:f>
              <c:numCache>
                <c:formatCode>0%</c:formatCode>
                <c:ptCount val="6"/>
                <c:pt idx="0">
                  <c:v>0.08</c:v>
                </c:pt>
                <c:pt idx="1">
                  <c:v>0.19</c:v>
                </c:pt>
                <c:pt idx="2">
                  <c:v>0.57999999999999996</c:v>
                </c:pt>
                <c:pt idx="3">
                  <c:v>7.0000000000000007E-2</c:v>
                </c:pt>
                <c:pt idx="4">
                  <c:v>0.05</c:v>
                </c:pt>
                <c:pt idx="5">
                  <c:v>0.02</c:v>
                </c:pt>
              </c:numCache>
            </c:numRef>
          </c:val>
        </c:ser>
        <c:ser>
          <c:idx val="1"/>
          <c:order val="1"/>
          <c:tx>
            <c:strRef>
              <c:f>Sheet1!$C$1</c:f>
              <c:strCache>
                <c:ptCount val="1"/>
                <c:pt idx="0">
                  <c:v>No employer plan version* (n=128)</c:v>
                </c:pt>
              </c:strCache>
            </c:strRef>
          </c:tx>
          <c:spPr>
            <a:solidFill>
              <a:schemeClr val="accent1">
                <a:lumMod val="60000"/>
                <a:lumOff val="40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Sheet1!$A$2:$A$7</c:f>
              <c:strCache>
                <c:ptCount val="6"/>
                <c:pt idx="0">
                  <c:v>Much less than you expected</c:v>
                </c:pt>
                <c:pt idx="1">
                  <c:v>Somewhat less than you expected</c:v>
                </c:pt>
                <c:pt idx="2">
                  <c:v>About what you expected</c:v>
                </c:pt>
                <c:pt idx="3">
                  <c:v>Somewhat more than you expected</c:v>
                </c:pt>
                <c:pt idx="4">
                  <c:v>Much more than you expected</c:v>
                </c:pt>
                <c:pt idx="5">
                  <c:v>Don't know / Refused</c:v>
                </c:pt>
              </c:strCache>
            </c:strRef>
          </c:cat>
          <c:val>
            <c:numRef>
              <c:f>Sheet1!$C$2:$C$7</c:f>
              <c:numCache>
                <c:formatCode>0%</c:formatCode>
                <c:ptCount val="6"/>
                <c:pt idx="0">
                  <c:v>0.21</c:v>
                </c:pt>
                <c:pt idx="1">
                  <c:v>0.24</c:v>
                </c:pt>
                <c:pt idx="2">
                  <c:v>0.39</c:v>
                </c:pt>
                <c:pt idx="3">
                  <c:v>0.09</c:v>
                </c:pt>
                <c:pt idx="4">
                  <c:v>0.02</c:v>
                </c:pt>
                <c:pt idx="5">
                  <c:v>0.06</c:v>
                </c:pt>
              </c:numCache>
            </c:numRef>
          </c:val>
        </c:ser>
        <c:dLbls>
          <c:showLegendKey val="0"/>
          <c:showVal val="0"/>
          <c:showCatName val="0"/>
          <c:showSerName val="0"/>
          <c:showPercent val="0"/>
          <c:showBubbleSize val="0"/>
        </c:dLbls>
        <c:gapWidth val="50"/>
        <c:axId val="124628992"/>
        <c:axId val="124630528"/>
      </c:barChart>
      <c:catAx>
        <c:axId val="124628992"/>
        <c:scaling>
          <c:orientation val="maxMin"/>
        </c:scaling>
        <c:delete val="0"/>
        <c:axPos val="l"/>
        <c:numFmt formatCode="0%" sourceLinked="1"/>
        <c:majorTickMark val="none"/>
        <c:minorTickMark val="none"/>
        <c:tickLblPos val="nextTo"/>
        <c:txPr>
          <a:bodyPr/>
          <a:lstStyle/>
          <a:p>
            <a:pPr algn="r">
              <a:defRPr sz="1600"/>
            </a:pPr>
            <a:endParaRPr lang="en-US"/>
          </a:p>
        </c:txPr>
        <c:crossAx val="124630528"/>
        <c:crosses val="autoZero"/>
        <c:auto val="1"/>
        <c:lblAlgn val="ctr"/>
        <c:lblOffset val="100"/>
        <c:noMultiLvlLbl val="0"/>
      </c:catAx>
      <c:valAx>
        <c:axId val="124630528"/>
        <c:scaling>
          <c:orientation val="minMax"/>
        </c:scaling>
        <c:delete val="1"/>
        <c:axPos val="t"/>
        <c:numFmt formatCode="0%" sourceLinked="1"/>
        <c:majorTickMark val="out"/>
        <c:minorTickMark val="none"/>
        <c:tickLblPos val="nextTo"/>
        <c:crossAx val="124628992"/>
        <c:crosses val="autoZero"/>
        <c:crossBetween val="between"/>
      </c:valAx>
    </c:plotArea>
    <c:legend>
      <c:legendPos val="r"/>
      <c:layout>
        <c:manualLayout>
          <c:xMode val="edge"/>
          <c:yMode val="edge"/>
          <c:x val="0.76895108205774643"/>
          <c:y val="0.52004420662110307"/>
          <c:w val="0.22364435229873864"/>
          <c:h val="0.38711383894943724"/>
        </c:manualLayout>
      </c:layout>
      <c:overlay val="0"/>
      <c:spPr>
        <a:ln>
          <a:solidFill>
            <a:schemeClr val="tx1">
              <a:lumMod val="50000"/>
              <a:lumOff val="50000"/>
            </a:schemeClr>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34834341792416"/>
          <c:y val="2.7072530369051686E-2"/>
          <c:w val="0.31586279514773569"/>
          <c:h val="0.93125000000000002"/>
        </c:manualLayout>
      </c:layout>
      <c:barChart>
        <c:barDir val="bar"/>
        <c:grouping val="clustered"/>
        <c:varyColors val="0"/>
        <c:ser>
          <c:idx val="0"/>
          <c:order val="0"/>
          <c:tx>
            <c:strRef>
              <c:f>Sheet1!$B$1</c:f>
              <c:strCache>
                <c:ptCount val="1"/>
                <c:pt idx="0">
                  <c:v>Employer plan version (n=223)</c:v>
                </c:pt>
              </c:strCache>
            </c:strRef>
          </c:tx>
          <c:spPr>
            <a:solidFill>
              <a:schemeClr val="tx2">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Sheet1!$A$2:$A$5</c:f>
              <c:strCache>
                <c:ptCount val="4"/>
                <c:pt idx="0">
                  <c:v>Stop contributing all together</c:v>
                </c:pt>
                <c:pt idx="1">
                  <c:v>Reduce the amount you contribute</c:v>
                </c:pt>
                <c:pt idx="2">
                  <c:v>Continue to contribute what you do now</c:v>
                </c:pt>
                <c:pt idx="3">
                  <c:v>Increase the amount you contribute</c:v>
                </c:pt>
              </c:strCache>
            </c:strRef>
          </c:cat>
          <c:val>
            <c:numRef>
              <c:f>Sheet1!$B$2:$B$5</c:f>
              <c:numCache>
                <c:formatCode>0%</c:formatCode>
                <c:ptCount val="4"/>
                <c:pt idx="0">
                  <c:v>0</c:v>
                </c:pt>
                <c:pt idx="1">
                  <c:v>0</c:v>
                </c:pt>
                <c:pt idx="2">
                  <c:v>0.81</c:v>
                </c:pt>
                <c:pt idx="3">
                  <c:v>0.17</c:v>
                </c:pt>
              </c:numCache>
            </c:numRef>
          </c:val>
        </c:ser>
        <c:dLbls>
          <c:showLegendKey val="0"/>
          <c:showVal val="0"/>
          <c:showCatName val="0"/>
          <c:showSerName val="0"/>
          <c:showPercent val="0"/>
          <c:showBubbleSize val="0"/>
        </c:dLbls>
        <c:gapWidth val="50"/>
        <c:axId val="124399616"/>
        <c:axId val="124401152"/>
      </c:barChart>
      <c:catAx>
        <c:axId val="124399616"/>
        <c:scaling>
          <c:orientation val="maxMin"/>
        </c:scaling>
        <c:delete val="0"/>
        <c:axPos val="l"/>
        <c:numFmt formatCode="0%" sourceLinked="1"/>
        <c:majorTickMark val="none"/>
        <c:minorTickMark val="none"/>
        <c:tickLblPos val="nextTo"/>
        <c:txPr>
          <a:bodyPr/>
          <a:lstStyle/>
          <a:p>
            <a:pPr algn="r">
              <a:defRPr sz="1600"/>
            </a:pPr>
            <a:endParaRPr lang="en-US"/>
          </a:p>
        </c:txPr>
        <c:crossAx val="124401152"/>
        <c:crosses val="autoZero"/>
        <c:auto val="1"/>
        <c:lblAlgn val="ctr"/>
        <c:lblOffset val="100"/>
        <c:noMultiLvlLbl val="0"/>
      </c:catAx>
      <c:valAx>
        <c:axId val="124401152"/>
        <c:scaling>
          <c:orientation val="minMax"/>
        </c:scaling>
        <c:delete val="1"/>
        <c:axPos val="t"/>
        <c:numFmt formatCode="0%" sourceLinked="1"/>
        <c:majorTickMark val="out"/>
        <c:minorTickMark val="none"/>
        <c:tickLblPos val="nextTo"/>
        <c:crossAx val="1243996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7672413793103448"/>
          <c:y val="0.15867210721176409"/>
          <c:w val="0.65517241379310343"/>
          <c:h val="0.72812666214736399"/>
        </c:manualLayout>
      </c:layout>
      <c:barChart>
        <c:barDir val="col"/>
        <c:grouping val="percentStacked"/>
        <c:varyColors val="0"/>
        <c:ser>
          <c:idx val="0"/>
          <c:order val="0"/>
          <c:tx>
            <c:strRef>
              <c:f>Sheet1!$A$2</c:f>
              <c:strCache>
                <c:ptCount val="1"/>
                <c:pt idx="0">
                  <c:v>Very Confident</c:v>
                </c:pt>
              </c:strCache>
            </c:strRef>
          </c:tx>
          <c:spPr>
            <a:solidFill>
              <a:schemeClr val="tx2">
                <a:lumMod val="75000"/>
              </a:schemeClr>
            </a:solidFill>
          </c:spPr>
          <c:invertIfNegative val="0"/>
          <c:dPt>
            <c:idx val="1"/>
            <c:invertIfNegative val="0"/>
            <c:bubble3D val="0"/>
          </c:dPt>
          <c:dPt>
            <c:idx val="2"/>
            <c:invertIfNegative val="0"/>
            <c:bubble3D val="0"/>
          </c:dPt>
          <c:dPt>
            <c:idx val="3"/>
            <c:invertIfNegative val="0"/>
            <c:bubble3D val="0"/>
          </c:dPt>
          <c:dPt>
            <c:idx val="4"/>
            <c:invertIfNegative val="0"/>
            <c:bubble3D val="0"/>
          </c:dPt>
          <c:dLbls>
            <c:txPr>
              <a:bodyPr/>
              <a:lstStyle/>
              <a:p>
                <a:pPr>
                  <a:defRPr sz="1600">
                    <a:solidFill>
                      <a:schemeClr val="bg1"/>
                    </a:solidFill>
                  </a:defRPr>
                </a:pPr>
                <a:endParaRPr lang="en-US"/>
              </a:p>
            </c:txPr>
            <c:showLegendKey val="0"/>
            <c:showVal val="1"/>
            <c:showCatName val="0"/>
            <c:showSerName val="0"/>
            <c:showPercent val="0"/>
            <c:showBubbleSize val="0"/>
            <c:showLeaderLines val="0"/>
          </c:dLbls>
          <c:cat>
            <c:strRef>
              <c:f>Sheet1!$B$1:$C$1</c:f>
              <c:strCache>
                <c:ptCount val="2"/>
                <c:pt idx="0">
                  <c:v>Has Retirement Plan* (n=715)</c:v>
                </c:pt>
                <c:pt idx="1">
                  <c:v>No Retirement Plan (n=285)</c:v>
                </c:pt>
              </c:strCache>
            </c:strRef>
          </c:cat>
          <c:val>
            <c:numRef>
              <c:f>Sheet1!$B$2:$C$2</c:f>
              <c:numCache>
                <c:formatCode>0%</c:formatCode>
                <c:ptCount val="2"/>
                <c:pt idx="0">
                  <c:v>0.24</c:v>
                </c:pt>
                <c:pt idx="1">
                  <c:v>0.09</c:v>
                </c:pt>
              </c:numCache>
            </c:numRef>
          </c:val>
        </c:ser>
        <c:ser>
          <c:idx val="1"/>
          <c:order val="1"/>
          <c:tx>
            <c:strRef>
              <c:f>Sheet1!$A$3</c:f>
              <c:strCache>
                <c:ptCount val="1"/>
                <c:pt idx="0">
                  <c:v>Somewhat Confident</c:v>
                </c:pt>
              </c:strCache>
            </c:strRef>
          </c:tx>
          <c:spPr>
            <a:solidFill>
              <a:schemeClr val="tx2"/>
            </a:solidFill>
          </c:spPr>
          <c:invertIfNegative val="0"/>
          <c:dLbls>
            <c:txPr>
              <a:bodyPr/>
              <a:lstStyle/>
              <a:p>
                <a:pPr>
                  <a:defRPr sz="1600">
                    <a:solidFill>
                      <a:schemeClr val="bg1"/>
                    </a:solidFill>
                  </a:defRPr>
                </a:pPr>
                <a:endParaRPr lang="en-US"/>
              </a:p>
            </c:txPr>
            <c:showLegendKey val="0"/>
            <c:showVal val="1"/>
            <c:showCatName val="0"/>
            <c:showSerName val="0"/>
            <c:showPercent val="0"/>
            <c:showBubbleSize val="0"/>
            <c:showLeaderLines val="0"/>
          </c:dLbls>
          <c:cat>
            <c:strRef>
              <c:f>Sheet1!$B$1:$C$1</c:f>
              <c:strCache>
                <c:ptCount val="2"/>
                <c:pt idx="0">
                  <c:v>Has Retirement Plan* (n=715)</c:v>
                </c:pt>
                <c:pt idx="1">
                  <c:v>No Retirement Plan (n=285)</c:v>
                </c:pt>
              </c:strCache>
            </c:strRef>
          </c:cat>
          <c:val>
            <c:numRef>
              <c:f>Sheet1!$B$3:$C$3</c:f>
              <c:numCache>
                <c:formatCode>0%</c:formatCode>
                <c:ptCount val="2"/>
                <c:pt idx="0">
                  <c:v>0.48</c:v>
                </c:pt>
                <c:pt idx="1">
                  <c:v>0.19</c:v>
                </c:pt>
              </c:numCache>
            </c:numRef>
          </c:val>
        </c:ser>
        <c:ser>
          <c:idx val="2"/>
          <c:order val="2"/>
          <c:tx>
            <c:strRef>
              <c:f>Sheet1!$A$4</c:f>
              <c:strCache>
                <c:ptCount val="1"/>
                <c:pt idx="0">
                  <c:v>Not Too Confident</c:v>
                </c:pt>
              </c:strCache>
            </c:strRef>
          </c:tx>
          <c:invertIfNegative val="0"/>
          <c:dLbls>
            <c:txPr>
              <a:bodyPr/>
              <a:lstStyle/>
              <a:p>
                <a:pPr>
                  <a:defRPr sz="1600">
                    <a:solidFill>
                      <a:schemeClr val="bg1"/>
                    </a:solidFill>
                  </a:defRPr>
                </a:pPr>
                <a:endParaRPr lang="en-US"/>
              </a:p>
            </c:txPr>
            <c:showLegendKey val="0"/>
            <c:showVal val="1"/>
            <c:showCatName val="0"/>
            <c:showSerName val="0"/>
            <c:showPercent val="0"/>
            <c:showBubbleSize val="0"/>
            <c:showLeaderLines val="0"/>
          </c:dLbls>
          <c:cat>
            <c:strRef>
              <c:f>Sheet1!$B$1:$C$1</c:f>
              <c:strCache>
                <c:ptCount val="2"/>
                <c:pt idx="0">
                  <c:v>Has Retirement Plan* (n=715)</c:v>
                </c:pt>
                <c:pt idx="1">
                  <c:v>No Retirement Plan (n=285)</c:v>
                </c:pt>
              </c:strCache>
            </c:strRef>
          </c:cat>
          <c:val>
            <c:numRef>
              <c:f>Sheet1!$B$4:$C$4</c:f>
              <c:numCache>
                <c:formatCode>0%</c:formatCode>
                <c:ptCount val="2"/>
                <c:pt idx="0">
                  <c:v>0.17</c:v>
                </c:pt>
                <c:pt idx="1">
                  <c:v>0.23</c:v>
                </c:pt>
              </c:numCache>
            </c:numRef>
          </c:val>
        </c:ser>
        <c:ser>
          <c:idx val="3"/>
          <c:order val="3"/>
          <c:tx>
            <c:strRef>
              <c:f>Sheet1!$A$5</c:f>
              <c:strCache>
                <c:ptCount val="1"/>
                <c:pt idx="0">
                  <c:v>Not at All Confident</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Sheet1!$B$1:$C$1</c:f>
              <c:strCache>
                <c:ptCount val="2"/>
                <c:pt idx="0">
                  <c:v>Has Retirement Plan* (n=715)</c:v>
                </c:pt>
                <c:pt idx="1">
                  <c:v>No Retirement Plan (n=285)</c:v>
                </c:pt>
              </c:strCache>
            </c:strRef>
          </c:cat>
          <c:val>
            <c:numRef>
              <c:f>Sheet1!$B$5:$C$5</c:f>
              <c:numCache>
                <c:formatCode>0%</c:formatCode>
                <c:ptCount val="2"/>
                <c:pt idx="0">
                  <c:v>0.11</c:v>
                </c:pt>
                <c:pt idx="1">
                  <c:v>0.46</c:v>
                </c:pt>
              </c:numCache>
            </c:numRef>
          </c:val>
        </c:ser>
        <c:ser>
          <c:idx val="4"/>
          <c:order val="4"/>
          <c:tx>
            <c:strRef>
              <c:f>Sheet1!$A$6</c:f>
              <c:strCache>
                <c:ptCount val="1"/>
                <c:pt idx="0">
                  <c:v>Don't Know/Refused</c:v>
                </c:pt>
              </c:strCache>
            </c:strRef>
          </c:tx>
          <c:spPr>
            <a:solidFill>
              <a:schemeClr val="tx1">
                <a:lumMod val="50000"/>
                <a:lumOff val="50000"/>
              </a:schemeClr>
            </a:solidFill>
          </c:spPr>
          <c:invertIfNegative val="0"/>
          <c:cat>
            <c:strRef>
              <c:f>Sheet1!$B$1:$C$1</c:f>
              <c:strCache>
                <c:ptCount val="2"/>
                <c:pt idx="0">
                  <c:v>Has Retirement Plan* (n=715)</c:v>
                </c:pt>
                <c:pt idx="1">
                  <c:v>No Retirement Plan (n=285)</c:v>
                </c:pt>
              </c:strCache>
            </c:strRef>
          </c:cat>
          <c:val>
            <c:numRef>
              <c:f>Sheet1!$B$6:$C$6</c:f>
              <c:numCache>
                <c:formatCode>0%</c:formatCode>
                <c:ptCount val="2"/>
                <c:pt idx="0">
                  <c:v>0.01</c:v>
                </c:pt>
                <c:pt idx="1">
                  <c:v>0.02</c:v>
                </c:pt>
              </c:numCache>
            </c:numRef>
          </c:val>
        </c:ser>
        <c:dLbls>
          <c:showLegendKey val="0"/>
          <c:showVal val="0"/>
          <c:showCatName val="0"/>
          <c:showSerName val="0"/>
          <c:showPercent val="0"/>
          <c:showBubbleSize val="0"/>
        </c:dLbls>
        <c:gapWidth val="69"/>
        <c:overlap val="100"/>
        <c:axId val="78181120"/>
        <c:axId val="78182656"/>
      </c:barChart>
      <c:catAx>
        <c:axId val="78181120"/>
        <c:scaling>
          <c:orientation val="minMax"/>
        </c:scaling>
        <c:delete val="0"/>
        <c:axPos val="b"/>
        <c:majorTickMark val="none"/>
        <c:minorTickMark val="none"/>
        <c:tickLblPos val="nextTo"/>
        <c:txPr>
          <a:bodyPr/>
          <a:lstStyle/>
          <a:p>
            <a:pPr>
              <a:defRPr sz="1600"/>
            </a:pPr>
            <a:endParaRPr lang="en-US"/>
          </a:p>
        </c:txPr>
        <c:crossAx val="78182656"/>
        <c:crosses val="autoZero"/>
        <c:auto val="1"/>
        <c:lblAlgn val="ctr"/>
        <c:lblOffset val="100"/>
        <c:noMultiLvlLbl val="0"/>
      </c:catAx>
      <c:valAx>
        <c:axId val="78182656"/>
        <c:scaling>
          <c:orientation val="minMax"/>
        </c:scaling>
        <c:delete val="1"/>
        <c:axPos val="l"/>
        <c:numFmt formatCode="0%" sourceLinked="1"/>
        <c:majorTickMark val="out"/>
        <c:minorTickMark val="none"/>
        <c:tickLblPos val="nextTo"/>
        <c:crossAx val="78181120"/>
        <c:crosses val="autoZero"/>
        <c:crossBetween val="between"/>
      </c:valAx>
    </c:plotArea>
    <c:legend>
      <c:legendPos val="t"/>
      <c:layout/>
      <c:overlay val="0"/>
      <c:spPr>
        <a:ln>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164625774091405"/>
          <c:y val="1.6118626466701858E-2"/>
          <c:w val="0.4210076272856495"/>
          <c:h val="0.93125000000000002"/>
        </c:manualLayout>
      </c:layout>
      <c:barChart>
        <c:barDir val="bar"/>
        <c:grouping val="clustered"/>
        <c:varyColors val="0"/>
        <c:ser>
          <c:idx val="0"/>
          <c:order val="0"/>
          <c:tx>
            <c:strRef>
              <c:f>Sheet1!$B$1</c:f>
              <c:strCache>
                <c:ptCount val="1"/>
                <c:pt idx="0">
                  <c:v>Employer plan version (n=223)</c:v>
                </c:pt>
              </c:strCache>
            </c:strRef>
          </c:tx>
          <c:spPr>
            <a:solidFill>
              <a:schemeClr val="tx2">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Sheet1!$A$2:$A$5</c:f>
              <c:strCache>
                <c:ptCount val="4"/>
                <c:pt idx="0">
                  <c:v>Stop contributing all together</c:v>
                </c:pt>
                <c:pt idx="1">
                  <c:v>Reduce the amount you contribute</c:v>
                </c:pt>
                <c:pt idx="2">
                  <c:v>Continue to contribute what you do now</c:v>
                </c:pt>
                <c:pt idx="3">
                  <c:v>Increase the amount you contribute</c:v>
                </c:pt>
              </c:strCache>
            </c:strRef>
          </c:cat>
          <c:val>
            <c:numRef>
              <c:f>Sheet1!$B$2:$B$5</c:f>
              <c:numCache>
                <c:formatCode>0%</c:formatCode>
                <c:ptCount val="4"/>
                <c:pt idx="0">
                  <c:v>0</c:v>
                </c:pt>
                <c:pt idx="1">
                  <c:v>0</c:v>
                </c:pt>
                <c:pt idx="2">
                  <c:v>0.81</c:v>
                </c:pt>
                <c:pt idx="3">
                  <c:v>0.17</c:v>
                </c:pt>
              </c:numCache>
            </c:numRef>
          </c:val>
        </c:ser>
        <c:ser>
          <c:idx val="1"/>
          <c:order val="1"/>
          <c:tx>
            <c:strRef>
              <c:f>Sheet1!$C$1</c:f>
              <c:strCache>
                <c:ptCount val="1"/>
                <c:pt idx="0">
                  <c:v>No employer plan version* (n=128)</c:v>
                </c:pt>
              </c:strCache>
            </c:strRef>
          </c:tx>
          <c:spPr>
            <a:solidFill>
              <a:schemeClr val="accent1">
                <a:lumMod val="60000"/>
                <a:lumOff val="40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Sheet1!$A$2:$A$5</c:f>
              <c:strCache>
                <c:ptCount val="4"/>
                <c:pt idx="0">
                  <c:v>Stop contributing all together</c:v>
                </c:pt>
                <c:pt idx="1">
                  <c:v>Reduce the amount you contribute</c:v>
                </c:pt>
                <c:pt idx="2">
                  <c:v>Continue to contribute what you do now</c:v>
                </c:pt>
                <c:pt idx="3">
                  <c:v>Increase the amount you contribute</c:v>
                </c:pt>
              </c:strCache>
            </c:strRef>
          </c:cat>
          <c:val>
            <c:numRef>
              <c:f>Sheet1!$C$2:$C$5</c:f>
              <c:numCache>
                <c:formatCode>0%</c:formatCode>
                <c:ptCount val="4"/>
                <c:pt idx="0">
                  <c:v>0.04</c:v>
                </c:pt>
                <c:pt idx="1">
                  <c:v>0.02</c:v>
                </c:pt>
                <c:pt idx="2">
                  <c:v>0.55000000000000004</c:v>
                </c:pt>
                <c:pt idx="3">
                  <c:v>0.37</c:v>
                </c:pt>
              </c:numCache>
            </c:numRef>
          </c:val>
        </c:ser>
        <c:dLbls>
          <c:showLegendKey val="0"/>
          <c:showVal val="0"/>
          <c:showCatName val="0"/>
          <c:showSerName val="0"/>
          <c:showPercent val="0"/>
          <c:showBubbleSize val="0"/>
        </c:dLbls>
        <c:gapWidth val="50"/>
        <c:axId val="124494208"/>
        <c:axId val="124495744"/>
      </c:barChart>
      <c:catAx>
        <c:axId val="124494208"/>
        <c:scaling>
          <c:orientation val="maxMin"/>
        </c:scaling>
        <c:delete val="0"/>
        <c:axPos val="l"/>
        <c:numFmt formatCode="0%" sourceLinked="1"/>
        <c:majorTickMark val="none"/>
        <c:minorTickMark val="none"/>
        <c:tickLblPos val="nextTo"/>
        <c:txPr>
          <a:bodyPr/>
          <a:lstStyle/>
          <a:p>
            <a:pPr algn="r">
              <a:defRPr sz="1600"/>
            </a:pPr>
            <a:endParaRPr lang="en-US"/>
          </a:p>
        </c:txPr>
        <c:crossAx val="124495744"/>
        <c:crosses val="autoZero"/>
        <c:auto val="1"/>
        <c:lblAlgn val="ctr"/>
        <c:lblOffset val="100"/>
        <c:noMultiLvlLbl val="0"/>
      </c:catAx>
      <c:valAx>
        <c:axId val="124495744"/>
        <c:scaling>
          <c:orientation val="minMax"/>
        </c:scaling>
        <c:delete val="1"/>
        <c:axPos val="t"/>
        <c:numFmt formatCode="0%" sourceLinked="1"/>
        <c:majorTickMark val="out"/>
        <c:minorTickMark val="none"/>
        <c:tickLblPos val="nextTo"/>
        <c:crossAx val="124494208"/>
        <c:crosses val="autoZero"/>
        <c:crossBetween val="between"/>
      </c:valAx>
    </c:plotArea>
    <c:legend>
      <c:legendPos val="r"/>
      <c:layout>
        <c:manualLayout>
          <c:xMode val="edge"/>
          <c:yMode val="edge"/>
          <c:x val="0.57791328845505774"/>
          <c:y val="8.1888050527109929E-2"/>
          <c:w val="0.40431575400050607"/>
          <c:h val="0.21550267781262328"/>
        </c:manualLayout>
      </c:layout>
      <c:overlay val="0"/>
      <c:spPr>
        <a:ln>
          <a:solidFill>
            <a:schemeClr val="tx1">
              <a:lumMod val="50000"/>
              <a:lumOff val="50000"/>
            </a:schemeClr>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915688948096182"/>
          <c:y val="1.9769927767485134E-2"/>
          <c:w val="0.31586279514773569"/>
          <c:h val="0.93125000000000002"/>
        </c:manualLayout>
      </c:layout>
      <c:barChart>
        <c:barDir val="bar"/>
        <c:grouping val="clustered"/>
        <c:varyColors val="0"/>
        <c:ser>
          <c:idx val="0"/>
          <c:order val="0"/>
          <c:tx>
            <c:strRef>
              <c:f>Sheet1!$B$1</c:f>
              <c:strCache>
                <c:ptCount val="1"/>
                <c:pt idx="0">
                  <c:v>Employer plan version (n=34)</c:v>
                </c:pt>
              </c:strCache>
            </c:strRef>
          </c:tx>
          <c:spPr>
            <a:solidFill>
              <a:schemeClr val="tx2">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Sheet1!$A$2:$A$6</c:f>
              <c:strCache>
                <c:ptCount val="5"/>
                <c:pt idx="0">
                  <c:v>Double it</c:v>
                </c:pt>
                <c:pt idx="1">
                  <c:v>Increase it by about 50%</c:v>
                </c:pt>
                <c:pt idx="2">
                  <c:v>Increase it by about 25%</c:v>
                </c:pt>
                <c:pt idx="3">
                  <c:v>Increase it by about 10%</c:v>
                </c:pt>
                <c:pt idx="4">
                  <c:v>Don't know / Refused</c:v>
                </c:pt>
              </c:strCache>
            </c:strRef>
          </c:cat>
          <c:val>
            <c:numRef>
              <c:f>Sheet1!$B$2:$B$6</c:f>
              <c:numCache>
                <c:formatCode>0%</c:formatCode>
                <c:ptCount val="5"/>
                <c:pt idx="0">
                  <c:v>0.08</c:v>
                </c:pt>
                <c:pt idx="1">
                  <c:v>0.03</c:v>
                </c:pt>
                <c:pt idx="2">
                  <c:v>0.13</c:v>
                </c:pt>
                <c:pt idx="3">
                  <c:v>0.69</c:v>
                </c:pt>
                <c:pt idx="4">
                  <c:v>7.0000000000000007E-2</c:v>
                </c:pt>
              </c:numCache>
            </c:numRef>
          </c:val>
        </c:ser>
        <c:dLbls>
          <c:showLegendKey val="0"/>
          <c:showVal val="0"/>
          <c:showCatName val="0"/>
          <c:showSerName val="0"/>
          <c:showPercent val="0"/>
          <c:showBubbleSize val="0"/>
        </c:dLbls>
        <c:gapWidth val="50"/>
        <c:axId val="124535168"/>
        <c:axId val="124536704"/>
      </c:barChart>
      <c:catAx>
        <c:axId val="124535168"/>
        <c:scaling>
          <c:orientation val="maxMin"/>
        </c:scaling>
        <c:delete val="0"/>
        <c:axPos val="l"/>
        <c:numFmt formatCode="0%" sourceLinked="1"/>
        <c:majorTickMark val="none"/>
        <c:minorTickMark val="none"/>
        <c:tickLblPos val="nextTo"/>
        <c:txPr>
          <a:bodyPr/>
          <a:lstStyle/>
          <a:p>
            <a:pPr algn="r">
              <a:defRPr sz="1600"/>
            </a:pPr>
            <a:endParaRPr lang="en-US"/>
          </a:p>
        </c:txPr>
        <c:crossAx val="124536704"/>
        <c:crosses val="autoZero"/>
        <c:auto val="1"/>
        <c:lblAlgn val="ctr"/>
        <c:lblOffset val="100"/>
        <c:noMultiLvlLbl val="0"/>
      </c:catAx>
      <c:valAx>
        <c:axId val="124536704"/>
        <c:scaling>
          <c:orientation val="minMax"/>
        </c:scaling>
        <c:delete val="1"/>
        <c:axPos val="t"/>
        <c:numFmt formatCode="0%" sourceLinked="1"/>
        <c:majorTickMark val="out"/>
        <c:minorTickMark val="none"/>
        <c:tickLblPos val="nextTo"/>
        <c:crossAx val="1245351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164625774091405"/>
          <c:y val="1.6118626466701858E-2"/>
          <c:w val="0.39435119096899529"/>
          <c:h val="0.93125000000000002"/>
        </c:manualLayout>
      </c:layout>
      <c:barChart>
        <c:barDir val="bar"/>
        <c:grouping val="clustered"/>
        <c:varyColors val="0"/>
        <c:ser>
          <c:idx val="0"/>
          <c:order val="0"/>
          <c:tx>
            <c:strRef>
              <c:f>Sheet1!$B$1</c:f>
              <c:strCache>
                <c:ptCount val="1"/>
                <c:pt idx="0">
                  <c:v>Employer plan version (n=34)</c:v>
                </c:pt>
              </c:strCache>
            </c:strRef>
          </c:tx>
          <c:spPr>
            <a:solidFill>
              <a:schemeClr val="tx2">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Sheet1!$A$2:$A$6</c:f>
              <c:strCache>
                <c:ptCount val="5"/>
                <c:pt idx="0">
                  <c:v>Double it</c:v>
                </c:pt>
                <c:pt idx="1">
                  <c:v>Increase it by about 50%</c:v>
                </c:pt>
                <c:pt idx="2">
                  <c:v>Increase it by about 25%</c:v>
                </c:pt>
                <c:pt idx="3">
                  <c:v>Increase it by about 10%</c:v>
                </c:pt>
                <c:pt idx="4">
                  <c:v>Don't know / Refused</c:v>
                </c:pt>
              </c:strCache>
            </c:strRef>
          </c:cat>
          <c:val>
            <c:numRef>
              <c:f>Sheet1!$B$2:$B$6</c:f>
              <c:numCache>
                <c:formatCode>0%</c:formatCode>
                <c:ptCount val="5"/>
                <c:pt idx="0">
                  <c:v>0.08</c:v>
                </c:pt>
                <c:pt idx="1">
                  <c:v>0.03</c:v>
                </c:pt>
                <c:pt idx="2">
                  <c:v>0.13</c:v>
                </c:pt>
                <c:pt idx="3">
                  <c:v>0.69</c:v>
                </c:pt>
                <c:pt idx="4">
                  <c:v>7.0000000000000007E-2</c:v>
                </c:pt>
              </c:numCache>
            </c:numRef>
          </c:val>
        </c:ser>
        <c:ser>
          <c:idx val="1"/>
          <c:order val="1"/>
          <c:tx>
            <c:strRef>
              <c:f>Sheet1!$C$1</c:f>
              <c:strCache>
                <c:ptCount val="1"/>
                <c:pt idx="0">
                  <c:v>No employer plan version (n=43)</c:v>
                </c:pt>
              </c:strCache>
            </c:strRef>
          </c:tx>
          <c:spPr>
            <a:solidFill>
              <a:schemeClr val="accent1">
                <a:lumMod val="60000"/>
                <a:lumOff val="40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Sheet1!$A$2:$A$6</c:f>
              <c:strCache>
                <c:ptCount val="5"/>
                <c:pt idx="0">
                  <c:v>Double it</c:v>
                </c:pt>
                <c:pt idx="1">
                  <c:v>Increase it by about 50%</c:v>
                </c:pt>
                <c:pt idx="2">
                  <c:v>Increase it by about 25%</c:v>
                </c:pt>
                <c:pt idx="3">
                  <c:v>Increase it by about 10%</c:v>
                </c:pt>
                <c:pt idx="4">
                  <c:v>Don't know / Refused</c:v>
                </c:pt>
              </c:strCache>
            </c:strRef>
          </c:cat>
          <c:val>
            <c:numRef>
              <c:f>Sheet1!$C$2:$C$6</c:f>
              <c:numCache>
                <c:formatCode>0%</c:formatCode>
                <c:ptCount val="5"/>
                <c:pt idx="0">
                  <c:v>0.21</c:v>
                </c:pt>
                <c:pt idx="1">
                  <c:v>0.04</c:v>
                </c:pt>
                <c:pt idx="2">
                  <c:v>0.2</c:v>
                </c:pt>
                <c:pt idx="3">
                  <c:v>0.47</c:v>
                </c:pt>
                <c:pt idx="4">
                  <c:v>0.09</c:v>
                </c:pt>
              </c:numCache>
            </c:numRef>
          </c:val>
        </c:ser>
        <c:dLbls>
          <c:showLegendKey val="0"/>
          <c:showVal val="0"/>
          <c:showCatName val="0"/>
          <c:showSerName val="0"/>
          <c:showPercent val="0"/>
          <c:showBubbleSize val="0"/>
        </c:dLbls>
        <c:gapWidth val="50"/>
        <c:axId val="124699776"/>
        <c:axId val="124701312"/>
      </c:barChart>
      <c:catAx>
        <c:axId val="124699776"/>
        <c:scaling>
          <c:orientation val="maxMin"/>
        </c:scaling>
        <c:delete val="0"/>
        <c:axPos val="l"/>
        <c:numFmt formatCode="0%" sourceLinked="1"/>
        <c:majorTickMark val="none"/>
        <c:minorTickMark val="none"/>
        <c:tickLblPos val="nextTo"/>
        <c:txPr>
          <a:bodyPr/>
          <a:lstStyle/>
          <a:p>
            <a:pPr algn="r">
              <a:defRPr sz="1600"/>
            </a:pPr>
            <a:endParaRPr lang="en-US"/>
          </a:p>
        </c:txPr>
        <c:crossAx val="124701312"/>
        <c:crosses val="autoZero"/>
        <c:auto val="1"/>
        <c:lblAlgn val="ctr"/>
        <c:lblOffset val="100"/>
        <c:noMultiLvlLbl val="0"/>
      </c:catAx>
      <c:valAx>
        <c:axId val="124701312"/>
        <c:scaling>
          <c:orientation val="minMax"/>
        </c:scaling>
        <c:delete val="1"/>
        <c:axPos val="t"/>
        <c:numFmt formatCode="0%" sourceLinked="1"/>
        <c:majorTickMark val="out"/>
        <c:minorTickMark val="none"/>
        <c:tickLblPos val="nextTo"/>
        <c:crossAx val="124699776"/>
        <c:crosses val="autoZero"/>
        <c:crossBetween val="between"/>
      </c:valAx>
    </c:plotArea>
    <c:legend>
      <c:legendPos val="r"/>
      <c:layout>
        <c:manualLayout>
          <c:xMode val="edge"/>
          <c:yMode val="edge"/>
          <c:x val="0.76747016892904341"/>
          <c:y val="0.23524270516000753"/>
          <c:w val="0.22364435229873864"/>
          <c:h val="0.38711383894943724"/>
        </c:manualLayout>
      </c:layout>
      <c:overlay val="0"/>
      <c:spPr>
        <a:ln>
          <a:solidFill>
            <a:schemeClr val="tx1">
              <a:lumMod val="50000"/>
              <a:lumOff val="50000"/>
            </a:schemeClr>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86690788836946"/>
          <c:y val="1.6118626466701858E-2"/>
          <c:w val="0.38990845158288623"/>
          <c:h val="0.93125000000000002"/>
        </c:manualLayout>
      </c:layout>
      <c:barChart>
        <c:barDir val="bar"/>
        <c:grouping val="clustered"/>
        <c:varyColors val="0"/>
        <c:ser>
          <c:idx val="0"/>
          <c:order val="0"/>
          <c:tx>
            <c:strRef>
              <c:f>Sheet1!$B$1</c:f>
              <c:strCache>
                <c:ptCount val="1"/>
                <c:pt idx="0">
                  <c:v>Employer plan version (n=223)</c:v>
                </c:pt>
              </c:strCache>
            </c:strRef>
          </c:tx>
          <c:spPr>
            <a:solidFill>
              <a:schemeClr val="tx2">
                <a:lumMod val="75000"/>
              </a:schemeClr>
            </a:solidFill>
          </c:spPr>
          <c:invertIfNegative val="0"/>
          <c:dLbls>
            <c:dLbl>
              <c:idx val="0"/>
              <c:tx>
                <c:rich>
                  <a:bodyPr/>
                  <a:lstStyle/>
                  <a:p>
                    <a:r>
                      <a:rPr lang="en-US" dirty="0" smtClean="0"/>
                      <a:t>&lt;0.5%</a:t>
                    </a:r>
                    <a:endParaRPr lang="en-US" dirty="0"/>
                  </a:p>
                </c:rich>
              </c:tx>
              <c:showLegendKey val="0"/>
              <c:showVal val="1"/>
              <c:showCatName val="0"/>
              <c:showSerName val="0"/>
              <c:showPercent val="0"/>
              <c:showBubbleSize val="0"/>
            </c:dLbl>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Sooner, at a younger age than expected</c:v>
                </c:pt>
                <c:pt idx="1">
                  <c:v>Later, at an older age than expected</c:v>
                </c:pt>
                <c:pt idx="2">
                  <c:v>Does not impact expected retirement age</c:v>
                </c:pt>
              </c:strCache>
            </c:strRef>
          </c:cat>
          <c:val>
            <c:numRef>
              <c:f>Sheet1!$B$2:$B$4</c:f>
              <c:numCache>
                <c:formatCode>0%</c:formatCode>
                <c:ptCount val="3"/>
                <c:pt idx="0">
                  <c:v>0.01</c:v>
                </c:pt>
                <c:pt idx="1">
                  <c:v>0.09</c:v>
                </c:pt>
                <c:pt idx="2">
                  <c:v>0.89</c:v>
                </c:pt>
              </c:numCache>
            </c:numRef>
          </c:val>
        </c:ser>
        <c:dLbls>
          <c:showLegendKey val="0"/>
          <c:showVal val="0"/>
          <c:showCatName val="0"/>
          <c:showSerName val="0"/>
          <c:showPercent val="0"/>
          <c:showBubbleSize val="0"/>
        </c:dLbls>
        <c:gapWidth val="50"/>
        <c:axId val="121402112"/>
        <c:axId val="121403648"/>
      </c:barChart>
      <c:catAx>
        <c:axId val="121402112"/>
        <c:scaling>
          <c:orientation val="maxMin"/>
        </c:scaling>
        <c:delete val="0"/>
        <c:axPos val="l"/>
        <c:numFmt formatCode="0%" sourceLinked="1"/>
        <c:majorTickMark val="none"/>
        <c:minorTickMark val="none"/>
        <c:tickLblPos val="nextTo"/>
        <c:txPr>
          <a:bodyPr/>
          <a:lstStyle/>
          <a:p>
            <a:pPr algn="r">
              <a:defRPr sz="1600"/>
            </a:pPr>
            <a:endParaRPr lang="en-US"/>
          </a:p>
        </c:txPr>
        <c:crossAx val="121403648"/>
        <c:crosses val="autoZero"/>
        <c:auto val="1"/>
        <c:lblAlgn val="ctr"/>
        <c:lblOffset val="100"/>
        <c:noMultiLvlLbl val="0"/>
      </c:catAx>
      <c:valAx>
        <c:axId val="121403648"/>
        <c:scaling>
          <c:orientation val="minMax"/>
        </c:scaling>
        <c:delete val="1"/>
        <c:axPos val="t"/>
        <c:numFmt formatCode="0%" sourceLinked="1"/>
        <c:majorTickMark val="out"/>
        <c:minorTickMark val="none"/>
        <c:tickLblPos val="nextTo"/>
        <c:crossAx val="1214021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718816575499163"/>
          <c:y val="1.6118626466701858E-2"/>
          <c:w val="0.42545036667175851"/>
          <c:h val="0.93125000000000002"/>
        </c:manualLayout>
      </c:layout>
      <c:barChart>
        <c:barDir val="bar"/>
        <c:grouping val="clustered"/>
        <c:varyColors val="0"/>
        <c:ser>
          <c:idx val="0"/>
          <c:order val="0"/>
          <c:tx>
            <c:strRef>
              <c:f>Sheet1!$B$1</c:f>
              <c:strCache>
                <c:ptCount val="1"/>
                <c:pt idx="0">
                  <c:v>Employer plan version (n=223)</c:v>
                </c:pt>
              </c:strCache>
            </c:strRef>
          </c:tx>
          <c:spPr>
            <a:solidFill>
              <a:schemeClr val="tx2">
                <a:lumMod val="75000"/>
              </a:schemeClr>
            </a:solidFill>
          </c:spPr>
          <c:invertIfNegative val="0"/>
          <c:dLbls>
            <c:dLbl>
              <c:idx val="0"/>
              <c:tx>
                <c:rich>
                  <a:bodyPr/>
                  <a:lstStyle/>
                  <a:p>
                    <a:r>
                      <a:rPr lang="en-US" dirty="0" smtClean="0"/>
                      <a:t>&lt;0.5%</a:t>
                    </a:r>
                    <a:endParaRPr lang="en-US" dirty="0"/>
                  </a:p>
                </c:rich>
              </c:tx>
              <c:showLegendKey val="0"/>
              <c:showVal val="1"/>
              <c:showCatName val="0"/>
              <c:showSerName val="0"/>
              <c:showPercent val="0"/>
              <c:showBubbleSize val="0"/>
            </c:dLbl>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Sooner, at a younger age than expected</c:v>
                </c:pt>
                <c:pt idx="1">
                  <c:v>Later, at an older age than expected</c:v>
                </c:pt>
                <c:pt idx="2">
                  <c:v>Does not impact expected retirement age</c:v>
                </c:pt>
              </c:strCache>
            </c:strRef>
          </c:cat>
          <c:val>
            <c:numRef>
              <c:f>Sheet1!$B$2:$B$4</c:f>
              <c:numCache>
                <c:formatCode>0%</c:formatCode>
                <c:ptCount val="3"/>
                <c:pt idx="0">
                  <c:v>0.01</c:v>
                </c:pt>
                <c:pt idx="1">
                  <c:v>0.09</c:v>
                </c:pt>
                <c:pt idx="2">
                  <c:v>0.89</c:v>
                </c:pt>
              </c:numCache>
            </c:numRef>
          </c:val>
        </c:ser>
        <c:ser>
          <c:idx val="1"/>
          <c:order val="1"/>
          <c:tx>
            <c:strRef>
              <c:f>Sheet1!$C$1</c:f>
              <c:strCache>
                <c:ptCount val="1"/>
                <c:pt idx="0">
                  <c:v>No employer plan version (n=128)</c:v>
                </c:pt>
              </c:strCache>
            </c:strRef>
          </c:tx>
          <c:spPr>
            <a:solidFill>
              <a:schemeClr val="accent1">
                <a:lumMod val="60000"/>
                <a:lumOff val="40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Sooner, at a younger age than expected</c:v>
                </c:pt>
                <c:pt idx="1">
                  <c:v>Later, at an older age than expected</c:v>
                </c:pt>
                <c:pt idx="2">
                  <c:v>Does not impact expected retirement age</c:v>
                </c:pt>
              </c:strCache>
            </c:strRef>
          </c:cat>
          <c:val>
            <c:numRef>
              <c:f>Sheet1!$C$2:$C$4</c:f>
              <c:numCache>
                <c:formatCode>0%</c:formatCode>
                <c:ptCount val="3"/>
                <c:pt idx="0">
                  <c:v>0.03</c:v>
                </c:pt>
                <c:pt idx="1">
                  <c:v>0.23</c:v>
                </c:pt>
                <c:pt idx="2">
                  <c:v>0.71</c:v>
                </c:pt>
              </c:numCache>
            </c:numRef>
          </c:val>
        </c:ser>
        <c:dLbls>
          <c:showLegendKey val="0"/>
          <c:showVal val="0"/>
          <c:showCatName val="0"/>
          <c:showSerName val="0"/>
          <c:showPercent val="0"/>
          <c:showBubbleSize val="0"/>
        </c:dLbls>
        <c:gapWidth val="50"/>
        <c:axId val="121492992"/>
        <c:axId val="121494528"/>
      </c:barChart>
      <c:catAx>
        <c:axId val="121492992"/>
        <c:scaling>
          <c:orientation val="maxMin"/>
        </c:scaling>
        <c:delete val="0"/>
        <c:axPos val="l"/>
        <c:numFmt formatCode="0%" sourceLinked="1"/>
        <c:majorTickMark val="none"/>
        <c:minorTickMark val="none"/>
        <c:tickLblPos val="nextTo"/>
        <c:txPr>
          <a:bodyPr/>
          <a:lstStyle/>
          <a:p>
            <a:pPr algn="r">
              <a:defRPr sz="1600"/>
            </a:pPr>
            <a:endParaRPr lang="en-US"/>
          </a:p>
        </c:txPr>
        <c:crossAx val="121494528"/>
        <c:crosses val="autoZero"/>
        <c:auto val="1"/>
        <c:lblAlgn val="ctr"/>
        <c:lblOffset val="100"/>
        <c:noMultiLvlLbl val="0"/>
      </c:catAx>
      <c:valAx>
        <c:axId val="121494528"/>
        <c:scaling>
          <c:orientation val="minMax"/>
        </c:scaling>
        <c:delete val="1"/>
        <c:axPos val="t"/>
        <c:numFmt formatCode="0%" sourceLinked="1"/>
        <c:majorTickMark val="out"/>
        <c:minorTickMark val="none"/>
        <c:tickLblPos val="nextTo"/>
        <c:crossAx val="121492992"/>
        <c:crosses val="autoZero"/>
        <c:crossBetween val="between"/>
      </c:valAx>
    </c:plotArea>
    <c:legend>
      <c:legendPos val="r"/>
      <c:layout>
        <c:manualLayout>
          <c:xMode val="edge"/>
          <c:yMode val="edge"/>
          <c:x val="0.69490542562259583"/>
          <c:y val="6.3199755117458956E-2"/>
          <c:w val="0.22364435229873864"/>
          <c:h val="0.38711383894943724"/>
        </c:manualLayout>
      </c:layout>
      <c:overlay val="0"/>
      <c:spPr>
        <a:ln>
          <a:solidFill>
            <a:schemeClr val="tx1">
              <a:lumMod val="50000"/>
              <a:lumOff val="50000"/>
            </a:schemeClr>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940186268553678"/>
          <c:y val="1.6118626466701858E-2"/>
          <c:w val="0.45654954237452178"/>
          <c:h val="0.93125000000000002"/>
        </c:manualLayout>
      </c:layout>
      <c:barChart>
        <c:barDir val="bar"/>
        <c:grouping val="clustered"/>
        <c:varyColors val="0"/>
        <c:ser>
          <c:idx val="0"/>
          <c:order val="0"/>
          <c:tx>
            <c:strRef>
              <c:f>Sheet1!$B$1</c:f>
              <c:strCache>
                <c:ptCount val="1"/>
                <c:pt idx="0">
                  <c:v>Employer plan version (n=223)</c:v>
                </c:pt>
              </c:strCache>
            </c:strRef>
          </c:tx>
          <c:spPr>
            <a:solidFill>
              <a:schemeClr val="tx2">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Sheet1!$A$2:$A$6</c:f>
              <c:strCache>
                <c:ptCount val="5"/>
                <c:pt idx="0">
                  <c:v>Much Less Confident</c:v>
                </c:pt>
                <c:pt idx="1">
                  <c:v>Somewhat Less Confident</c:v>
                </c:pt>
                <c:pt idx="2">
                  <c:v>Somewhat More Confident</c:v>
                </c:pt>
                <c:pt idx="3">
                  <c:v>Much More Confident</c:v>
                </c:pt>
                <c:pt idx="4">
                  <c:v>Does Not Impact Confidence</c:v>
                </c:pt>
              </c:strCache>
            </c:strRef>
          </c:cat>
          <c:val>
            <c:numRef>
              <c:f>Sheet1!$B$2:$B$6</c:f>
              <c:numCache>
                <c:formatCode>0%</c:formatCode>
                <c:ptCount val="5"/>
                <c:pt idx="0">
                  <c:v>0.03</c:v>
                </c:pt>
                <c:pt idx="1">
                  <c:v>0.17</c:v>
                </c:pt>
                <c:pt idx="2">
                  <c:v>0.13</c:v>
                </c:pt>
                <c:pt idx="3">
                  <c:v>0.06</c:v>
                </c:pt>
                <c:pt idx="4">
                  <c:v>0.62</c:v>
                </c:pt>
              </c:numCache>
            </c:numRef>
          </c:val>
        </c:ser>
        <c:dLbls>
          <c:showLegendKey val="0"/>
          <c:showVal val="0"/>
          <c:showCatName val="0"/>
          <c:showSerName val="0"/>
          <c:showPercent val="0"/>
          <c:showBubbleSize val="0"/>
        </c:dLbls>
        <c:gapWidth val="50"/>
        <c:axId val="121550336"/>
        <c:axId val="121551872"/>
      </c:barChart>
      <c:catAx>
        <c:axId val="121550336"/>
        <c:scaling>
          <c:orientation val="maxMin"/>
        </c:scaling>
        <c:delete val="0"/>
        <c:axPos val="l"/>
        <c:numFmt formatCode="0%" sourceLinked="1"/>
        <c:majorTickMark val="none"/>
        <c:minorTickMark val="none"/>
        <c:tickLblPos val="nextTo"/>
        <c:txPr>
          <a:bodyPr/>
          <a:lstStyle/>
          <a:p>
            <a:pPr algn="r">
              <a:defRPr sz="1600"/>
            </a:pPr>
            <a:endParaRPr lang="en-US"/>
          </a:p>
        </c:txPr>
        <c:crossAx val="121551872"/>
        <c:crosses val="autoZero"/>
        <c:auto val="1"/>
        <c:lblAlgn val="ctr"/>
        <c:lblOffset val="100"/>
        <c:noMultiLvlLbl val="0"/>
      </c:catAx>
      <c:valAx>
        <c:axId val="121551872"/>
        <c:scaling>
          <c:orientation val="minMax"/>
        </c:scaling>
        <c:delete val="1"/>
        <c:axPos val="t"/>
        <c:numFmt formatCode="0%" sourceLinked="1"/>
        <c:majorTickMark val="out"/>
        <c:minorTickMark val="none"/>
        <c:tickLblPos val="nextTo"/>
        <c:crossAx val="1215503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164625774091405"/>
          <c:y val="1.6118626466701858E-2"/>
          <c:w val="0.40767940912732237"/>
          <c:h val="0.93125000000000002"/>
        </c:manualLayout>
      </c:layout>
      <c:barChart>
        <c:barDir val="bar"/>
        <c:grouping val="clustered"/>
        <c:varyColors val="0"/>
        <c:ser>
          <c:idx val="0"/>
          <c:order val="0"/>
          <c:tx>
            <c:strRef>
              <c:f>Sheet1!$B$1</c:f>
              <c:strCache>
                <c:ptCount val="1"/>
                <c:pt idx="0">
                  <c:v>Employer plan version (n=223)</c:v>
                </c:pt>
              </c:strCache>
            </c:strRef>
          </c:tx>
          <c:spPr>
            <a:solidFill>
              <a:schemeClr val="tx2">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Sheet1!$A$2:$A$6</c:f>
              <c:strCache>
                <c:ptCount val="5"/>
                <c:pt idx="0">
                  <c:v>Much Less Confident</c:v>
                </c:pt>
                <c:pt idx="1">
                  <c:v>Somewhat Less Confident</c:v>
                </c:pt>
                <c:pt idx="2">
                  <c:v>Somewhat More Confident</c:v>
                </c:pt>
                <c:pt idx="3">
                  <c:v>Much More Confident</c:v>
                </c:pt>
                <c:pt idx="4">
                  <c:v>Does Not Impact Confidence</c:v>
                </c:pt>
              </c:strCache>
            </c:strRef>
          </c:cat>
          <c:val>
            <c:numRef>
              <c:f>Sheet1!$B$2:$B$6</c:f>
              <c:numCache>
                <c:formatCode>0%</c:formatCode>
                <c:ptCount val="5"/>
                <c:pt idx="0">
                  <c:v>0.03</c:v>
                </c:pt>
                <c:pt idx="1">
                  <c:v>0.17</c:v>
                </c:pt>
                <c:pt idx="2">
                  <c:v>0.13</c:v>
                </c:pt>
                <c:pt idx="3">
                  <c:v>0.06</c:v>
                </c:pt>
                <c:pt idx="4">
                  <c:v>0.62</c:v>
                </c:pt>
              </c:numCache>
            </c:numRef>
          </c:val>
        </c:ser>
        <c:ser>
          <c:idx val="1"/>
          <c:order val="1"/>
          <c:tx>
            <c:strRef>
              <c:f>Sheet1!$C$1</c:f>
              <c:strCache>
                <c:ptCount val="1"/>
                <c:pt idx="0">
                  <c:v>No employer plan version (n=128)</c:v>
                </c:pt>
              </c:strCache>
            </c:strRef>
          </c:tx>
          <c:spPr>
            <a:solidFill>
              <a:schemeClr val="accent1">
                <a:lumMod val="60000"/>
                <a:lumOff val="40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Sheet1!$A$2:$A$6</c:f>
              <c:strCache>
                <c:ptCount val="5"/>
                <c:pt idx="0">
                  <c:v>Much Less Confident</c:v>
                </c:pt>
                <c:pt idx="1">
                  <c:v>Somewhat Less Confident</c:v>
                </c:pt>
                <c:pt idx="2">
                  <c:v>Somewhat More Confident</c:v>
                </c:pt>
                <c:pt idx="3">
                  <c:v>Much More Confident</c:v>
                </c:pt>
                <c:pt idx="4">
                  <c:v>Does Not Impact Confidence</c:v>
                </c:pt>
              </c:strCache>
            </c:strRef>
          </c:cat>
          <c:val>
            <c:numRef>
              <c:f>Sheet1!$C$2:$C$6</c:f>
              <c:numCache>
                <c:formatCode>0%</c:formatCode>
                <c:ptCount val="5"/>
                <c:pt idx="0">
                  <c:v>7.0000000000000007E-2</c:v>
                </c:pt>
                <c:pt idx="1">
                  <c:v>0.17</c:v>
                </c:pt>
                <c:pt idx="2">
                  <c:v>0.19</c:v>
                </c:pt>
                <c:pt idx="3">
                  <c:v>0.05</c:v>
                </c:pt>
                <c:pt idx="4">
                  <c:v>0.51</c:v>
                </c:pt>
              </c:numCache>
            </c:numRef>
          </c:val>
        </c:ser>
        <c:dLbls>
          <c:showLegendKey val="0"/>
          <c:showVal val="0"/>
          <c:showCatName val="0"/>
          <c:showSerName val="0"/>
          <c:showPercent val="0"/>
          <c:showBubbleSize val="0"/>
        </c:dLbls>
        <c:gapWidth val="50"/>
        <c:axId val="125249408"/>
        <c:axId val="125250944"/>
      </c:barChart>
      <c:catAx>
        <c:axId val="125249408"/>
        <c:scaling>
          <c:orientation val="maxMin"/>
        </c:scaling>
        <c:delete val="0"/>
        <c:axPos val="l"/>
        <c:numFmt formatCode="0%" sourceLinked="1"/>
        <c:majorTickMark val="none"/>
        <c:minorTickMark val="none"/>
        <c:tickLblPos val="nextTo"/>
        <c:txPr>
          <a:bodyPr/>
          <a:lstStyle/>
          <a:p>
            <a:pPr algn="r">
              <a:defRPr sz="1600"/>
            </a:pPr>
            <a:endParaRPr lang="en-US"/>
          </a:p>
        </c:txPr>
        <c:crossAx val="125250944"/>
        <c:crosses val="autoZero"/>
        <c:auto val="1"/>
        <c:lblAlgn val="ctr"/>
        <c:lblOffset val="100"/>
        <c:noMultiLvlLbl val="0"/>
      </c:catAx>
      <c:valAx>
        <c:axId val="125250944"/>
        <c:scaling>
          <c:orientation val="minMax"/>
        </c:scaling>
        <c:delete val="1"/>
        <c:axPos val="t"/>
        <c:numFmt formatCode="0%" sourceLinked="1"/>
        <c:majorTickMark val="out"/>
        <c:minorTickMark val="none"/>
        <c:tickLblPos val="nextTo"/>
        <c:crossAx val="125249408"/>
        <c:crosses val="autoZero"/>
        <c:crossBetween val="between"/>
      </c:valAx>
    </c:plotArea>
    <c:legend>
      <c:legendPos val="r"/>
      <c:layout>
        <c:manualLayout>
          <c:xMode val="edge"/>
          <c:yMode val="edge"/>
          <c:x val="0.76747016892904341"/>
          <c:y val="0.23524270516000753"/>
          <c:w val="0.22364435229873864"/>
          <c:h val="0.38711383894943724"/>
        </c:manualLayout>
      </c:layout>
      <c:overlay val="0"/>
      <c:spPr>
        <a:ln>
          <a:solidFill>
            <a:schemeClr val="tx1">
              <a:lumMod val="50000"/>
              <a:lumOff val="50000"/>
            </a:schemeClr>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164625774091405"/>
          <c:y val="1.6118626466701858E-2"/>
          <c:w val="0.39583210409769831"/>
          <c:h val="0.93125000000000002"/>
        </c:manualLayout>
      </c:layout>
      <c:barChart>
        <c:barDir val="bar"/>
        <c:grouping val="clustered"/>
        <c:varyColors val="0"/>
        <c:ser>
          <c:idx val="0"/>
          <c:order val="0"/>
          <c:tx>
            <c:strRef>
              <c:f>Sheet1!$B$1</c:f>
              <c:strCache>
                <c:ptCount val="1"/>
                <c:pt idx="0">
                  <c:v>Employer plan version (n=223)</c:v>
                </c:pt>
              </c:strCache>
            </c:strRef>
          </c:tx>
          <c:spPr>
            <a:solidFill>
              <a:schemeClr val="tx2">
                <a:lumMod val="75000"/>
              </a:schemeClr>
            </a:solidFill>
          </c:spPr>
          <c:invertIfNegative val="0"/>
          <c:dLbls>
            <c:dLbl>
              <c:idx val="4"/>
              <c:tx>
                <c:rich>
                  <a:bodyPr/>
                  <a:lstStyle/>
                  <a:p>
                    <a:r>
                      <a:rPr lang="en-US" dirty="0" smtClean="0"/>
                      <a:t>&lt;0.5%</a:t>
                    </a:r>
                    <a:endParaRPr lang="en-US" dirty="0"/>
                  </a:p>
                </c:rich>
              </c:tx>
              <c:showLegendKey val="0"/>
              <c:showVal val="1"/>
              <c:showCatName val="0"/>
              <c:showSerName val="0"/>
              <c:showPercent val="0"/>
              <c:showBubbleSize val="0"/>
            </c:dLbl>
            <c:txPr>
              <a:bodyPr/>
              <a:lstStyle/>
              <a:p>
                <a:pPr>
                  <a:defRPr sz="1600"/>
                </a:pPr>
                <a:endParaRPr lang="en-US"/>
              </a:p>
            </c:txPr>
            <c:showLegendKey val="0"/>
            <c:showVal val="1"/>
            <c:showCatName val="0"/>
            <c:showSerName val="0"/>
            <c:showPercent val="0"/>
            <c:showBubbleSize val="0"/>
            <c:showLeaderLines val="0"/>
          </c:dLbls>
          <c:cat>
            <c:strRef>
              <c:f>Sheet1!$A$2:$A$5</c:f>
              <c:strCache>
                <c:ptCount val="4"/>
                <c:pt idx="0">
                  <c:v>Very Useful</c:v>
                </c:pt>
                <c:pt idx="1">
                  <c:v>Somewhat Useful</c:v>
                </c:pt>
                <c:pt idx="2">
                  <c:v>Not Too Useful</c:v>
                </c:pt>
                <c:pt idx="3">
                  <c:v>Not at All Useful</c:v>
                </c:pt>
              </c:strCache>
            </c:strRef>
          </c:cat>
          <c:val>
            <c:numRef>
              <c:f>Sheet1!$B$2:$B$5</c:f>
              <c:numCache>
                <c:formatCode>0%</c:formatCode>
                <c:ptCount val="4"/>
                <c:pt idx="0">
                  <c:v>0.36</c:v>
                </c:pt>
                <c:pt idx="1">
                  <c:v>0.49</c:v>
                </c:pt>
                <c:pt idx="2">
                  <c:v>0.05</c:v>
                </c:pt>
                <c:pt idx="3">
                  <c:v>0.1</c:v>
                </c:pt>
              </c:numCache>
            </c:numRef>
          </c:val>
        </c:ser>
        <c:dLbls>
          <c:showLegendKey val="0"/>
          <c:showVal val="0"/>
          <c:showCatName val="0"/>
          <c:showSerName val="0"/>
          <c:showPercent val="0"/>
          <c:showBubbleSize val="0"/>
        </c:dLbls>
        <c:gapWidth val="50"/>
        <c:axId val="125285888"/>
        <c:axId val="125287424"/>
      </c:barChart>
      <c:catAx>
        <c:axId val="125285888"/>
        <c:scaling>
          <c:orientation val="maxMin"/>
        </c:scaling>
        <c:delete val="0"/>
        <c:axPos val="l"/>
        <c:numFmt formatCode="0%" sourceLinked="1"/>
        <c:majorTickMark val="none"/>
        <c:minorTickMark val="none"/>
        <c:tickLblPos val="nextTo"/>
        <c:txPr>
          <a:bodyPr/>
          <a:lstStyle/>
          <a:p>
            <a:pPr algn="r">
              <a:defRPr sz="1600"/>
            </a:pPr>
            <a:endParaRPr lang="en-US"/>
          </a:p>
        </c:txPr>
        <c:crossAx val="125287424"/>
        <c:crosses val="autoZero"/>
        <c:auto val="1"/>
        <c:lblAlgn val="ctr"/>
        <c:lblOffset val="100"/>
        <c:noMultiLvlLbl val="0"/>
      </c:catAx>
      <c:valAx>
        <c:axId val="125287424"/>
        <c:scaling>
          <c:orientation val="minMax"/>
        </c:scaling>
        <c:delete val="1"/>
        <c:axPos val="t"/>
        <c:numFmt formatCode="0%" sourceLinked="1"/>
        <c:majorTickMark val="out"/>
        <c:minorTickMark val="none"/>
        <c:tickLblPos val="nextTo"/>
        <c:crossAx val="1252858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164625774091405"/>
          <c:y val="1.6118626466701858E-2"/>
          <c:w val="0.361771102137529"/>
          <c:h val="0.93125000000000002"/>
        </c:manualLayout>
      </c:layout>
      <c:barChart>
        <c:barDir val="bar"/>
        <c:grouping val="clustered"/>
        <c:varyColors val="0"/>
        <c:ser>
          <c:idx val="0"/>
          <c:order val="0"/>
          <c:tx>
            <c:strRef>
              <c:f>Sheet1!$B$1</c:f>
              <c:strCache>
                <c:ptCount val="1"/>
                <c:pt idx="0">
                  <c:v>Employer plan version (n=223)</c:v>
                </c:pt>
              </c:strCache>
            </c:strRef>
          </c:tx>
          <c:spPr>
            <a:solidFill>
              <a:schemeClr val="tx2">
                <a:lumMod val="75000"/>
              </a:schemeClr>
            </a:solidFill>
          </c:spPr>
          <c:invertIfNegative val="0"/>
          <c:dLbls>
            <c:dLbl>
              <c:idx val="4"/>
              <c:tx>
                <c:rich>
                  <a:bodyPr/>
                  <a:lstStyle/>
                  <a:p>
                    <a:r>
                      <a:rPr lang="en-US" dirty="0" smtClean="0"/>
                      <a:t>&lt;0.5%</a:t>
                    </a:r>
                    <a:endParaRPr lang="en-US" dirty="0"/>
                  </a:p>
                </c:rich>
              </c:tx>
              <c:showLegendKey val="0"/>
              <c:showVal val="1"/>
              <c:showCatName val="0"/>
              <c:showSerName val="0"/>
              <c:showPercent val="0"/>
              <c:showBubbleSize val="0"/>
            </c:dLbl>
            <c:txPr>
              <a:bodyPr/>
              <a:lstStyle/>
              <a:p>
                <a:pPr>
                  <a:defRPr sz="1600"/>
                </a:pPr>
                <a:endParaRPr lang="en-US"/>
              </a:p>
            </c:txPr>
            <c:showLegendKey val="0"/>
            <c:showVal val="1"/>
            <c:showCatName val="0"/>
            <c:showSerName val="0"/>
            <c:showPercent val="0"/>
            <c:showBubbleSize val="0"/>
            <c:showLeaderLines val="0"/>
          </c:dLbls>
          <c:cat>
            <c:strRef>
              <c:f>Sheet1!$A$2:$A$5</c:f>
              <c:strCache>
                <c:ptCount val="4"/>
                <c:pt idx="0">
                  <c:v>Very Useful</c:v>
                </c:pt>
                <c:pt idx="1">
                  <c:v>Somewhat Useful</c:v>
                </c:pt>
                <c:pt idx="2">
                  <c:v>Not Too Useful</c:v>
                </c:pt>
                <c:pt idx="3">
                  <c:v>Not at All Useful</c:v>
                </c:pt>
              </c:strCache>
            </c:strRef>
          </c:cat>
          <c:val>
            <c:numRef>
              <c:f>Sheet1!$B$2:$B$5</c:f>
              <c:numCache>
                <c:formatCode>0%</c:formatCode>
                <c:ptCount val="4"/>
                <c:pt idx="0">
                  <c:v>0.36</c:v>
                </c:pt>
                <c:pt idx="1">
                  <c:v>0.49</c:v>
                </c:pt>
                <c:pt idx="2">
                  <c:v>0.05</c:v>
                </c:pt>
                <c:pt idx="3">
                  <c:v>0.1</c:v>
                </c:pt>
              </c:numCache>
            </c:numRef>
          </c:val>
        </c:ser>
        <c:ser>
          <c:idx val="1"/>
          <c:order val="1"/>
          <c:tx>
            <c:strRef>
              <c:f>Sheet1!$C$1</c:f>
              <c:strCache>
                <c:ptCount val="1"/>
                <c:pt idx="0">
                  <c:v>No employer plan version* (n=128)</c:v>
                </c:pt>
              </c:strCache>
            </c:strRef>
          </c:tx>
          <c:spPr>
            <a:solidFill>
              <a:schemeClr val="accent1">
                <a:lumMod val="60000"/>
                <a:lumOff val="40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Sheet1!$A$2:$A$5</c:f>
              <c:strCache>
                <c:ptCount val="4"/>
                <c:pt idx="0">
                  <c:v>Very Useful</c:v>
                </c:pt>
                <c:pt idx="1">
                  <c:v>Somewhat Useful</c:v>
                </c:pt>
                <c:pt idx="2">
                  <c:v>Not Too Useful</c:v>
                </c:pt>
                <c:pt idx="3">
                  <c:v>Not at All Useful</c:v>
                </c:pt>
              </c:strCache>
            </c:strRef>
          </c:cat>
          <c:val>
            <c:numRef>
              <c:f>Sheet1!$C$2:$C$5</c:f>
              <c:numCache>
                <c:formatCode>0%</c:formatCode>
                <c:ptCount val="4"/>
                <c:pt idx="0">
                  <c:v>0.34</c:v>
                </c:pt>
                <c:pt idx="1">
                  <c:v>0.4</c:v>
                </c:pt>
                <c:pt idx="2">
                  <c:v>0.1</c:v>
                </c:pt>
                <c:pt idx="3">
                  <c:v>0.16</c:v>
                </c:pt>
              </c:numCache>
            </c:numRef>
          </c:val>
        </c:ser>
        <c:dLbls>
          <c:showLegendKey val="0"/>
          <c:showVal val="0"/>
          <c:showCatName val="0"/>
          <c:showSerName val="0"/>
          <c:showPercent val="0"/>
          <c:showBubbleSize val="0"/>
        </c:dLbls>
        <c:gapWidth val="50"/>
        <c:axId val="125056896"/>
        <c:axId val="125058432"/>
      </c:barChart>
      <c:catAx>
        <c:axId val="125056896"/>
        <c:scaling>
          <c:orientation val="maxMin"/>
        </c:scaling>
        <c:delete val="0"/>
        <c:axPos val="l"/>
        <c:numFmt formatCode="0%" sourceLinked="1"/>
        <c:majorTickMark val="none"/>
        <c:minorTickMark val="none"/>
        <c:tickLblPos val="nextTo"/>
        <c:txPr>
          <a:bodyPr/>
          <a:lstStyle/>
          <a:p>
            <a:pPr algn="r">
              <a:defRPr sz="1600"/>
            </a:pPr>
            <a:endParaRPr lang="en-US"/>
          </a:p>
        </c:txPr>
        <c:crossAx val="125058432"/>
        <c:crosses val="autoZero"/>
        <c:auto val="1"/>
        <c:lblAlgn val="ctr"/>
        <c:lblOffset val="100"/>
        <c:noMultiLvlLbl val="0"/>
      </c:catAx>
      <c:valAx>
        <c:axId val="125058432"/>
        <c:scaling>
          <c:orientation val="minMax"/>
        </c:scaling>
        <c:delete val="1"/>
        <c:axPos val="t"/>
        <c:numFmt formatCode="0%" sourceLinked="1"/>
        <c:majorTickMark val="out"/>
        <c:minorTickMark val="none"/>
        <c:tickLblPos val="nextTo"/>
        <c:crossAx val="125056896"/>
        <c:crosses val="autoZero"/>
        <c:crossBetween val="between"/>
      </c:valAx>
    </c:plotArea>
    <c:legend>
      <c:legendPos val="r"/>
      <c:layout>
        <c:manualLayout>
          <c:xMode val="edge"/>
          <c:yMode val="edge"/>
          <c:x val="0.70675273065221988"/>
          <c:y val="0.50654135974938619"/>
          <c:w val="0.22364435229873864"/>
          <c:h val="0.38711383894943724"/>
        </c:manualLayout>
      </c:layout>
      <c:overlay val="0"/>
      <c:spPr>
        <a:ln>
          <a:solidFill>
            <a:schemeClr val="tx1">
              <a:lumMod val="50000"/>
              <a:lumOff val="50000"/>
            </a:schemeClr>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1605739790903"/>
          <c:y val="0.15250890583063759"/>
          <c:w val="0.57107651884032551"/>
          <c:h val="0.72646006673154007"/>
        </c:manualLayout>
      </c:layout>
      <c:pieChart>
        <c:varyColors val="1"/>
        <c:ser>
          <c:idx val="0"/>
          <c:order val="0"/>
          <c:tx>
            <c:strRef>
              <c:f>Sheet1!$B$1</c:f>
              <c:strCache>
                <c:ptCount val="1"/>
                <c:pt idx="0">
                  <c:v>Column1</c:v>
                </c:pt>
              </c:strCache>
            </c:strRef>
          </c:tx>
          <c:dPt>
            <c:idx val="0"/>
            <c:bubble3D val="0"/>
            <c:spPr>
              <a:solidFill>
                <a:schemeClr val="accent1">
                  <a:lumMod val="75000"/>
                </a:schemeClr>
              </a:solidFill>
            </c:spPr>
          </c:dPt>
          <c:dPt>
            <c:idx val="2"/>
            <c:bubble3D val="0"/>
            <c:spPr>
              <a:solidFill>
                <a:schemeClr val="bg1">
                  <a:lumMod val="50000"/>
                </a:schemeClr>
              </a:solidFill>
            </c:spPr>
          </c:dPt>
          <c:dLbls>
            <c:dLbl>
              <c:idx val="0"/>
              <c:spPr/>
              <c:txPr>
                <a:bodyPr/>
                <a:lstStyle/>
                <a:p>
                  <a:pPr>
                    <a:defRPr b="0">
                      <a:solidFill>
                        <a:schemeClr val="bg1"/>
                      </a:solidFill>
                    </a:defRPr>
                  </a:pPr>
                  <a:endParaRPr lang="en-US"/>
                </a:p>
              </c:txPr>
              <c:dLblPos val="ctr"/>
              <c:showLegendKey val="0"/>
              <c:showVal val="1"/>
              <c:showCatName val="1"/>
              <c:showSerName val="0"/>
              <c:showPercent val="0"/>
              <c:showBubbleSize val="0"/>
            </c:dLbl>
            <c:dLbl>
              <c:idx val="2"/>
              <c:layout>
                <c:manualLayout>
                  <c:x val="0.15505207029000273"/>
                  <c:y val="0.24178012829531784"/>
                </c:manualLayout>
              </c:layout>
              <c:dLblPos val="bestFit"/>
              <c:showLegendKey val="0"/>
              <c:showVal val="1"/>
              <c:showCatName val="1"/>
              <c:showSerName val="0"/>
              <c:showPercent val="0"/>
              <c:showBubbleSize val="0"/>
              <c:separator>
</c:separator>
            </c:dLbl>
            <c:txPr>
              <a:bodyPr/>
              <a:lstStyle/>
              <a:p>
                <a:pPr>
                  <a:defRPr b="0"/>
                </a:pPr>
                <a:endParaRPr lang="en-US"/>
              </a:p>
            </c:txPr>
            <c:dLblPos val="ctr"/>
            <c:showLegendKey val="0"/>
            <c:showVal val="1"/>
            <c:showCatName val="1"/>
            <c:showSerName val="0"/>
            <c:showPercent val="0"/>
            <c:showBubbleSize val="0"/>
            <c:separator>
</c:separator>
            <c:showLeaderLines val="0"/>
          </c:dLbls>
          <c:cat>
            <c:strRef>
              <c:f>Sheet1!$A$2:$A$4</c:f>
              <c:strCache>
                <c:ptCount val="3"/>
                <c:pt idx="0">
                  <c:v>Yes</c:v>
                </c:pt>
                <c:pt idx="1">
                  <c:v>No</c:v>
                </c:pt>
                <c:pt idx="2">
                  <c:v>Don't know</c:v>
                </c:pt>
              </c:strCache>
            </c:strRef>
          </c:cat>
          <c:val>
            <c:numRef>
              <c:f>Sheet1!$B$2:$B$4</c:f>
              <c:numCache>
                <c:formatCode>0%</c:formatCode>
                <c:ptCount val="3"/>
                <c:pt idx="0">
                  <c:v>0.21</c:v>
                </c:pt>
                <c:pt idx="1">
                  <c:v>0.49</c:v>
                </c:pt>
                <c:pt idx="2">
                  <c:v>0.31</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barChart>
        <c:barDir val="col"/>
        <c:grouping val="clustered"/>
        <c:varyColors val="0"/>
        <c:ser>
          <c:idx val="0"/>
          <c:order val="0"/>
          <c:tx>
            <c:strRef>
              <c:f>Sheet1!$B$1</c:f>
              <c:strCache>
                <c:ptCount val="1"/>
                <c:pt idx="0">
                  <c:v>Workers w/major debt problem (n=166)</c:v>
                </c:pt>
              </c:strCache>
            </c:strRef>
          </c:tx>
          <c:spPr>
            <a:solidFill>
              <a:schemeClr val="accent1">
                <a:lumMod val="50000"/>
              </a:schemeClr>
            </a:solidFill>
          </c:spPr>
          <c:invertIfNegative val="0"/>
          <c:dLbls>
            <c:showLegendKey val="0"/>
            <c:showVal val="1"/>
            <c:showCatName val="0"/>
            <c:showSerName val="0"/>
            <c:showPercent val="0"/>
            <c:showBubbleSize val="0"/>
            <c:showLeaderLines val="0"/>
          </c:dLbls>
          <c:cat>
            <c:strRef>
              <c:f>Sheet1!$A$2:$A$5</c:f>
              <c:strCache>
                <c:ptCount val="4"/>
                <c:pt idx="0">
                  <c:v>Very Confident</c:v>
                </c:pt>
                <c:pt idx="1">
                  <c:v>Somewhat Confident</c:v>
                </c:pt>
                <c:pt idx="2">
                  <c:v>Not Too Confident</c:v>
                </c:pt>
                <c:pt idx="3">
                  <c:v>Not at All Confident</c:v>
                </c:pt>
              </c:strCache>
            </c:strRef>
          </c:cat>
          <c:val>
            <c:numRef>
              <c:f>Sheet1!$B$2:$B$5</c:f>
              <c:numCache>
                <c:formatCode>0%</c:formatCode>
                <c:ptCount val="4"/>
                <c:pt idx="0">
                  <c:v>0.03</c:v>
                </c:pt>
                <c:pt idx="1">
                  <c:v>0.21</c:v>
                </c:pt>
                <c:pt idx="2">
                  <c:v>0.27</c:v>
                </c:pt>
                <c:pt idx="3">
                  <c:v>0.49</c:v>
                </c:pt>
              </c:numCache>
            </c:numRef>
          </c:val>
        </c:ser>
        <c:ser>
          <c:idx val="1"/>
          <c:order val="1"/>
          <c:tx>
            <c:strRef>
              <c:f>Sheet1!$C$1</c:f>
              <c:strCache>
                <c:ptCount val="1"/>
                <c:pt idx="0">
                  <c:v>Workers w/minor debt problem (n=363)</c:v>
                </c:pt>
              </c:strCache>
            </c:strRef>
          </c:tx>
          <c:spPr>
            <a:solidFill>
              <a:schemeClr val="accent1">
                <a:lumMod val="75000"/>
              </a:schemeClr>
            </a:solidFill>
          </c:spPr>
          <c:invertIfNegative val="0"/>
          <c:dLbls>
            <c:showLegendKey val="0"/>
            <c:showVal val="1"/>
            <c:showCatName val="0"/>
            <c:showSerName val="0"/>
            <c:showPercent val="0"/>
            <c:showBubbleSize val="0"/>
            <c:showLeaderLines val="0"/>
          </c:dLbls>
          <c:cat>
            <c:strRef>
              <c:f>Sheet1!$A$2:$A$5</c:f>
              <c:strCache>
                <c:ptCount val="4"/>
                <c:pt idx="0">
                  <c:v>Very Confident</c:v>
                </c:pt>
                <c:pt idx="1">
                  <c:v>Somewhat Confident</c:v>
                </c:pt>
                <c:pt idx="2">
                  <c:v>Not Too Confident</c:v>
                </c:pt>
                <c:pt idx="3">
                  <c:v>Not at All Confident</c:v>
                </c:pt>
              </c:strCache>
            </c:strRef>
          </c:cat>
          <c:val>
            <c:numRef>
              <c:f>Sheet1!$C$2:$C$5</c:f>
              <c:numCache>
                <c:formatCode>0%</c:formatCode>
                <c:ptCount val="4"/>
                <c:pt idx="0">
                  <c:v>0.15</c:v>
                </c:pt>
                <c:pt idx="1">
                  <c:v>0.41</c:v>
                </c:pt>
                <c:pt idx="2">
                  <c:v>0.22</c:v>
                </c:pt>
                <c:pt idx="3">
                  <c:v>0.19</c:v>
                </c:pt>
              </c:numCache>
            </c:numRef>
          </c:val>
        </c:ser>
        <c:ser>
          <c:idx val="2"/>
          <c:order val="2"/>
          <c:tx>
            <c:strRef>
              <c:f>Sheet1!$D$1</c:f>
              <c:strCache>
                <c:ptCount val="1"/>
                <c:pt idx="0">
                  <c:v>Workers w/no debt problem (n=465)</c:v>
                </c:pt>
              </c:strCache>
            </c:strRef>
          </c:tx>
          <c:spPr>
            <a:solidFill>
              <a:schemeClr val="accent1">
                <a:lumMod val="60000"/>
                <a:lumOff val="40000"/>
              </a:schemeClr>
            </a:solidFill>
          </c:spPr>
          <c:invertIfNegative val="0"/>
          <c:dLbls>
            <c:showLegendKey val="0"/>
            <c:showVal val="1"/>
            <c:showCatName val="0"/>
            <c:showSerName val="0"/>
            <c:showPercent val="0"/>
            <c:showBubbleSize val="0"/>
            <c:showLeaderLines val="0"/>
          </c:dLbls>
          <c:cat>
            <c:strRef>
              <c:f>Sheet1!$A$2:$A$5</c:f>
              <c:strCache>
                <c:ptCount val="4"/>
                <c:pt idx="0">
                  <c:v>Very Confident</c:v>
                </c:pt>
                <c:pt idx="1">
                  <c:v>Somewhat Confident</c:v>
                </c:pt>
                <c:pt idx="2">
                  <c:v>Not Too Confident</c:v>
                </c:pt>
                <c:pt idx="3">
                  <c:v>Not at All Confident</c:v>
                </c:pt>
              </c:strCache>
            </c:strRef>
          </c:cat>
          <c:val>
            <c:numRef>
              <c:f>Sheet1!$D$2:$D$5</c:f>
              <c:numCache>
                <c:formatCode>0%</c:formatCode>
                <c:ptCount val="4"/>
                <c:pt idx="0">
                  <c:v>0.28999999999999998</c:v>
                </c:pt>
                <c:pt idx="1">
                  <c:v>0.4</c:v>
                </c:pt>
                <c:pt idx="2">
                  <c:v>0.14000000000000001</c:v>
                </c:pt>
                <c:pt idx="3">
                  <c:v>0.16</c:v>
                </c:pt>
              </c:numCache>
            </c:numRef>
          </c:val>
        </c:ser>
        <c:dLbls>
          <c:showLegendKey val="0"/>
          <c:showVal val="0"/>
          <c:showCatName val="0"/>
          <c:showSerName val="0"/>
          <c:showPercent val="0"/>
          <c:showBubbleSize val="0"/>
        </c:dLbls>
        <c:gapWidth val="50"/>
        <c:axId val="78212480"/>
        <c:axId val="78230656"/>
      </c:barChart>
      <c:catAx>
        <c:axId val="78212480"/>
        <c:scaling>
          <c:orientation val="minMax"/>
        </c:scaling>
        <c:delete val="0"/>
        <c:axPos val="b"/>
        <c:numFmt formatCode="General" sourceLinked="1"/>
        <c:majorTickMark val="none"/>
        <c:minorTickMark val="none"/>
        <c:tickLblPos val="nextTo"/>
        <c:txPr>
          <a:bodyPr/>
          <a:lstStyle/>
          <a:p>
            <a:pPr>
              <a:defRPr sz="1600"/>
            </a:pPr>
            <a:endParaRPr lang="en-US"/>
          </a:p>
        </c:txPr>
        <c:crossAx val="78230656"/>
        <c:crosses val="autoZero"/>
        <c:auto val="1"/>
        <c:lblAlgn val="ctr"/>
        <c:lblOffset val="100"/>
        <c:noMultiLvlLbl val="0"/>
      </c:catAx>
      <c:valAx>
        <c:axId val="78230656"/>
        <c:scaling>
          <c:orientation val="minMax"/>
        </c:scaling>
        <c:delete val="1"/>
        <c:axPos val="l"/>
        <c:numFmt formatCode="0%" sourceLinked="1"/>
        <c:majorTickMark val="out"/>
        <c:minorTickMark val="none"/>
        <c:tickLblPos val="nextTo"/>
        <c:crossAx val="78212480"/>
        <c:crosses val="autoZero"/>
        <c:crossBetween val="between"/>
      </c:valAx>
    </c:plotArea>
    <c:legend>
      <c:legendPos val="t"/>
      <c:layout>
        <c:manualLayout>
          <c:xMode val="edge"/>
          <c:yMode val="edge"/>
          <c:x val="6.3510084888037638E-2"/>
          <c:y val="1.6759776536312849E-2"/>
          <c:w val="0.87407297060840372"/>
          <c:h val="0.12898512141891713"/>
        </c:manualLayout>
      </c:layout>
      <c:overlay val="0"/>
      <c:spPr>
        <a:solidFill>
          <a:schemeClr val="bg1"/>
        </a:solidFill>
        <a:ln>
          <a:solidFill>
            <a:schemeClr val="tx1">
              <a:lumMod val="50000"/>
              <a:lumOff val="50000"/>
            </a:schemeClr>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824570342969932"/>
          <c:y val="3.4374965521116727E-2"/>
          <c:w val="0.44396667277688473"/>
          <c:h val="0.93125000000000002"/>
        </c:manualLayout>
      </c:layout>
      <c:barChart>
        <c:barDir val="bar"/>
        <c:grouping val="clustered"/>
        <c:varyColors val="0"/>
        <c:ser>
          <c:idx val="0"/>
          <c:order val="0"/>
          <c:tx>
            <c:strRef>
              <c:f>Sheet1!$B$2</c:f>
              <c:strCache>
                <c:ptCount val="1"/>
                <c:pt idx="0">
                  <c:v>Series 1</c:v>
                </c:pt>
              </c:strCache>
            </c:strRef>
          </c:tx>
          <c:spPr>
            <a:solidFill>
              <a:schemeClr val="tx2">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Sheet1!$A$3:$A$7</c:f>
              <c:strCache>
                <c:ptCount val="5"/>
                <c:pt idx="0">
                  <c:v>Stop contributing altogether</c:v>
                </c:pt>
                <c:pt idx="1">
                  <c:v>Reduce the amount you contribute</c:v>
                </c:pt>
                <c:pt idx="2">
                  <c:v>Continue to contribute what you do now</c:v>
                </c:pt>
                <c:pt idx="3">
                  <c:v>Increase the amount you contribute</c:v>
                </c:pt>
                <c:pt idx="4">
                  <c:v>Don't know / Refused</c:v>
                </c:pt>
              </c:strCache>
            </c:strRef>
          </c:cat>
          <c:val>
            <c:numRef>
              <c:f>Sheet1!$B$3:$B$7</c:f>
              <c:numCache>
                <c:formatCode>0%</c:formatCode>
                <c:ptCount val="5"/>
                <c:pt idx="0">
                  <c:v>0.05</c:v>
                </c:pt>
                <c:pt idx="1">
                  <c:v>0.1</c:v>
                </c:pt>
                <c:pt idx="2">
                  <c:v>0.65</c:v>
                </c:pt>
                <c:pt idx="3">
                  <c:v>0.16</c:v>
                </c:pt>
                <c:pt idx="4">
                  <c:v>0.04</c:v>
                </c:pt>
              </c:numCache>
            </c:numRef>
          </c:val>
        </c:ser>
        <c:dLbls>
          <c:showLegendKey val="0"/>
          <c:showVal val="0"/>
          <c:showCatName val="0"/>
          <c:showSerName val="0"/>
          <c:showPercent val="0"/>
          <c:showBubbleSize val="0"/>
        </c:dLbls>
        <c:gapWidth val="50"/>
        <c:axId val="125148160"/>
        <c:axId val="125166336"/>
      </c:barChart>
      <c:catAx>
        <c:axId val="125148160"/>
        <c:scaling>
          <c:orientation val="maxMin"/>
        </c:scaling>
        <c:delete val="0"/>
        <c:axPos val="l"/>
        <c:numFmt formatCode="0%" sourceLinked="1"/>
        <c:majorTickMark val="none"/>
        <c:minorTickMark val="none"/>
        <c:tickLblPos val="nextTo"/>
        <c:txPr>
          <a:bodyPr/>
          <a:lstStyle/>
          <a:p>
            <a:pPr algn="r">
              <a:defRPr sz="1600"/>
            </a:pPr>
            <a:endParaRPr lang="en-US"/>
          </a:p>
        </c:txPr>
        <c:crossAx val="125166336"/>
        <c:crosses val="autoZero"/>
        <c:auto val="1"/>
        <c:lblAlgn val="ctr"/>
        <c:lblOffset val="100"/>
        <c:noMultiLvlLbl val="0"/>
      </c:catAx>
      <c:valAx>
        <c:axId val="125166336"/>
        <c:scaling>
          <c:orientation val="minMax"/>
        </c:scaling>
        <c:delete val="1"/>
        <c:axPos val="t"/>
        <c:numFmt formatCode="0%" sourceLinked="1"/>
        <c:majorTickMark val="out"/>
        <c:minorTickMark val="none"/>
        <c:tickLblPos val="nextTo"/>
        <c:crossAx val="1251481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658858527756686"/>
          <c:y val="3.4374965521116727E-2"/>
          <c:w val="0.49573084183445493"/>
          <c:h val="0.93125000000000002"/>
        </c:manualLayout>
      </c:layout>
      <c:barChart>
        <c:barDir val="bar"/>
        <c:grouping val="clustered"/>
        <c:varyColors val="0"/>
        <c:ser>
          <c:idx val="0"/>
          <c:order val="0"/>
          <c:tx>
            <c:strRef>
              <c:f>Sheet1!$B$2</c:f>
              <c:strCache>
                <c:ptCount val="1"/>
                <c:pt idx="0">
                  <c:v>Less than $35k (n=26*)</c:v>
                </c:pt>
              </c:strCache>
            </c:strRef>
          </c:tx>
          <c:spPr>
            <a:solidFill>
              <a:schemeClr val="tx2">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Sheet1!$A$3:$A$7</c:f>
              <c:strCache>
                <c:ptCount val="5"/>
                <c:pt idx="0">
                  <c:v>Stop contributing altogether</c:v>
                </c:pt>
                <c:pt idx="1">
                  <c:v>Reduce the amount you contribute</c:v>
                </c:pt>
                <c:pt idx="2">
                  <c:v>Continue to contribute what you do now</c:v>
                </c:pt>
                <c:pt idx="3">
                  <c:v>Increase the amount you contribute</c:v>
                </c:pt>
                <c:pt idx="4">
                  <c:v>Don't know / Refused</c:v>
                </c:pt>
              </c:strCache>
            </c:strRef>
          </c:cat>
          <c:val>
            <c:numRef>
              <c:f>Sheet1!$B$3:$B$7</c:f>
              <c:numCache>
                <c:formatCode>0%</c:formatCode>
                <c:ptCount val="5"/>
                <c:pt idx="0">
                  <c:v>0.13</c:v>
                </c:pt>
                <c:pt idx="1">
                  <c:v>0.08</c:v>
                </c:pt>
                <c:pt idx="2">
                  <c:v>0.63</c:v>
                </c:pt>
                <c:pt idx="3">
                  <c:v>0.12</c:v>
                </c:pt>
                <c:pt idx="4">
                  <c:v>0.04</c:v>
                </c:pt>
              </c:numCache>
            </c:numRef>
          </c:val>
        </c:ser>
        <c:ser>
          <c:idx val="1"/>
          <c:order val="1"/>
          <c:tx>
            <c:strRef>
              <c:f>Sheet1!$C$2</c:f>
              <c:strCache>
                <c:ptCount val="1"/>
                <c:pt idx="0">
                  <c:v>$35k to $74k (n=117)</c:v>
                </c:pt>
              </c:strCache>
            </c:strRef>
          </c:tx>
          <c:spPr>
            <a:solidFill>
              <a:schemeClr val="accent1"/>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Sheet1!$A$3:$A$7</c:f>
              <c:strCache>
                <c:ptCount val="5"/>
                <c:pt idx="0">
                  <c:v>Stop contributing altogether</c:v>
                </c:pt>
                <c:pt idx="1">
                  <c:v>Reduce the amount you contribute</c:v>
                </c:pt>
                <c:pt idx="2">
                  <c:v>Continue to contribute what you do now</c:v>
                </c:pt>
                <c:pt idx="3">
                  <c:v>Increase the amount you contribute</c:v>
                </c:pt>
                <c:pt idx="4">
                  <c:v>Don't know / Refused</c:v>
                </c:pt>
              </c:strCache>
            </c:strRef>
          </c:cat>
          <c:val>
            <c:numRef>
              <c:f>Sheet1!$C$3:$C$7</c:f>
              <c:numCache>
                <c:formatCode>0%</c:formatCode>
                <c:ptCount val="5"/>
                <c:pt idx="0">
                  <c:v>0.02</c:v>
                </c:pt>
                <c:pt idx="1">
                  <c:v>0.09</c:v>
                </c:pt>
                <c:pt idx="2">
                  <c:v>0.67</c:v>
                </c:pt>
                <c:pt idx="3">
                  <c:v>0.19</c:v>
                </c:pt>
                <c:pt idx="4">
                  <c:v>0.03</c:v>
                </c:pt>
              </c:numCache>
            </c:numRef>
          </c:val>
        </c:ser>
        <c:ser>
          <c:idx val="2"/>
          <c:order val="2"/>
          <c:tx>
            <c:strRef>
              <c:f>Sheet1!$D$2</c:f>
              <c:strCache>
                <c:ptCount val="1"/>
                <c:pt idx="0">
                  <c:v>$75k+ (n=220)</c:v>
                </c:pt>
              </c:strCache>
            </c:strRef>
          </c:tx>
          <c:spPr>
            <a:solidFill>
              <a:schemeClr val="accent1">
                <a:lumMod val="60000"/>
                <a:lumOff val="40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Sheet1!$A$3:$A$7</c:f>
              <c:strCache>
                <c:ptCount val="5"/>
                <c:pt idx="0">
                  <c:v>Stop contributing altogether</c:v>
                </c:pt>
                <c:pt idx="1">
                  <c:v>Reduce the amount you contribute</c:v>
                </c:pt>
                <c:pt idx="2">
                  <c:v>Continue to contribute what you do now</c:v>
                </c:pt>
                <c:pt idx="3">
                  <c:v>Increase the amount you contribute</c:v>
                </c:pt>
                <c:pt idx="4">
                  <c:v>Don't know / Refused</c:v>
                </c:pt>
              </c:strCache>
            </c:strRef>
          </c:cat>
          <c:val>
            <c:numRef>
              <c:f>Sheet1!$D$3:$D$7</c:f>
              <c:numCache>
                <c:formatCode>0%</c:formatCode>
                <c:ptCount val="5"/>
                <c:pt idx="0">
                  <c:v>0.05</c:v>
                </c:pt>
                <c:pt idx="1">
                  <c:v>0.1</c:v>
                </c:pt>
                <c:pt idx="2">
                  <c:v>0.64</c:v>
                </c:pt>
                <c:pt idx="3">
                  <c:v>0.16</c:v>
                </c:pt>
                <c:pt idx="4">
                  <c:v>0.04</c:v>
                </c:pt>
              </c:numCache>
            </c:numRef>
          </c:val>
        </c:ser>
        <c:dLbls>
          <c:showLegendKey val="0"/>
          <c:showVal val="0"/>
          <c:showCatName val="0"/>
          <c:showSerName val="0"/>
          <c:showPercent val="0"/>
          <c:showBubbleSize val="0"/>
        </c:dLbls>
        <c:gapWidth val="50"/>
        <c:axId val="125305600"/>
        <c:axId val="125307136"/>
      </c:barChart>
      <c:catAx>
        <c:axId val="125305600"/>
        <c:scaling>
          <c:orientation val="maxMin"/>
        </c:scaling>
        <c:delete val="0"/>
        <c:axPos val="l"/>
        <c:numFmt formatCode="0%" sourceLinked="1"/>
        <c:majorTickMark val="none"/>
        <c:minorTickMark val="none"/>
        <c:tickLblPos val="nextTo"/>
        <c:txPr>
          <a:bodyPr/>
          <a:lstStyle/>
          <a:p>
            <a:pPr algn="r">
              <a:defRPr sz="1600"/>
            </a:pPr>
            <a:endParaRPr lang="en-US"/>
          </a:p>
        </c:txPr>
        <c:crossAx val="125307136"/>
        <c:crosses val="autoZero"/>
        <c:auto val="1"/>
        <c:lblAlgn val="ctr"/>
        <c:lblOffset val="100"/>
        <c:noMultiLvlLbl val="0"/>
      </c:catAx>
      <c:valAx>
        <c:axId val="125307136"/>
        <c:scaling>
          <c:orientation val="minMax"/>
        </c:scaling>
        <c:delete val="1"/>
        <c:axPos val="t"/>
        <c:numFmt formatCode="0%" sourceLinked="1"/>
        <c:majorTickMark val="out"/>
        <c:minorTickMark val="none"/>
        <c:tickLblPos val="nextTo"/>
        <c:crossAx val="125305600"/>
        <c:crosses val="autoZero"/>
        <c:crossBetween val="between"/>
      </c:valAx>
    </c:plotArea>
    <c:legend>
      <c:legendPos val="r"/>
      <c:layout>
        <c:manualLayout>
          <c:xMode val="edge"/>
          <c:yMode val="edge"/>
          <c:x val="0.70690909343069241"/>
          <c:y val="4.0523047545834794E-2"/>
          <c:w val="0.27362640297837565"/>
          <c:h val="0.22305846109058625"/>
        </c:manualLayout>
      </c:layout>
      <c:overlay val="0"/>
      <c:spPr>
        <a:ln>
          <a:solidFill>
            <a:schemeClr val="tx1">
              <a:lumMod val="50000"/>
              <a:lumOff val="50000"/>
            </a:schemeClr>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241334903230553"/>
          <c:y val="3.4375000000000003E-2"/>
          <c:w val="0.382503937007874"/>
          <c:h val="0.93125000000000002"/>
        </c:manualLayout>
      </c:layout>
      <c:barChart>
        <c:barDir val="bar"/>
        <c:grouping val="clustered"/>
        <c:varyColors val="0"/>
        <c:ser>
          <c:idx val="0"/>
          <c:order val="0"/>
          <c:tx>
            <c:strRef>
              <c:f>Sheet1!$B$1</c:f>
              <c:strCache>
                <c:ptCount val="1"/>
                <c:pt idx="0">
                  <c:v>Series 1</c:v>
                </c:pt>
              </c:strCache>
            </c:strRef>
          </c:tx>
          <c:spPr>
            <a:solidFill>
              <a:schemeClr val="accent2">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Sheet1!$A$2:$A$6</c:f>
              <c:strCache>
                <c:ptCount val="5"/>
                <c:pt idx="0">
                  <c:v>Reduce it by about 75%</c:v>
                </c:pt>
                <c:pt idx="1">
                  <c:v>Reduce it by about 50%</c:v>
                </c:pt>
                <c:pt idx="2">
                  <c:v>Reduce it by about 25%</c:v>
                </c:pt>
                <c:pt idx="3">
                  <c:v>Reduce it by about 10%</c:v>
                </c:pt>
                <c:pt idx="4">
                  <c:v>Don't know / Refused</c:v>
                </c:pt>
              </c:strCache>
            </c:strRef>
          </c:cat>
          <c:val>
            <c:numRef>
              <c:f>Sheet1!$B$2:$B$6</c:f>
              <c:numCache>
                <c:formatCode>0%</c:formatCode>
                <c:ptCount val="5"/>
                <c:pt idx="0">
                  <c:v>0.08</c:v>
                </c:pt>
                <c:pt idx="1">
                  <c:v>0.3</c:v>
                </c:pt>
                <c:pt idx="2">
                  <c:v>0.3</c:v>
                </c:pt>
                <c:pt idx="3">
                  <c:v>0.2</c:v>
                </c:pt>
                <c:pt idx="4">
                  <c:v>0.11</c:v>
                </c:pt>
              </c:numCache>
            </c:numRef>
          </c:val>
        </c:ser>
        <c:dLbls>
          <c:showLegendKey val="0"/>
          <c:showVal val="0"/>
          <c:showCatName val="0"/>
          <c:showSerName val="0"/>
          <c:showPercent val="0"/>
          <c:showBubbleSize val="0"/>
        </c:dLbls>
        <c:gapWidth val="50"/>
        <c:axId val="125383424"/>
        <c:axId val="125384960"/>
      </c:barChart>
      <c:catAx>
        <c:axId val="125383424"/>
        <c:scaling>
          <c:orientation val="maxMin"/>
        </c:scaling>
        <c:delete val="0"/>
        <c:axPos val="l"/>
        <c:majorTickMark val="none"/>
        <c:minorTickMark val="none"/>
        <c:tickLblPos val="nextTo"/>
        <c:txPr>
          <a:bodyPr/>
          <a:lstStyle/>
          <a:p>
            <a:pPr algn="r">
              <a:defRPr sz="1600"/>
            </a:pPr>
            <a:endParaRPr lang="en-US"/>
          </a:p>
        </c:txPr>
        <c:crossAx val="125384960"/>
        <c:crosses val="autoZero"/>
        <c:auto val="1"/>
        <c:lblAlgn val="ctr"/>
        <c:lblOffset val="100"/>
        <c:noMultiLvlLbl val="0"/>
      </c:catAx>
      <c:valAx>
        <c:axId val="125384960"/>
        <c:scaling>
          <c:orientation val="minMax"/>
        </c:scaling>
        <c:delete val="1"/>
        <c:axPos val="t"/>
        <c:numFmt formatCode="0%" sourceLinked="1"/>
        <c:majorTickMark val="out"/>
        <c:minorTickMark val="none"/>
        <c:tickLblPos val="nextTo"/>
        <c:crossAx val="1253834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241334903230553"/>
          <c:y val="3.4375000000000003E-2"/>
          <c:w val="0.382503937007874"/>
          <c:h val="0.93125000000000002"/>
        </c:manualLayout>
      </c:layout>
      <c:barChart>
        <c:barDir val="bar"/>
        <c:grouping val="clustered"/>
        <c:varyColors val="0"/>
        <c:ser>
          <c:idx val="0"/>
          <c:order val="0"/>
          <c:tx>
            <c:strRef>
              <c:f>Sheet1!$B$1</c:f>
              <c:strCache>
                <c:ptCount val="1"/>
                <c:pt idx="0">
                  <c:v>Series 1</c:v>
                </c:pt>
              </c:strCache>
            </c:strRef>
          </c:tx>
          <c:spPr>
            <a:solidFill>
              <a:schemeClr val="accent3">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Sheet1!$A$2:$A$6</c:f>
              <c:strCache>
                <c:ptCount val="5"/>
                <c:pt idx="0">
                  <c:v>Double it</c:v>
                </c:pt>
                <c:pt idx="1">
                  <c:v>Increase it by about 50%</c:v>
                </c:pt>
                <c:pt idx="2">
                  <c:v>Increase it by about 25%</c:v>
                </c:pt>
                <c:pt idx="3">
                  <c:v>Increase it by about 10%</c:v>
                </c:pt>
                <c:pt idx="4">
                  <c:v>Don't know / Refused</c:v>
                </c:pt>
              </c:strCache>
            </c:strRef>
          </c:cat>
          <c:val>
            <c:numRef>
              <c:f>Sheet1!$B$2:$B$6</c:f>
              <c:numCache>
                <c:formatCode>0%</c:formatCode>
                <c:ptCount val="5"/>
                <c:pt idx="0">
                  <c:v>0.18</c:v>
                </c:pt>
                <c:pt idx="1">
                  <c:v>0.03</c:v>
                </c:pt>
                <c:pt idx="2">
                  <c:v>0.19</c:v>
                </c:pt>
                <c:pt idx="3">
                  <c:v>0.6</c:v>
                </c:pt>
                <c:pt idx="4">
                  <c:v>0.01</c:v>
                </c:pt>
              </c:numCache>
            </c:numRef>
          </c:val>
        </c:ser>
        <c:dLbls>
          <c:showLegendKey val="0"/>
          <c:showVal val="0"/>
          <c:showCatName val="0"/>
          <c:showSerName val="0"/>
          <c:showPercent val="0"/>
          <c:showBubbleSize val="0"/>
        </c:dLbls>
        <c:gapWidth val="50"/>
        <c:axId val="125503360"/>
        <c:axId val="125504896"/>
      </c:barChart>
      <c:catAx>
        <c:axId val="125503360"/>
        <c:scaling>
          <c:orientation val="maxMin"/>
        </c:scaling>
        <c:delete val="0"/>
        <c:axPos val="l"/>
        <c:majorTickMark val="none"/>
        <c:minorTickMark val="none"/>
        <c:tickLblPos val="nextTo"/>
        <c:txPr>
          <a:bodyPr/>
          <a:lstStyle/>
          <a:p>
            <a:pPr algn="r">
              <a:defRPr sz="1600"/>
            </a:pPr>
            <a:endParaRPr lang="en-US"/>
          </a:p>
        </c:txPr>
        <c:crossAx val="125504896"/>
        <c:crosses val="autoZero"/>
        <c:auto val="1"/>
        <c:lblAlgn val="ctr"/>
        <c:lblOffset val="100"/>
        <c:noMultiLvlLbl val="0"/>
      </c:catAx>
      <c:valAx>
        <c:axId val="125504896"/>
        <c:scaling>
          <c:orientation val="minMax"/>
        </c:scaling>
        <c:delete val="1"/>
        <c:axPos val="t"/>
        <c:numFmt formatCode="0%" sourceLinked="1"/>
        <c:majorTickMark val="out"/>
        <c:minorTickMark val="none"/>
        <c:tickLblPos val="nextTo"/>
        <c:crossAx val="1255033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79882001221065"/>
          <c:y val="2.785765474828427E-2"/>
          <c:w val="0.47016936779759838"/>
          <c:h val="0.93125000000000002"/>
        </c:manualLayout>
      </c:layout>
      <c:barChart>
        <c:barDir val="bar"/>
        <c:grouping val="clustered"/>
        <c:varyColors val="0"/>
        <c:ser>
          <c:idx val="0"/>
          <c:order val="0"/>
          <c:tx>
            <c:strRef>
              <c:f>Sheet1!$B$2</c:f>
              <c:strCache>
                <c:ptCount val="1"/>
                <c:pt idx="0">
                  <c:v>Series 1</c:v>
                </c:pt>
              </c:strCache>
            </c:strRef>
          </c:tx>
          <c:spPr>
            <a:solidFill>
              <a:schemeClr val="accent2">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Sheet1!$A$3:$A$6</c:f>
              <c:strCache>
                <c:ptCount val="4"/>
                <c:pt idx="0">
                  <c:v>Stop saving this amount altogether</c:v>
                </c:pt>
                <c:pt idx="1">
                  <c:v>Save a lesser amount somewhere else</c:v>
                </c:pt>
                <c:pt idx="2">
                  <c:v>Save that same amount somewhere else</c:v>
                </c:pt>
                <c:pt idx="3">
                  <c:v>Depends on circumstances/finances</c:v>
                </c:pt>
              </c:strCache>
            </c:strRef>
          </c:cat>
          <c:val>
            <c:numRef>
              <c:f>Sheet1!$B$3:$B$6</c:f>
              <c:numCache>
                <c:formatCode>0%</c:formatCode>
                <c:ptCount val="4"/>
                <c:pt idx="0">
                  <c:v>0.08</c:v>
                </c:pt>
                <c:pt idx="1">
                  <c:v>0.14000000000000001</c:v>
                </c:pt>
                <c:pt idx="2">
                  <c:v>0.75</c:v>
                </c:pt>
                <c:pt idx="3">
                  <c:v>0.01</c:v>
                </c:pt>
              </c:numCache>
            </c:numRef>
          </c:val>
        </c:ser>
        <c:dLbls>
          <c:showLegendKey val="0"/>
          <c:showVal val="0"/>
          <c:showCatName val="0"/>
          <c:showSerName val="0"/>
          <c:showPercent val="0"/>
          <c:showBubbleSize val="0"/>
        </c:dLbls>
        <c:gapWidth val="50"/>
        <c:axId val="125544704"/>
        <c:axId val="125558784"/>
      </c:barChart>
      <c:catAx>
        <c:axId val="125544704"/>
        <c:scaling>
          <c:orientation val="maxMin"/>
        </c:scaling>
        <c:delete val="0"/>
        <c:axPos val="l"/>
        <c:numFmt formatCode="0%" sourceLinked="1"/>
        <c:majorTickMark val="none"/>
        <c:minorTickMark val="none"/>
        <c:tickLblPos val="nextTo"/>
        <c:txPr>
          <a:bodyPr/>
          <a:lstStyle/>
          <a:p>
            <a:pPr algn="r">
              <a:defRPr sz="1600"/>
            </a:pPr>
            <a:endParaRPr lang="en-US"/>
          </a:p>
        </c:txPr>
        <c:crossAx val="125558784"/>
        <c:crosses val="autoZero"/>
        <c:auto val="1"/>
        <c:lblAlgn val="ctr"/>
        <c:lblOffset val="100"/>
        <c:noMultiLvlLbl val="0"/>
      </c:catAx>
      <c:valAx>
        <c:axId val="125558784"/>
        <c:scaling>
          <c:orientation val="minMax"/>
        </c:scaling>
        <c:delete val="1"/>
        <c:axPos val="t"/>
        <c:numFmt formatCode="0%" sourceLinked="1"/>
        <c:majorTickMark val="out"/>
        <c:minorTickMark val="none"/>
        <c:tickLblPos val="nextTo"/>
        <c:crossAx val="1255447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658858527756686"/>
          <c:y val="3.4374965521116727E-2"/>
          <c:w val="0.42995629710823113"/>
          <c:h val="0.93125000000000002"/>
        </c:manualLayout>
      </c:layout>
      <c:barChart>
        <c:barDir val="bar"/>
        <c:grouping val="clustered"/>
        <c:varyColors val="0"/>
        <c:ser>
          <c:idx val="0"/>
          <c:order val="0"/>
          <c:tx>
            <c:strRef>
              <c:f>Sheet1!$B$2</c:f>
              <c:strCache>
                <c:ptCount val="1"/>
                <c:pt idx="0">
                  <c:v>Series 1</c:v>
                </c:pt>
              </c:strCache>
            </c:strRef>
          </c:tx>
          <c:spPr>
            <a:solidFill>
              <a:schemeClr val="tx2">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Sheet1!$A$3:$A$7</c:f>
              <c:strCache>
                <c:ptCount val="5"/>
                <c:pt idx="0">
                  <c:v>Stop contributing altogether</c:v>
                </c:pt>
                <c:pt idx="1">
                  <c:v>Reduce the amount you contribute</c:v>
                </c:pt>
                <c:pt idx="2">
                  <c:v>Continue to contribute what you do now</c:v>
                </c:pt>
                <c:pt idx="3">
                  <c:v>Increase the amount you contribute</c:v>
                </c:pt>
                <c:pt idx="4">
                  <c:v>My employer does not currently provide a matching contribution</c:v>
                </c:pt>
              </c:strCache>
            </c:strRef>
          </c:cat>
          <c:val>
            <c:numRef>
              <c:f>Sheet1!$B$3:$B$7</c:f>
              <c:numCache>
                <c:formatCode>0%</c:formatCode>
                <c:ptCount val="5"/>
                <c:pt idx="0">
                  <c:v>0.12</c:v>
                </c:pt>
                <c:pt idx="1">
                  <c:v>0.1</c:v>
                </c:pt>
                <c:pt idx="2">
                  <c:v>0.41</c:v>
                </c:pt>
                <c:pt idx="3">
                  <c:v>0.24</c:v>
                </c:pt>
                <c:pt idx="4">
                  <c:v>0.12</c:v>
                </c:pt>
              </c:numCache>
            </c:numRef>
          </c:val>
        </c:ser>
        <c:dLbls>
          <c:showLegendKey val="0"/>
          <c:showVal val="0"/>
          <c:showCatName val="0"/>
          <c:showSerName val="0"/>
          <c:showPercent val="0"/>
          <c:showBubbleSize val="0"/>
        </c:dLbls>
        <c:gapWidth val="50"/>
        <c:axId val="125909248"/>
        <c:axId val="125911040"/>
      </c:barChart>
      <c:catAx>
        <c:axId val="125909248"/>
        <c:scaling>
          <c:orientation val="maxMin"/>
        </c:scaling>
        <c:delete val="0"/>
        <c:axPos val="l"/>
        <c:numFmt formatCode="0%" sourceLinked="1"/>
        <c:majorTickMark val="none"/>
        <c:minorTickMark val="none"/>
        <c:tickLblPos val="nextTo"/>
        <c:txPr>
          <a:bodyPr/>
          <a:lstStyle/>
          <a:p>
            <a:pPr algn="r">
              <a:defRPr sz="1600"/>
            </a:pPr>
            <a:endParaRPr lang="en-US"/>
          </a:p>
        </c:txPr>
        <c:crossAx val="125911040"/>
        <c:crosses val="autoZero"/>
        <c:auto val="1"/>
        <c:lblAlgn val="ctr"/>
        <c:lblOffset val="100"/>
        <c:noMultiLvlLbl val="0"/>
      </c:catAx>
      <c:valAx>
        <c:axId val="125911040"/>
        <c:scaling>
          <c:orientation val="minMax"/>
        </c:scaling>
        <c:delete val="1"/>
        <c:axPos val="t"/>
        <c:numFmt formatCode="0%" sourceLinked="1"/>
        <c:majorTickMark val="out"/>
        <c:minorTickMark val="none"/>
        <c:tickLblPos val="nextTo"/>
        <c:crossAx val="1259092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658858527756686"/>
          <c:y val="3.4374965521116727E-2"/>
          <c:w val="0.39269640832544545"/>
          <c:h val="0.93125000000000002"/>
        </c:manualLayout>
      </c:layout>
      <c:barChart>
        <c:barDir val="bar"/>
        <c:grouping val="clustered"/>
        <c:varyColors val="0"/>
        <c:ser>
          <c:idx val="0"/>
          <c:order val="0"/>
          <c:tx>
            <c:strRef>
              <c:f>Sheet1!$B$2</c:f>
              <c:strCache>
                <c:ptCount val="1"/>
                <c:pt idx="0">
                  <c:v>Less than $35k (n=26*)</c:v>
                </c:pt>
              </c:strCache>
            </c:strRef>
          </c:tx>
          <c:spPr>
            <a:solidFill>
              <a:schemeClr val="tx2">
                <a:lumMod val="75000"/>
              </a:schemeClr>
            </a:solidFill>
          </c:spPr>
          <c:invertIfNegative val="0"/>
          <c:dLbls>
            <c:dLbl>
              <c:idx val="5"/>
              <c:tx>
                <c:rich>
                  <a:bodyPr/>
                  <a:lstStyle/>
                  <a:p>
                    <a:r>
                      <a:rPr lang="en-US" sz="1600" dirty="0" smtClean="0"/>
                      <a:t>&lt;0.5%</a:t>
                    </a:r>
                    <a:endParaRPr lang="en-US" dirty="0"/>
                  </a:p>
                </c:rich>
              </c:tx>
              <c:showLegendKey val="0"/>
              <c:showVal val="1"/>
              <c:showCatName val="0"/>
              <c:showSerName val="0"/>
              <c:showPercent val="0"/>
              <c:showBubbleSize val="0"/>
            </c:dLbl>
            <c:txPr>
              <a:bodyPr/>
              <a:lstStyle/>
              <a:p>
                <a:pPr>
                  <a:defRPr sz="1600"/>
                </a:pPr>
                <a:endParaRPr lang="en-US"/>
              </a:p>
            </c:txPr>
            <c:showLegendKey val="0"/>
            <c:showVal val="1"/>
            <c:showCatName val="0"/>
            <c:showSerName val="0"/>
            <c:showPercent val="0"/>
            <c:showBubbleSize val="0"/>
            <c:showLeaderLines val="0"/>
          </c:dLbls>
          <c:cat>
            <c:strRef>
              <c:f>Sheet1!$A$3:$A$7</c:f>
              <c:strCache>
                <c:ptCount val="5"/>
                <c:pt idx="0">
                  <c:v>Stop contributing altogether</c:v>
                </c:pt>
                <c:pt idx="1">
                  <c:v>Reduce the amount you contribute</c:v>
                </c:pt>
                <c:pt idx="2">
                  <c:v>Continue to contribute what you do now</c:v>
                </c:pt>
                <c:pt idx="3">
                  <c:v>Increase the amount you contribute</c:v>
                </c:pt>
                <c:pt idx="4">
                  <c:v>My employer does not currently provide a matching contribution</c:v>
                </c:pt>
              </c:strCache>
            </c:strRef>
          </c:cat>
          <c:val>
            <c:numRef>
              <c:f>Sheet1!$B$3:$B$7</c:f>
              <c:numCache>
                <c:formatCode>0%</c:formatCode>
                <c:ptCount val="5"/>
                <c:pt idx="0">
                  <c:v>0.09</c:v>
                </c:pt>
                <c:pt idx="1">
                  <c:v>7.0000000000000007E-2</c:v>
                </c:pt>
                <c:pt idx="2">
                  <c:v>0.7</c:v>
                </c:pt>
                <c:pt idx="3">
                  <c:v>0.09</c:v>
                </c:pt>
                <c:pt idx="4">
                  <c:v>0.06</c:v>
                </c:pt>
              </c:numCache>
            </c:numRef>
          </c:val>
        </c:ser>
        <c:ser>
          <c:idx val="1"/>
          <c:order val="1"/>
          <c:tx>
            <c:strRef>
              <c:f>Sheet1!$C$2</c:f>
              <c:strCache>
                <c:ptCount val="1"/>
                <c:pt idx="0">
                  <c:v>$35k to $74k (n=117)</c:v>
                </c:pt>
              </c:strCache>
            </c:strRef>
          </c:tx>
          <c:spPr>
            <a:solidFill>
              <a:schemeClr val="accent1"/>
            </a:solidFill>
          </c:spPr>
          <c:invertIfNegative val="0"/>
          <c:dLbls>
            <c:dLbl>
              <c:idx val="5"/>
              <c:tx>
                <c:rich>
                  <a:bodyPr/>
                  <a:lstStyle/>
                  <a:p>
                    <a:r>
                      <a:rPr lang="en-US" sz="1600" dirty="0" smtClean="0"/>
                      <a:t>&lt;0.5%</a:t>
                    </a:r>
                    <a:endParaRPr lang="en-US" dirty="0"/>
                  </a:p>
                </c:rich>
              </c:tx>
              <c:showLegendKey val="0"/>
              <c:showVal val="1"/>
              <c:showCatName val="0"/>
              <c:showSerName val="0"/>
              <c:showPercent val="0"/>
              <c:showBubbleSize val="0"/>
            </c:dLbl>
            <c:txPr>
              <a:bodyPr/>
              <a:lstStyle/>
              <a:p>
                <a:pPr>
                  <a:defRPr sz="1600"/>
                </a:pPr>
                <a:endParaRPr lang="en-US"/>
              </a:p>
            </c:txPr>
            <c:showLegendKey val="0"/>
            <c:showVal val="1"/>
            <c:showCatName val="0"/>
            <c:showSerName val="0"/>
            <c:showPercent val="0"/>
            <c:showBubbleSize val="0"/>
            <c:showLeaderLines val="0"/>
          </c:dLbls>
          <c:cat>
            <c:strRef>
              <c:f>Sheet1!$A$3:$A$7</c:f>
              <c:strCache>
                <c:ptCount val="5"/>
                <c:pt idx="0">
                  <c:v>Stop contributing altogether</c:v>
                </c:pt>
                <c:pt idx="1">
                  <c:v>Reduce the amount you contribute</c:v>
                </c:pt>
                <c:pt idx="2">
                  <c:v>Continue to contribute what you do now</c:v>
                </c:pt>
                <c:pt idx="3">
                  <c:v>Increase the amount you contribute</c:v>
                </c:pt>
                <c:pt idx="4">
                  <c:v>My employer does not currently provide a matching contribution</c:v>
                </c:pt>
              </c:strCache>
            </c:strRef>
          </c:cat>
          <c:val>
            <c:numRef>
              <c:f>Sheet1!$C$3:$C$7</c:f>
              <c:numCache>
                <c:formatCode>0%</c:formatCode>
                <c:ptCount val="5"/>
                <c:pt idx="0">
                  <c:v>0.1</c:v>
                </c:pt>
                <c:pt idx="1">
                  <c:v>0.16</c:v>
                </c:pt>
                <c:pt idx="2">
                  <c:v>0.37</c:v>
                </c:pt>
                <c:pt idx="3">
                  <c:v>0.23</c:v>
                </c:pt>
                <c:pt idx="4">
                  <c:v>0.14000000000000001</c:v>
                </c:pt>
              </c:numCache>
            </c:numRef>
          </c:val>
        </c:ser>
        <c:ser>
          <c:idx val="2"/>
          <c:order val="2"/>
          <c:tx>
            <c:strRef>
              <c:f>Sheet1!$D$2</c:f>
              <c:strCache>
                <c:ptCount val="1"/>
                <c:pt idx="0">
                  <c:v>$75k+ (n=220)</c:v>
                </c:pt>
              </c:strCache>
            </c:strRef>
          </c:tx>
          <c:spPr>
            <a:solidFill>
              <a:schemeClr val="accent1">
                <a:lumMod val="60000"/>
                <a:lumOff val="40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Sheet1!$A$3:$A$7</c:f>
              <c:strCache>
                <c:ptCount val="5"/>
                <c:pt idx="0">
                  <c:v>Stop contributing altogether</c:v>
                </c:pt>
                <c:pt idx="1">
                  <c:v>Reduce the amount you contribute</c:v>
                </c:pt>
                <c:pt idx="2">
                  <c:v>Continue to contribute what you do now</c:v>
                </c:pt>
                <c:pt idx="3">
                  <c:v>Increase the amount you contribute</c:v>
                </c:pt>
                <c:pt idx="4">
                  <c:v>My employer does not currently provide a matching contribution</c:v>
                </c:pt>
              </c:strCache>
            </c:strRef>
          </c:cat>
          <c:val>
            <c:numRef>
              <c:f>Sheet1!$D$3:$D$7</c:f>
              <c:numCache>
                <c:formatCode>0%</c:formatCode>
                <c:ptCount val="5"/>
                <c:pt idx="0">
                  <c:v>0.12</c:v>
                </c:pt>
                <c:pt idx="1">
                  <c:v>7.0000000000000007E-2</c:v>
                </c:pt>
                <c:pt idx="2">
                  <c:v>0.39</c:v>
                </c:pt>
                <c:pt idx="3">
                  <c:v>0.28000000000000003</c:v>
                </c:pt>
                <c:pt idx="4">
                  <c:v>0.12</c:v>
                </c:pt>
              </c:numCache>
            </c:numRef>
          </c:val>
        </c:ser>
        <c:dLbls>
          <c:showLegendKey val="0"/>
          <c:showVal val="0"/>
          <c:showCatName val="0"/>
          <c:showSerName val="0"/>
          <c:showPercent val="0"/>
          <c:showBubbleSize val="0"/>
        </c:dLbls>
        <c:gapWidth val="50"/>
        <c:axId val="147345408"/>
        <c:axId val="147346944"/>
      </c:barChart>
      <c:catAx>
        <c:axId val="147345408"/>
        <c:scaling>
          <c:orientation val="maxMin"/>
        </c:scaling>
        <c:delete val="0"/>
        <c:axPos val="l"/>
        <c:numFmt formatCode="0%" sourceLinked="1"/>
        <c:majorTickMark val="none"/>
        <c:minorTickMark val="none"/>
        <c:tickLblPos val="nextTo"/>
        <c:txPr>
          <a:bodyPr/>
          <a:lstStyle/>
          <a:p>
            <a:pPr algn="r">
              <a:defRPr sz="1600"/>
            </a:pPr>
            <a:endParaRPr lang="en-US"/>
          </a:p>
        </c:txPr>
        <c:crossAx val="147346944"/>
        <c:crosses val="autoZero"/>
        <c:auto val="1"/>
        <c:lblAlgn val="ctr"/>
        <c:lblOffset val="100"/>
        <c:noMultiLvlLbl val="0"/>
      </c:catAx>
      <c:valAx>
        <c:axId val="147346944"/>
        <c:scaling>
          <c:orientation val="minMax"/>
        </c:scaling>
        <c:delete val="1"/>
        <c:axPos val="t"/>
        <c:numFmt formatCode="0%" sourceLinked="1"/>
        <c:majorTickMark val="out"/>
        <c:minorTickMark val="none"/>
        <c:tickLblPos val="nextTo"/>
        <c:crossAx val="147345408"/>
        <c:crosses val="autoZero"/>
        <c:crossBetween val="between"/>
      </c:valAx>
    </c:plotArea>
    <c:legend>
      <c:legendPos val="r"/>
      <c:layout>
        <c:manualLayout>
          <c:xMode val="edge"/>
          <c:yMode val="edge"/>
          <c:x val="0.67353283613656612"/>
          <c:y val="4.2554960302136367E-2"/>
          <c:w val="0.31589913215933874"/>
          <c:h val="0.23888857831204127"/>
        </c:manualLayout>
      </c:layout>
      <c:overlay val="0"/>
      <c:spPr>
        <a:ln>
          <a:solidFill>
            <a:schemeClr val="tx1">
              <a:lumMod val="50000"/>
              <a:lumOff val="50000"/>
            </a:schemeClr>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241334903230553"/>
          <c:y val="3.4375000000000003E-2"/>
          <c:w val="0.382503937007874"/>
          <c:h val="0.93125000000000002"/>
        </c:manualLayout>
      </c:layout>
      <c:barChart>
        <c:barDir val="bar"/>
        <c:grouping val="clustered"/>
        <c:varyColors val="0"/>
        <c:ser>
          <c:idx val="0"/>
          <c:order val="0"/>
          <c:tx>
            <c:strRef>
              <c:f>Sheet1!$B$1</c:f>
              <c:strCache>
                <c:ptCount val="1"/>
                <c:pt idx="0">
                  <c:v>Series 1</c:v>
                </c:pt>
              </c:strCache>
            </c:strRef>
          </c:tx>
          <c:spPr>
            <a:solidFill>
              <a:schemeClr val="accent2">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Sheet1!$A$2:$A$5</c:f>
              <c:strCache>
                <c:ptCount val="4"/>
                <c:pt idx="0">
                  <c:v>Reduce it by about 75%</c:v>
                </c:pt>
                <c:pt idx="1">
                  <c:v>Reduce it by about 50%</c:v>
                </c:pt>
                <c:pt idx="2">
                  <c:v>Reduce it by about 25%</c:v>
                </c:pt>
                <c:pt idx="3">
                  <c:v>Reduce it by about 10%</c:v>
                </c:pt>
              </c:strCache>
            </c:strRef>
          </c:cat>
          <c:val>
            <c:numRef>
              <c:f>Sheet1!$B$2:$B$5</c:f>
              <c:numCache>
                <c:formatCode>0%</c:formatCode>
                <c:ptCount val="4"/>
                <c:pt idx="0">
                  <c:v>0.15</c:v>
                </c:pt>
                <c:pt idx="1">
                  <c:v>0.37</c:v>
                </c:pt>
                <c:pt idx="2">
                  <c:v>0.37</c:v>
                </c:pt>
                <c:pt idx="3">
                  <c:v>0.11</c:v>
                </c:pt>
              </c:numCache>
            </c:numRef>
          </c:val>
        </c:ser>
        <c:dLbls>
          <c:showLegendKey val="0"/>
          <c:showVal val="0"/>
          <c:showCatName val="0"/>
          <c:showSerName val="0"/>
          <c:showPercent val="0"/>
          <c:showBubbleSize val="0"/>
        </c:dLbls>
        <c:gapWidth val="50"/>
        <c:axId val="125673856"/>
        <c:axId val="125675392"/>
      </c:barChart>
      <c:catAx>
        <c:axId val="125673856"/>
        <c:scaling>
          <c:orientation val="maxMin"/>
        </c:scaling>
        <c:delete val="0"/>
        <c:axPos val="l"/>
        <c:majorTickMark val="none"/>
        <c:minorTickMark val="none"/>
        <c:tickLblPos val="nextTo"/>
        <c:txPr>
          <a:bodyPr/>
          <a:lstStyle/>
          <a:p>
            <a:pPr algn="r">
              <a:defRPr sz="1600"/>
            </a:pPr>
            <a:endParaRPr lang="en-US"/>
          </a:p>
        </c:txPr>
        <c:crossAx val="125675392"/>
        <c:crosses val="autoZero"/>
        <c:auto val="1"/>
        <c:lblAlgn val="ctr"/>
        <c:lblOffset val="100"/>
        <c:noMultiLvlLbl val="0"/>
      </c:catAx>
      <c:valAx>
        <c:axId val="125675392"/>
        <c:scaling>
          <c:orientation val="minMax"/>
        </c:scaling>
        <c:delete val="1"/>
        <c:axPos val="t"/>
        <c:numFmt formatCode="0%" sourceLinked="1"/>
        <c:majorTickMark val="out"/>
        <c:minorTickMark val="none"/>
        <c:tickLblPos val="nextTo"/>
        <c:crossAx val="1256738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241334903230553"/>
          <c:y val="3.4375000000000003E-2"/>
          <c:w val="0.382503937007874"/>
          <c:h val="0.93125000000000002"/>
        </c:manualLayout>
      </c:layout>
      <c:barChart>
        <c:barDir val="bar"/>
        <c:grouping val="clustered"/>
        <c:varyColors val="0"/>
        <c:ser>
          <c:idx val="0"/>
          <c:order val="0"/>
          <c:tx>
            <c:strRef>
              <c:f>Sheet1!$B$1</c:f>
              <c:strCache>
                <c:ptCount val="1"/>
                <c:pt idx="0">
                  <c:v>Series 1</c:v>
                </c:pt>
              </c:strCache>
            </c:strRef>
          </c:tx>
          <c:spPr>
            <a:solidFill>
              <a:schemeClr val="accent3">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Sheet1!$A$2:$A$6</c:f>
              <c:strCache>
                <c:ptCount val="5"/>
                <c:pt idx="0">
                  <c:v>Double it</c:v>
                </c:pt>
                <c:pt idx="1">
                  <c:v>Increase it by about 50%</c:v>
                </c:pt>
                <c:pt idx="2">
                  <c:v>Increase it by about 25%</c:v>
                </c:pt>
                <c:pt idx="3">
                  <c:v>Increase it by about 10%</c:v>
                </c:pt>
                <c:pt idx="4">
                  <c:v>Don't know / Refused</c:v>
                </c:pt>
              </c:strCache>
            </c:strRef>
          </c:cat>
          <c:val>
            <c:numRef>
              <c:f>Sheet1!$B$2:$B$6</c:f>
              <c:numCache>
                <c:formatCode>0%</c:formatCode>
                <c:ptCount val="5"/>
                <c:pt idx="0">
                  <c:v>0.2</c:v>
                </c:pt>
                <c:pt idx="1">
                  <c:v>0.1</c:v>
                </c:pt>
                <c:pt idx="2">
                  <c:v>0.23</c:v>
                </c:pt>
                <c:pt idx="3">
                  <c:v>0.43</c:v>
                </c:pt>
                <c:pt idx="4">
                  <c:v>0.05</c:v>
                </c:pt>
              </c:numCache>
            </c:numRef>
          </c:val>
        </c:ser>
        <c:dLbls>
          <c:showLegendKey val="0"/>
          <c:showVal val="0"/>
          <c:showCatName val="0"/>
          <c:showSerName val="0"/>
          <c:showPercent val="0"/>
          <c:showBubbleSize val="0"/>
        </c:dLbls>
        <c:gapWidth val="50"/>
        <c:axId val="125691392"/>
        <c:axId val="125692928"/>
      </c:barChart>
      <c:catAx>
        <c:axId val="125691392"/>
        <c:scaling>
          <c:orientation val="maxMin"/>
        </c:scaling>
        <c:delete val="0"/>
        <c:axPos val="l"/>
        <c:majorTickMark val="none"/>
        <c:minorTickMark val="none"/>
        <c:tickLblPos val="nextTo"/>
        <c:txPr>
          <a:bodyPr/>
          <a:lstStyle/>
          <a:p>
            <a:pPr algn="r">
              <a:defRPr sz="1600"/>
            </a:pPr>
            <a:endParaRPr lang="en-US"/>
          </a:p>
        </c:txPr>
        <c:crossAx val="125692928"/>
        <c:crosses val="autoZero"/>
        <c:auto val="1"/>
        <c:lblAlgn val="ctr"/>
        <c:lblOffset val="100"/>
        <c:noMultiLvlLbl val="0"/>
      </c:catAx>
      <c:valAx>
        <c:axId val="125692928"/>
        <c:scaling>
          <c:orientation val="minMax"/>
        </c:scaling>
        <c:delete val="1"/>
        <c:axPos val="t"/>
        <c:numFmt formatCode="0%" sourceLinked="1"/>
        <c:majorTickMark val="out"/>
        <c:minorTickMark val="none"/>
        <c:tickLblPos val="nextTo"/>
        <c:crossAx val="1256913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658858527756686"/>
          <c:y val="2.785765474828427E-2"/>
          <c:w val="0.39269640832544545"/>
          <c:h val="0.93125000000000002"/>
        </c:manualLayout>
      </c:layout>
      <c:barChart>
        <c:barDir val="bar"/>
        <c:grouping val="clustered"/>
        <c:varyColors val="0"/>
        <c:ser>
          <c:idx val="0"/>
          <c:order val="0"/>
          <c:tx>
            <c:strRef>
              <c:f>Sheet1!$B$2</c:f>
              <c:strCache>
                <c:ptCount val="1"/>
                <c:pt idx="0">
                  <c:v>Series 1</c:v>
                </c:pt>
              </c:strCache>
            </c:strRef>
          </c:tx>
          <c:spPr>
            <a:solidFill>
              <a:schemeClr val="accent2">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Sheet1!$A$3:$A$6</c:f>
              <c:strCache>
                <c:ptCount val="4"/>
                <c:pt idx="0">
                  <c:v>Stop saving this amount altogether</c:v>
                </c:pt>
                <c:pt idx="1">
                  <c:v>Save a lesser amount somewhere else</c:v>
                </c:pt>
                <c:pt idx="2">
                  <c:v>Save that same amount somewhere else</c:v>
                </c:pt>
                <c:pt idx="3">
                  <c:v>Depends on circumstances/finances</c:v>
                </c:pt>
              </c:strCache>
            </c:strRef>
          </c:cat>
          <c:val>
            <c:numRef>
              <c:f>Sheet1!$B$3:$B$6</c:f>
              <c:numCache>
                <c:formatCode>0%</c:formatCode>
                <c:ptCount val="4"/>
                <c:pt idx="0">
                  <c:v>0.1</c:v>
                </c:pt>
                <c:pt idx="1">
                  <c:v>7.0000000000000007E-2</c:v>
                </c:pt>
                <c:pt idx="2">
                  <c:v>0.77</c:v>
                </c:pt>
                <c:pt idx="3">
                  <c:v>0.05</c:v>
                </c:pt>
              </c:numCache>
            </c:numRef>
          </c:val>
        </c:ser>
        <c:dLbls>
          <c:showLegendKey val="0"/>
          <c:showVal val="0"/>
          <c:showCatName val="0"/>
          <c:showSerName val="0"/>
          <c:showPercent val="0"/>
          <c:showBubbleSize val="0"/>
        </c:dLbls>
        <c:gapWidth val="50"/>
        <c:axId val="125774080"/>
        <c:axId val="125779968"/>
      </c:barChart>
      <c:catAx>
        <c:axId val="125774080"/>
        <c:scaling>
          <c:orientation val="maxMin"/>
        </c:scaling>
        <c:delete val="0"/>
        <c:axPos val="l"/>
        <c:numFmt formatCode="0%" sourceLinked="1"/>
        <c:majorTickMark val="none"/>
        <c:minorTickMark val="none"/>
        <c:tickLblPos val="nextTo"/>
        <c:txPr>
          <a:bodyPr/>
          <a:lstStyle/>
          <a:p>
            <a:pPr algn="r">
              <a:defRPr sz="1600"/>
            </a:pPr>
            <a:endParaRPr lang="en-US"/>
          </a:p>
        </c:txPr>
        <c:crossAx val="125779968"/>
        <c:crosses val="autoZero"/>
        <c:auto val="1"/>
        <c:lblAlgn val="ctr"/>
        <c:lblOffset val="100"/>
        <c:noMultiLvlLbl val="0"/>
      </c:catAx>
      <c:valAx>
        <c:axId val="125779968"/>
        <c:scaling>
          <c:orientation val="minMax"/>
        </c:scaling>
        <c:delete val="1"/>
        <c:axPos val="t"/>
        <c:numFmt formatCode="0%" sourceLinked="1"/>
        <c:majorTickMark val="out"/>
        <c:minorTickMark val="none"/>
        <c:tickLblPos val="nextTo"/>
        <c:crossAx val="1257740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34862385321101E-2"/>
          <c:y val="0.15679498396033828"/>
          <c:w val="0.96636085626911317"/>
          <c:h val="0.63684631087780696"/>
        </c:manualLayout>
      </c:layout>
      <c:barChart>
        <c:barDir val="col"/>
        <c:grouping val="clustered"/>
        <c:varyColors val="0"/>
        <c:ser>
          <c:idx val="0"/>
          <c:order val="0"/>
          <c:tx>
            <c:strRef>
              <c:f>Sheet1!$B$1</c:f>
              <c:strCache>
                <c:ptCount val="1"/>
                <c:pt idx="0">
                  <c:v>2005</c:v>
                </c:pt>
              </c:strCache>
            </c:strRef>
          </c:tx>
          <c:spPr>
            <a:solidFill>
              <a:schemeClr val="accent1">
                <a:lumMod val="50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Sheet1!$A$2:$A$8</c:f>
              <c:strCache>
                <c:ptCount val="7"/>
                <c:pt idx="0">
                  <c:v>A Major Problem</c:v>
                </c:pt>
                <c:pt idx="1">
                  <c:v>A Minor Problem</c:v>
                </c:pt>
                <c:pt idx="2">
                  <c:v>Not a Problem</c:v>
                </c:pt>
                <c:pt idx="4">
                  <c:v>A Major Problem</c:v>
                </c:pt>
                <c:pt idx="5">
                  <c:v>A Minor Problem</c:v>
                </c:pt>
                <c:pt idx="6">
                  <c:v>Not a Problem</c:v>
                </c:pt>
              </c:strCache>
            </c:strRef>
          </c:cat>
          <c:val>
            <c:numRef>
              <c:f>Sheet1!$B$2:$B$8</c:f>
              <c:numCache>
                <c:formatCode>0%</c:formatCode>
                <c:ptCount val="7"/>
                <c:pt idx="0">
                  <c:v>0.2</c:v>
                </c:pt>
                <c:pt idx="1">
                  <c:v>0.39</c:v>
                </c:pt>
                <c:pt idx="2">
                  <c:v>0.4</c:v>
                </c:pt>
                <c:pt idx="4">
                  <c:v>0.06</c:v>
                </c:pt>
                <c:pt idx="5">
                  <c:v>0.24</c:v>
                </c:pt>
                <c:pt idx="6">
                  <c:v>0.69</c:v>
                </c:pt>
              </c:numCache>
            </c:numRef>
          </c:val>
        </c:ser>
        <c:ser>
          <c:idx val="1"/>
          <c:order val="1"/>
          <c:tx>
            <c:strRef>
              <c:f>Sheet1!$C$1</c:f>
              <c:strCache>
                <c:ptCount val="1"/>
                <c:pt idx="0">
                  <c:v>2012</c:v>
                </c:pt>
              </c:strCache>
            </c:strRef>
          </c:tx>
          <c:spPr>
            <a:solidFill>
              <a:schemeClr val="accent1">
                <a:lumMod val="75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Sheet1!$A$2:$A$8</c:f>
              <c:strCache>
                <c:ptCount val="7"/>
                <c:pt idx="0">
                  <c:v>A Major Problem</c:v>
                </c:pt>
                <c:pt idx="1">
                  <c:v>A Minor Problem</c:v>
                </c:pt>
                <c:pt idx="2">
                  <c:v>Not a Problem</c:v>
                </c:pt>
                <c:pt idx="4">
                  <c:v>A Major Problem</c:v>
                </c:pt>
                <c:pt idx="5">
                  <c:v>A Minor Problem</c:v>
                </c:pt>
                <c:pt idx="6">
                  <c:v>Not a Problem</c:v>
                </c:pt>
              </c:strCache>
            </c:strRef>
          </c:cat>
          <c:val>
            <c:numRef>
              <c:f>Sheet1!$C$2:$C$8</c:f>
              <c:numCache>
                <c:formatCode>0%</c:formatCode>
                <c:ptCount val="7"/>
                <c:pt idx="0">
                  <c:v>0.2</c:v>
                </c:pt>
                <c:pt idx="1">
                  <c:v>0.42</c:v>
                </c:pt>
                <c:pt idx="2">
                  <c:v>0.38</c:v>
                </c:pt>
                <c:pt idx="4">
                  <c:v>0.12</c:v>
                </c:pt>
                <c:pt idx="5">
                  <c:v>0.25</c:v>
                </c:pt>
                <c:pt idx="6">
                  <c:v>0.62</c:v>
                </c:pt>
              </c:numCache>
            </c:numRef>
          </c:val>
        </c:ser>
        <c:ser>
          <c:idx val="2"/>
          <c:order val="2"/>
          <c:tx>
            <c:strRef>
              <c:f>Sheet1!$D$1</c:f>
              <c:strCache>
                <c:ptCount val="1"/>
                <c:pt idx="0">
                  <c:v>2013</c:v>
                </c:pt>
              </c:strCache>
            </c:strRef>
          </c:tx>
          <c:spPr>
            <a:solidFill>
              <a:schemeClr val="accent1">
                <a:lumMod val="60000"/>
                <a:lumOff val="40000"/>
              </a:schemeClr>
            </a:solidFill>
            <a:ln>
              <a:solidFill>
                <a:schemeClr val="tx2">
                  <a:lumMod val="40000"/>
                  <a:lumOff val="60000"/>
                </a:schemeClr>
              </a:solidFill>
            </a:ln>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Sheet1!$A$2:$A$8</c:f>
              <c:strCache>
                <c:ptCount val="7"/>
                <c:pt idx="0">
                  <c:v>A Major Problem</c:v>
                </c:pt>
                <c:pt idx="1">
                  <c:v>A Minor Problem</c:v>
                </c:pt>
                <c:pt idx="2">
                  <c:v>Not a Problem</c:v>
                </c:pt>
                <c:pt idx="4">
                  <c:v>A Major Problem</c:v>
                </c:pt>
                <c:pt idx="5">
                  <c:v>A Minor Problem</c:v>
                </c:pt>
                <c:pt idx="6">
                  <c:v>Not a Problem</c:v>
                </c:pt>
              </c:strCache>
            </c:strRef>
          </c:cat>
          <c:val>
            <c:numRef>
              <c:f>Sheet1!$D$2:$D$8</c:f>
              <c:numCache>
                <c:formatCode>0%</c:formatCode>
                <c:ptCount val="7"/>
                <c:pt idx="0">
                  <c:v>0.16</c:v>
                </c:pt>
                <c:pt idx="1">
                  <c:v>0.44</c:v>
                </c:pt>
                <c:pt idx="2">
                  <c:v>0.39</c:v>
                </c:pt>
                <c:pt idx="4">
                  <c:v>0.13</c:v>
                </c:pt>
                <c:pt idx="5">
                  <c:v>0.26</c:v>
                </c:pt>
                <c:pt idx="6">
                  <c:v>0.57999999999999996</c:v>
                </c:pt>
              </c:numCache>
            </c:numRef>
          </c:val>
        </c:ser>
        <c:ser>
          <c:idx val="3"/>
          <c:order val="3"/>
          <c:tx>
            <c:strRef>
              <c:f>Sheet1!$E$1</c:f>
              <c:strCache>
                <c:ptCount val="1"/>
                <c:pt idx="0">
                  <c:v>2014</c:v>
                </c:pt>
              </c:strCache>
            </c:strRef>
          </c:tx>
          <c:spPr>
            <a:solidFill>
              <a:schemeClr val="accent1">
                <a:lumMod val="40000"/>
                <a:lumOff val="60000"/>
              </a:schemeClr>
            </a:solidFill>
            <a:ln>
              <a:solidFill>
                <a:srgbClr val="FF0000"/>
              </a:solidFill>
            </a:ln>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Sheet1!$A$2:$A$8</c:f>
              <c:strCache>
                <c:ptCount val="7"/>
                <c:pt idx="0">
                  <c:v>A Major Problem</c:v>
                </c:pt>
                <c:pt idx="1">
                  <c:v>A Minor Problem</c:v>
                </c:pt>
                <c:pt idx="2">
                  <c:v>Not a Problem</c:v>
                </c:pt>
                <c:pt idx="4">
                  <c:v>A Major Problem</c:v>
                </c:pt>
                <c:pt idx="5">
                  <c:v>A Minor Problem</c:v>
                </c:pt>
                <c:pt idx="6">
                  <c:v>Not a Problem</c:v>
                </c:pt>
              </c:strCache>
            </c:strRef>
          </c:cat>
          <c:val>
            <c:numRef>
              <c:f>Sheet1!$E$2:$E$8</c:f>
              <c:numCache>
                <c:formatCode>0%</c:formatCode>
                <c:ptCount val="7"/>
                <c:pt idx="0">
                  <c:v>0.2</c:v>
                </c:pt>
                <c:pt idx="1">
                  <c:v>0.38</c:v>
                </c:pt>
                <c:pt idx="2">
                  <c:v>0.42</c:v>
                </c:pt>
                <c:pt idx="4">
                  <c:v>0.16</c:v>
                </c:pt>
                <c:pt idx="5">
                  <c:v>0.28000000000000003</c:v>
                </c:pt>
                <c:pt idx="6">
                  <c:v>0.55000000000000004</c:v>
                </c:pt>
              </c:numCache>
            </c:numRef>
          </c:val>
        </c:ser>
        <c:dLbls>
          <c:showLegendKey val="0"/>
          <c:showVal val="0"/>
          <c:showCatName val="0"/>
          <c:showSerName val="0"/>
          <c:showPercent val="0"/>
          <c:showBubbleSize val="0"/>
        </c:dLbls>
        <c:gapWidth val="30"/>
        <c:axId val="78330496"/>
        <c:axId val="78344576"/>
      </c:barChart>
      <c:catAx>
        <c:axId val="78330496"/>
        <c:scaling>
          <c:orientation val="minMax"/>
        </c:scaling>
        <c:delete val="0"/>
        <c:axPos val="b"/>
        <c:numFmt formatCode="General" sourceLinked="1"/>
        <c:majorTickMark val="none"/>
        <c:minorTickMark val="none"/>
        <c:tickLblPos val="nextTo"/>
        <c:txPr>
          <a:bodyPr/>
          <a:lstStyle/>
          <a:p>
            <a:pPr>
              <a:defRPr sz="1600"/>
            </a:pPr>
            <a:endParaRPr lang="en-US"/>
          </a:p>
        </c:txPr>
        <c:crossAx val="78344576"/>
        <c:crosses val="autoZero"/>
        <c:auto val="1"/>
        <c:lblAlgn val="ctr"/>
        <c:lblOffset val="100"/>
        <c:noMultiLvlLbl val="0"/>
      </c:catAx>
      <c:valAx>
        <c:axId val="78344576"/>
        <c:scaling>
          <c:orientation val="minMax"/>
        </c:scaling>
        <c:delete val="1"/>
        <c:axPos val="l"/>
        <c:numFmt formatCode="0%" sourceLinked="1"/>
        <c:majorTickMark val="out"/>
        <c:minorTickMark val="none"/>
        <c:tickLblPos val="nextTo"/>
        <c:crossAx val="78330496"/>
        <c:crosses val="autoZero"/>
        <c:crossBetween val="between"/>
      </c:valAx>
    </c:plotArea>
    <c:legend>
      <c:legendPos val="t"/>
      <c:layout/>
      <c:overlay val="0"/>
      <c:spPr>
        <a:solidFill>
          <a:schemeClr val="bg1"/>
        </a:solidFill>
        <a:ln>
          <a:solidFill>
            <a:schemeClr val="tx1">
              <a:lumMod val="50000"/>
              <a:lumOff val="50000"/>
            </a:schemeClr>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14724627393106"/>
          <c:y val="3.4375000000000003E-2"/>
          <c:w val="0.3951571533985298"/>
          <c:h val="0.93125000000000002"/>
        </c:manualLayout>
      </c:layout>
      <c:barChart>
        <c:barDir val="bar"/>
        <c:grouping val="clustered"/>
        <c:varyColors val="0"/>
        <c:ser>
          <c:idx val="0"/>
          <c:order val="0"/>
          <c:tx>
            <c:strRef>
              <c:f>Sheet1!$B$1</c:f>
              <c:strCache>
                <c:ptCount val="1"/>
                <c:pt idx="0">
                  <c:v>Series 1</c:v>
                </c:pt>
              </c:strCache>
            </c:strRef>
          </c:tx>
          <c:spPr>
            <a:solidFill>
              <a:schemeClr val="tx2">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Sheet1!$A$2:$A$6</c:f>
              <c:strCache>
                <c:ptCount val="5"/>
                <c:pt idx="0">
                  <c:v>Very Likely</c:v>
                </c:pt>
                <c:pt idx="1">
                  <c:v>Somewhat Likely</c:v>
                </c:pt>
                <c:pt idx="2">
                  <c:v>Not too Likely</c:v>
                </c:pt>
                <c:pt idx="3">
                  <c:v>Not at all Likely</c:v>
                </c:pt>
                <c:pt idx="4">
                  <c:v>Don't know / Refused</c:v>
                </c:pt>
              </c:strCache>
            </c:strRef>
          </c:cat>
          <c:val>
            <c:numRef>
              <c:f>Sheet1!$B$2:$B$6</c:f>
              <c:numCache>
                <c:formatCode>0%</c:formatCode>
                <c:ptCount val="5"/>
                <c:pt idx="0">
                  <c:v>0.23</c:v>
                </c:pt>
                <c:pt idx="1">
                  <c:v>0.3</c:v>
                </c:pt>
                <c:pt idx="2">
                  <c:v>0.18</c:v>
                </c:pt>
                <c:pt idx="3">
                  <c:v>0.23</c:v>
                </c:pt>
                <c:pt idx="4">
                  <c:v>0.06</c:v>
                </c:pt>
              </c:numCache>
            </c:numRef>
          </c:val>
        </c:ser>
        <c:dLbls>
          <c:showLegendKey val="0"/>
          <c:showVal val="0"/>
          <c:showCatName val="0"/>
          <c:showSerName val="0"/>
          <c:showPercent val="0"/>
          <c:showBubbleSize val="0"/>
        </c:dLbls>
        <c:gapWidth val="50"/>
        <c:axId val="125835520"/>
        <c:axId val="125841408"/>
      </c:barChart>
      <c:catAx>
        <c:axId val="125835520"/>
        <c:scaling>
          <c:orientation val="maxMin"/>
        </c:scaling>
        <c:delete val="0"/>
        <c:axPos val="l"/>
        <c:numFmt formatCode="0%" sourceLinked="1"/>
        <c:majorTickMark val="none"/>
        <c:minorTickMark val="none"/>
        <c:tickLblPos val="nextTo"/>
        <c:txPr>
          <a:bodyPr/>
          <a:lstStyle/>
          <a:p>
            <a:pPr algn="r">
              <a:defRPr sz="1600"/>
            </a:pPr>
            <a:endParaRPr lang="en-US"/>
          </a:p>
        </c:txPr>
        <c:crossAx val="125841408"/>
        <c:crosses val="autoZero"/>
        <c:auto val="1"/>
        <c:lblAlgn val="ctr"/>
        <c:lblOffset val="100"/>
        <c:noMultiLvlLbl val="0"/>
      </c:catAx>
      <c:valAx>
        <c:axId val="125841408"/>
        <c:scaling>
          <c:orientation val="minMax"/>
        </c:scaling>
        <c:delete val="1"/>
        <c:axPos val="t"/>
        <c:numFmt formatCode="0%" sourceLinked="1"/>
        <c:majorTickMark val="out"/>
        <c:minorTickMark val="none"/>
        <c:tickLblPos val="nextTo"/>
        <c:crossAx val="1258355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256361638069263"/>
          <c:y val="3.4375000000000003E-2"/>
          <c:w val="0.55174078329176823"/>
          <c:h val="0.93125000000000002"/>
        </c:manualLayout>
      </c:layout>
      <c:barChart>
        <c:barDir val="bar"/>
        <c:grouping val="clustered"/>
        <c:varyColors val="0"/>
        <c:ser>
          <c:idx val="0"/>
          <c:order val="0"/>
          <c:tx>
            <c:strRef>
              <c:f>Sheet1!$B$1</c:f>
              <c:strCache>
                <c:ptCount val="1"/>
                <c:pt idx="0">
                  <c:v>&lt;$35,000 (n=29*)</c:v>
                </c:pt>
              </c:strCache>
            </c:strRef>
          </c:tx>
          <c:spPr>
            <a:solidFill>
              <a:schemeClr val="tx2">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Sheet1!$A$2:$A$6</c:f>
              <c:strCache>
                <c:ptCount val="5"/>
                <c:pt idx="0">
                  <c:v>Very Likely</c:v>
                </c:pt>
                <c:pt idx="1">
                  <c:v>Somewhat Likely</c:v>
                </c:pt>
                <c:pt idx="2">
                  <c:v>Not too Likely</c:v>
                </c:pt>
                <c:pt idx="3">
                  <c:v>Not at all Likely</c:v>
                </c:pt>
                <c:pt idx="4">
                  <c:v>Don't know / Refused</c:v>
                </c:pt>
              </c:strCache>
            </c:strRef>
          </c:cat>
          <c:val>
            <c:numRef>
              <c:f>Sheet1!$B$2:$B$6</c:f>
              <c:numCache>
                <c:formatCode>0%</c:formatCode>
                <c:ptCount val="5"/>
                <c:pt idx="0">
                  <c:v>0.22</c:v>
                </c:pt>
                <c:pt idx="1">
                  <c:v>0.25</c:v>
                </c:pt>
                <c:pt idx="2">
                  <c:v>0.16</c:v>
                </c:pt>
                <c:pt idx="3">
                  <c:v>0.28000000000000003</c:v>
                </c:pt>
                <c:pt idx="4">
                  <c:v>0.09</c:v>
                </c:pt>
              </c:numCache>
            </c:numRef>
          </c:val>
        </c:ser>
        <c:ser>
          <c:idx val="1"/>
          <c:order val="1"/>
          <c:tx>
            <c:strRef>
              <c:f>Sheet1!$C$1</c:f>
              <c:strCache>
                <c:ptCount val="1"/>
                <c:pt idx="0">
                  <c:v>$35,000-$74,999 (n=35*)</c:v>
                </c:pt>
              </c:strCache>
            </c:strRef>
          </c:tx>
          <c:spPr>
            <a:solidFill>
              <a:schemeClr val="accent1">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Sheet1!$A$2:$A$6</c:f>
              <c:strCache>
                <c:ptCount val="5"/>
                <c:pt idx="0">
                  <c:v>Very Likely</c:v>
                </c:pt>
                <c:pt idx="1">
                  <c:v>Somewhat Likely</c:v>
                </c:pt>
                <c:pt idx="2">
                  <c:v>Not too Likely</c:v>
                </c:pt>
                <c:pt idx="3">
                  <c:v>Not at all Likely</c:v>
                </c:pt>
                <c:pt idx="4">
                  <c:v>Don't know / Refused</c:v>
                </c:pt>
              </c:strCache>
            </c:strRef>
          </c:cat>
          <c:val>
            <c:numRef>
              <c:f>Sheet1!$C$2:$C$6</c:f>
              <c:numCache>
                <c:formatCode>0%</c:formatCode>
                <c:ptCount val="5"/>
                <c:pt idx="0">
                  <c:v>0.26</c:v>
                </c:pt>
                <c:pt idx="1">
                  <c:v>0.43</c:v>
                </c:pt>
                <c:pt idx="2">
                  <c:v>0.08</c:v>
                </c:pt>
                <c:pt idx="3">
                  <c:v>0.16</c:v>
                </c:pt>
                <c:pt idx="4">
                  <c:v>7.0000000000000007E-2</c:v>
                </c:pt>
              </c:numCache>
            </c:numRef>
          </c:val>
        </c:ser>
        <c:ser>
          <c:idx val="2"/>
          <c:order val="2"/>
          <c:tx>
            <c:strRef>
              <c:f>Sheet1!$D$1</c:f>
              <c:strCache>
                <c:ptCount val="1"/>
                <c:pt idx="0">
                  <c:v>$75,000+ (n=26*)</c:v>
                </c:pt>
              </c:strCache>
            </c:strRef>
          </c:tx>
          <c:spPr>
            <a:solidFill>
              <a:schemeClr val="accent1">
                <a:lumMod val="60000"/>
                <a:lumOff val="40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Sheet1!$A$2:$A$6</c:f>
              <c:strCache>
                <c:ptCount val="5"/>
                <c:pt idx="0">
                  <c:v>Very Likely</c:v>
                </c:pt>
                <c:pt idx="1">
                  <c:v>Somewhat Likely</c:v>
                </c:pt>
                <c:pt idx="2">
                  <c:v>Not too Likely</c:v>
                </c:pt>
                <c:pt idx="3">
                  <c:v>Not at all Likely</c:v>
                </c:pt>
                <c:pt idx="4">
                  <c:v>Don't know / Refused</c:v>
                </c:pt>
              </c:strCache>
            </c:strRef>
          </c:cat>
          <c:val>
            <c:numRef>
              <c:f>Sheet1!$D$2:$D$6</c:f>
              <c:numCache>
                <c:formatCode>0%</c:formatCode>
                <c:ptCount val="5"/>
                <c:pt idx="0">
                  <c:v>0.22</c:v>
                </c:pt>
                <c:pt idx="1">
                  <c:v>0.24</c:v>
                </c:pt>
                <c:pt idx="2">
                  <c:v>0.31</c:v>
                </c:pt>
                <c:pt idx="3">
                  <c:v>0.19</c:v>
                </c:pt>
                <c:pt idx="4">
                  <c:v>0.05</c:v>
                </c:pt>
              </c:numCache>
            </c:numRef>
          </c:val>
        </c:ser>
        <c:dLbls>
          <c:showLegendKey val="0"/>
          <c:showVal val="0"/>
          <c:showCatName val="0"/>
          <c:showSerName val="0"/>
          <c:showPercent val="0"/>
          <c:showBubbleSize val="0"/>
        </c:dLbls>
        <c:gapWidth val="50"/>
        <c:axId val="147427328"/>
        <c:axId val="147428864"/>
      </c:barChart>
      <c:catAx>
        <c:axId val="147427328"/>
        <c:scaling>
          <c:orientation val="maxMin"/>
        </c:scaling>
        <c:delete val="0"/>
        <c:axPos val="l"/>
        <c:numFmt formatCode="0%" sourceLinked="1"/>
        <c:majorTickMark val="none"/>
        <c:minorTickMark val="none"/>
        <c:tickLblPos val="nextTo"/>
        <c:txPr>
          <a:bodyPr/>
          <a:lstStyle/>
          <a:p>
            <a:pPr algn="r">
              <a:defRPr sz="1600"/>
            </a:pPr>
            <a:endParaRPr lang="en-US"/>
          </a:p>
        </c:txPr>
        <c:crossAx val="147428864"/>
        <c:crosses val="autoZero"/>
        <c:auto val="1"/>
        <c:lblAlgn val="ctr"/>
        <c:lblOffset val="100"/>
        <c:noMultiLvlLbl val="0"/>
      </c:catAx>
      <c:valAx>
        <c:axId val="147428864"/>
        <c:scaling>
          <c:orientation val="minMax"/>
        </c:scaling>
        <c:delete val="1"/>
        <c:axPos val="t"/>
        <c:numFmt formatCode="0%" sourceLinked="1"/>
        <c:majorTickMark val="out"/>
        <c:minorTickMark val="none"/>
        <c:tickLblPos val="nextTo"/>
        <c:crossAx val="147427328"/>
        <c:crosses val="autoZero"/>
        <c:crossBetween val="between"/>
      </c:valAx>
    </c:plotArea>
    <c:legend>
      <c:legendPos val="r"/>
      <c:layout>
        <c:manualLayout>
          <c:xMode val="edge"/>
          <c:yMode val="edge"/>
          <c:x val="0.66723108010075249"/>
          <c:y val="0.69844862134168717"/>
          <c:w val="0.29680836158825341"/>
          <c:h val="0.2855373871310126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081871345029239E-2"/>
          <c:y val="9.8527141888720859E-2"/>
          <c:w val="0.96783625730994149"/>
          <c:h val="0.76934817750430207"/>
        </c:manualLayout>
      </c:layout>
      <c:lineChart>
        <c:grouping val="standard"/>
        <c:varyColors val="0"/>
        <c:ser>
          <c:idx val="0"/>
          <c:order val="0"/>
          <c:tx>
            <c:strRef>
              <c:f>Sheet1!$B$1</c:f>
              <c:strCache>
                <c:ptCount val="1"/>
                <c:pt idx="0">
                  <c:v>Workers</c:v>
                </c:pt>
              </c:strCache>
            </c:strRef>
          </c:tx>
          <c:dLbls>
            <c:dLbl>
              <c:idx val="0"/>
              <c:dLblPos val="t"/>
              <c:showLegendKey val="0"/>
              <c:showVal val="1"/>
              <c:showCatName val="0"/>
              <c:showSerName val="0"/>
              <c:showPercent val="0"/>
              <c:showBubbleSize val="0"/>
            </c:dLbl>
            <c:dLbl>
              <c:idx val="1"/>
              <c:dLblPos val="t"/>
              <c:showLegendKey val="0"/>
              <c:showVal val="1"/>
              <c:showCatName val="0"/>
              <c:showSerName val="0"/>
              <c:showPercent val="0"/>
              <c:showBubbleSize val="0"/>
            </c:dLbl>
            <c:txPr>
              <a:bodyPr/>
              <a:lstStyle/>
              <a:p>
                <a:pPr>
                  <a:defRPr sz="1600">
                    <a:solidFill>
                      <a:schemeClr val="tx1"/>
                    </a:solidFill>
                  </a:defRPr>
                </a:pPr>
                <a:endParaRPr lang="en-US"/>
              </a:p>
            </c:txPr>
            <c:dLblPos val="b"/>
            <c:showLegendKey val="0"/>
            <c:showVal val="1"/>
            <c:showCatName val="0"/>
            <c:showSerName val="0"/>
            <c:showPercent val="0"/>
            <c:showBubbleSize val="0"/>
            <c:showLeaderLines val="0"/>
          </c:dLbls>
          <c:cat>
            <c:numRef>
              <c:f>Sheet1!$A$2:$A$7</c:f>
              <c:numCache>
                <c:formatCode>General</c:formatCode>
                <c:ptCount val="6"/>
                <c:pt idx="0">
                  <c:v>2009</c:v>
                </c:pt>
                <c:pt idx="1">
                  <c:v>2010</c:v>
                </c:pt>
                <c:pt idx="2">
                  <c:v>2011</c:v>
                </c:pt>
                <c:pt idx="3">
                  <c:v>2012</c:v>
                </c:pt>
                <c:pt idx="4">
                  <c:v>2013</c:v>
                </c:pt>
                <c:pt idx="5">
                  <c:v>2014</c:v>
                </c:pt>
              </c:numCache>
            </c:numRef>
          </c:cat>
          <c:val>
            <c:numRef>
              <c:f>Sheet1!$B$2:$B$7</c:f>
              <c:numCache>
                <c:formatCode>0%</c:formatCode>
                <c:ptCount val="6"/>
                <c:pt idx="0">
                  <c:v>0.3</c:v>
                </c:pt>
                <c:pt idx="1">
                  <c:v>0.33</c:v>
                </c:pt>
                <c:pt idx="2">
                  <c:v>0.23</c:v>
                </c:pt>
                <c:pt idx="3">
                  <c:v>0.21</c:v>
                </c:pt>
                <c:pt idx="4">
                  <c:v>0.23</c:v>
                </c:pt>
                <c:pt idx="5">
                  <c:v>0.19</c:v>
                </c:pt>
              </c:numCache>
            </c:numRef>
          </c:val>
          <c:smooth val="0"/>
        </c:ser>
        <c:ser>
          <c:idx val="1"/>
          <c:order val="1"/>
          <c:tx>
            <c:strRef>
              <c:f>Sheet1!$C$1</c:f>
              <c:strCache>
                <c:ptCount val="1"/>
                <c:pt idx="0">
                  <c:v>Retirees</c:v>
                </c:pt>
              </c:strCache>
            </c:strRef>
          </c:tx>
          <c:dLbls>
            <c:dLbl>
              <c:idx val="0"/>
              <c:dLblPos val="b"/>
              <c:showLegendKey val="0"/>
              <c:showVal val="1"/>
              <c:showCatName val="0"/>
              <c:showSerName val="0"/>
              <c:showPercent val="0"/>
              <c:showBubbleSize val="0"/>
            </c:dLbl>
            <c:dLbl>
              <c:idx val="1"/>
              <c:dLblPos val="b"/>
              <c:showLegendKey val="0"/>
              <c:showVal val="1"/>
              <c:showCatName val="0"/>
              <c:showSerName val="0"/>
              <c:showPercent val="0"/>
              <c:showBubbleSize val="0"/>
            </c:dLbl>
            <c:txPr>
              <a:bodyPr/>
              <a:lstStyle/>
              <a:p>
                <a:pPr>
                  <a:defRPr sz="1600"/>
                </a:pPr>
                <a:endParaRPr lang="en-US"/>
              </a:p>
            </c:txPr>
            <c:dLblPos val="t"/>
            <c:showLegendKey val="0"/>
            <c:showVal val="1"/>
            <c:showCatName val="0"/>
            <c:showSerName val="0"/>
            <c:showPercent val="0"/>
            <c:showBubbleSize val="0"/>
            <c:showLeaderLines val="0"/>
          </c:dLbls>
          <c:cat>
            <c:numRef>
              <c:f>Sheet1!$A$2:$A$7</c:f>
              <c:numCache>
                <c:formatCode>General</c:formatCode>
                <c:ptCount val="6"/>
                <c:pt idx="0">
                  <c:v>2009</c:v>
                </c:pt>
                <c:pt idx="1">
                  <c:v>2010</c:v>
                </c:pt>
                <c:pt idx="2">
                  <c:v>2011</c:v>
                </c:pt>
                <c:pt idx="3">
                  <c:v>2012</c:v>
                </c:pt>
                <c:pt idx="4">
                  <c:v>2013</c:v>
                </c:pt>
                <c:pt idx="5">
                  <c:v>2014</c:v>
                </c:pt>
              </c:numCache>
            </c:numRef>
          </c:cat>
          <c:val>
            <c:numRef>
              <c:f>Sheet1!$C$2:$C$7</c:f>
              <c:numCache>
                <c:formatCode>0%</c:formatCode>
                <c:ptCount val="6"/>
                <c:pt idx="0">
                  <c:v>0.26</c:v>
                </c:pt>
                <c:pt idx="1">
                  <c:v>0.32</c:v>
                </c:pt>
                <c:pt idx="2">
                  <c:v>0.23</c:v>
                </c:pt>
                <c:pt idx="3">
                  <c:v>0.24</c:v>
                </c:pt>
                <c:pt idx="4">
                  <c:v>0.28000000000000003</c:v>
                </c:pt>
                <c:pt idx="5">
                  <c:v>0.25</c:v>
                </c:pt>
              </c:numCache>
            </c:numRef>
          </c:val>
          <c:smooth val="0"/>
        </c:ser>
        <c:dLbls>
          <c:showLegendKey val="0"/>
          <c:showVal val="0"/>
          <c:showCatName val="0"/>
          <c:showSerName val="0"/>
          <c:showPercent val="0"/>
          <c:showBubbleSize val="0"/>
        </c:dLbls>
        <c:marker val="1"/>
        <c:smooth val="0"/>
        <c:axId val="147798272"/>
        <c:axId val="147820544"/>
      </c:lineChart>
      <c:catAx>
        <c:axId val="147798272"/>
        <c:scaling>
          <c:orientation val="minMax"/>
        </c:scaling>
        <c:delete val="0"/>
        <c:axPos val="b"/>
        <c:numFmt formatCode="General" sourceLinked="1"/>
        <c:majorTickMark val="none"/>
        <c:minorTickMark val="none"/>
        <c:tickLblPos val="nextTo"/>
        <c:txPr>
          <a:bodyPr/>
          <a:lstStyle/>
          <a:p>
            <a:pPr>
              <a:defRPr sz="1400"/>
            </a:pPr>
            <a:endParaRPr lang="en-US"/>
          </a:p>
        </c:txPr>
        <c:crossAx val="147820544"/>
        <c:crosses val="autoZero"/>
        <c:auto val="1"/>
        <c:lblAlgn val="ctr"/>
        <c:lblOffset val="100"/>
        <c:noMultiLvlLbl val="0"/>
      </c:catAx>
      <c:valAx>
        <c:axId val="147820544"/>
        <c:scaling>
          <c:orientation val="minMax"/>
        </c:scaling>
        <c:delete val="1"/>
        <c:axPos val="l"/>
        <c:numFmt formatCode="0%" sourceLinked="1"/>
        <c:majorTickMark val="out"/>
        <c:minorTickMark val="none"/>
        <c:tickLblPos val="nextTo"/>
        <c:crossAx val="147798272"/>
        <c:crosses val="autoZero"/>
        <c:crossBetween val="between"/>
      </c:valAx>
    </c:plotArea>
    <c:legend>
      <c:legendPos val="t"/>
      <c:overlay val="0"/>
      <c:spPr>
        <a:solidFill>
          <a:schemeClr val="bg1"/>
        </a:solidFill>
        <a:ln>
          <a:solidFill>
            <a:schemeClr val="tx1">
              <a:lumMod val="50000"/>
              <a:lumOff val="50000"/>
            </a:schemeClr>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barChart>
        <c:barDir val="col"/>
        <c:grouping val="clustered"/>
        <c:varyColors val="0"/>
        <c:ser>
          <c:idx val="0"/>
          <c:order val="0"/>
          <c:tx>
            <c:strRef>
              <c:f>Sheet1!$B$1</c:f>
              <c:strCache>
                <c:ptCount val="1"/>
                <c:pt idx="0">
                  <c:v>Workers </c:v>
                </c:pt>
              </c:strCache>
            </c:strRef>
          </c:tx>
          <c:spPr>
            <a:solidFill>
              <a:schemeClr val="accent1">
                <a:lumMod val="75000"/>
              </a:schemeClr>
            </a:solidFill>
          </c:spPr>
          <c:invertIfNegative val="0"/>
          <c:dLbls>
            <c:showLegendKey val="0"/>
            <c:showVal val="1"/>
            <c:showCatName val="0"/>
            <c:showSerName val="0"/>
            <c:showPercent val="0"/>
            <c:showBubbleSize val="0"/>
            <c:showLeaderLines val="0"/>
          </c:dLbls>
          <c:cat>
            <c:strRef>
              <c:f>Sheet1!$A$2:$A$5</c:f>
              <c:strCache>
                <c:ptCount val="4"/>
                <c:pt idx="0">
                  <c:v>All of it</c:v>
                </c:pt>
                <c:pt idx="1">
                  <c:v>Most of it</c:v>
                </c:pt>
                <c:pt idx="2">
                  <c:v>Some of it</c:v>
                </c:pt>
                <c:pt idx="3">
                  <c:v>None of it</c:v>
                </c:pt>
              </c:strCache>
            </c:strRef>
          </c:cat>
          <c:val>
            <c:numRef>
              <c:f>Sheet1!$B$2:$B$5</c:f>
              <c:numCache>
                <c:formatCode>0%</c:formatCode>
                <c:ptCount val="4"/>
                <c:pt idx="0">
                  <c:v>0.27</c:v>
                </c:pt>
                <c:pt idx="1">
                  <c:v>0.36</c:v>
                </c:pt>
                <c:pt idx="2">
                  <c:v>0.28999999999999998</c:v>
                </c:pt>
                <c:pt idx="3">
                  <c:v>7.0000000000000007E-2</c:v>
                </c:pt>
              </c:numCache>
            </c:numRef>
          </c:val>
        </c:ser>
        <c:ser>
          <c:idx val="1"/>
          <c:order val="1"/>
          <c:tx>
            <c:strRef>
              <c:f>Sheet1!$C$1</c:f>
              <c:strCache>
                <c:ptCount val="1"/>
                <c:pt idx="0">
                  <c:v>Retirees</c:v>
                </c:pt>
              </c:strCache>
            </c:strRef>
          </c:tx>
          <c:invertIfNegative val="0"/>
          <c:dLbls>
            <c:showLegendKey val="0"/>
            <c:showVal val="1"/>
            <c:showCatName val="0"/>
            <c:showSerName val="0"/>
            <c:showPercent val="0"/>
            <c:showBubbleSize val="0"/>
            <c:showLeaderLines val="0"/>
          </c:dLbls>
          <c:cat>
            <c:strRef>
              <c:f>Sheet1!$A$2:$A$5</c:f>
              <c:strCache>
                <c:ptCount val="4"/>
                <c:pt idx="0">
                  <c:v>All of it</c:v>
                </c:pt>
                <c:pt idx="1">
                  <c:v>Most of it</c:v>
                </c:pt>
                <c:pt idx="2">
                  <c:v>Some of it</c:v>
                </c:pt>
                <c:pt idx="3">
                  <c:v>None of it</c:v>
                </c:pt>
              </c:strCache>
            </c:strRef>
          </c:cat>
          <c:val>
            <c:numRef>
              <c:f>Sheet1!$C$2:$C$5</c:f>
              <c:numCache>
                <c:formatCode>0%</c:formatCode>
                <c:ptCount val="4"/>
                <c:pt idx="0">
                  <c:v>0.38</c:v>
                </c:pt>
                <c:pt idx="1">
                  <c:v>0.38</c:v>
                </c:pt>
                <c:pt idx="2">
                  <c:v>0.18</c:v>
                </c:pt>
                <c:pt idx="3">
                  <c:v>0.02</c:v>
                </c:pt>
              </c:numCache>
            </c:numRef>
          </c:val>
        </c:ser>
        <c:dLbls>
          <c:showLegendKey val="0"/>
          <c:showVal val="0"/>
          <c:showCatName val="0"/>
          <c:showSerName val="0"/>
          <c:showPercent val="0"/>
          <c:showBubbleSize val="0"/>
        </c:dLbls>
        <c:gapWidth val="50"/>
        <c:axId val="147769984"/>
        <c:axId val="147779968"/>
      </c:barChart>
      <c:catAx>
        <c:axId val="147769984"/>
        <c:scaling>
          <c:orientation val="minMax"/>
        </c:scaling>
        <c:delete val="0"/>
        <c:axPos val="b"/>
        <c:numFmt formatCode="General" sourceLinked="1"/>
        <c:majorTickMark val="none"/>
        <c:minorTickMark val="none"/>
        <c:tickLblPos val="nextTo"/>
        <c:txPr>
          <a:bodyPr/>
          <a:lstStyle/>
          <a:p>
            <a:pPr>
              <a:defRPr sz="1600"/>
            </a:pPr>
            <a:endParaRPr lang="en-US"/>
          </a:p>
        </c:txPr>
        <c:crossAx val="147779968"/>
        <c:crosses val="autoZero"/>
        <c:auto val="1"/>
        <c:lblAlgn val="ctr"/>
        <c:lblOffset val="100"/>
        <c:noMultiLvlLbl val="0"/>
      </c:catAx>
      <c:valAx>
        <c:axId val="147779968"/>
        <c:scaling>
          <c:orientation val="minMax"/>
        </c:scaling>
        <c:delete val="1"/>
        <c:axPos val="l"/>
        <c:numFmt formatCode="0%" sourceLinked="1"/>
        <c:majorTickMark val="out"/>
        <c:minorTickMark val="none"/>
        <c:tickLblPos val="nextTo"/>
        <c:crossAx val="147769984"/>
        <c:crosses val="autoZero"/>
        <c:crossBetween val="between"/>
      </c:valAx>
    </c:plotArea>
    <c:legend>
      <c:legendPos val="t"/>
      <c:layout>
        <c:manualLayout>
          <c:xMode val="edge"/>
          <c:yMode val="edge"/>
          <c:x val="0.49744401882197159"/>
          <c:y val="2.2813490657122435E-2"/>
          <c:w val="0.31251140904684216"/>
          <c:h val="8.3582175637661141E-2"/>
        </c:manualLayout>
      </c:layout>
      <c:overlay val="0"/>
      <c:spPr>
        <a:solidFill>
          <a:schemeClr val="bg1"/>
        </a:solidFill>
        <a:ln>
          <a:solidFill>
            <a:schemeClr val="tx1">
              <a:lumMod val="50000"/>
              <a:lumOff val="50000"/>
            </a:schemeClr>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8715459554042229"/>
          <c:y val="3.3496751942586285E-2"/>
          <c:w val="0.46780035941453268"/>
          <c:h val="0.91499552965220887"/>
        </c:manualLayout>
      </c:layout>
      <c:barChart>
        <c:barDir val="bar"/>
        <c:grouping val="clustered"/>
        <c:varyColors val="0"/>
        <c:ser>
          <c:idx val="0"/>
          <c:order val="0"/>
          <c:tx>
            <c:strRef>
              <c:f>Sheet1!$B$1</c:f>
              <c:strCache>
                <c:ptCount val="1"/>
                <c:pt idx="0">
                  <c:v>Workers </c:v>
                </c:pt>
              </c:strCache>
            </c:strRef>
          </c:tx>
          <c:spPr>
            <a:solidFill>
              <a:schemeClr val="accent1">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Sheet1!$A$2:$A$8</c:f>
              <c:strCache>
                <c:ptCount val="7"/>
                <c:pt idx="0">
                  <c:v>You did not trust the advice</c:v>
                </c:pt>
                <c:pt idx="1">
                  <c:v>Had other ideas, other plans/goals</c:v>
                </c:pt>
                <c:pt idx="2">
                  <c:v>Couldn't afford it/cost too much</c:v>
                </c:pt>
                <c:pt idx="3">
                  <c:v>Your circumstances changed so advice was no longer applicable</c:v>
                </c:pt>
                <c:pt idx="4">
                  <c:v>You got better advice somewhere else</c:v>
                </c:pt>
                <c:pt idx="5">
                  <c:v>Uncertain about economy/market</c:v>
                </c:pt>
                <c:pt idx="6">
                  <c:v>You just never got around to it</c:v>
                </c:pt>
              </c:strCache>
            </c:strRef>
          </c:cat>
          <c:val>
            <c:numRef>
              <c:f>Sheet1!$B$2:$B$8</c:f>
              <c:numCache>
                <c:formatCode>0%</c:formatCode>
                <c:ptCount val="7"/>
                <c:pt idx="0">
                  <c:v>0.34</c:v>
                </c:pt>
                <c:pt idx="1">
                  <c:v>0.16</c:v>
                </c:pt>
                <c:pt idx="2">
                  <c:v>0.2</c:v>
                </c:pt>
                <c:pt idx="3">
                  <c:v>0.04</c:v>
                </c:pt>
                <c:pt idx="4">
                  <c:v>0.04</c:v>
                </c:pt>
                <c:pt idx="5">
                  <c:v>0.04</c:v>
                </c:pt>
                <c:pt idx="6">
                  <c:v>0.01</c:v>
                </c:pt>
              </c:numCache>
            </c:numRef>
          </c:val>
        </c:ser>
        <c:ser>
          <c:idx val="1"/>
          <c:order val="1"/>
          <c:tx>
            <c:strRef>
              <c:f>Sheet1!$C$1</c:f>
              <c:strCache>
                <c:ptCount val="1"/>
                <c:pt idx="0">
                  <c:v>Retirees</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Sheet1!$A$2:$A$8</c:f>
              <c:strCache>
                <c:ptCount val="7"/>
                <c:pt idx="0">
                  <c:v>You did not trust the advice</c:v>
                </c:pt>
                <c:pt idx="1">
                  <c:v>Had other ideas, other plans/goals</c:v>
                </c:pt>
                <c:pt idx="2">
                  <c:v>Couldn't afford it/cost too much</c:v>
                </c:pt>
                <c:pt idx="3">
                  <c:v>Your circumstances changed so advice was no longer applicable</c:v>
                </c:pt>
                <c:pt idx="4">
                  <c:v>You got better advice somewhere else</c:v>
                </c:pt>
                <c:pt idx="5">
                  <c:v>Uncertain about economy/market</c:v>
                </c:pt>
                <c:pt idx="6">
                  <c:v>You just never got around to it</c:v>
                </c:pt>
              </c:strCache>
            </c:strRef>
          </c:cat>
          <c:val>
            <c:numRef>
              <c:f>Sheet1!$C$2:$C$8</c:f>
              <c:numCache>
                <c:formatCode>0%</c:formatCode>
                <c:ptCount val="7"/>
                <c:pt idx="0">
                  <c:v>0.31</c:v>
                </c:pt>
                <c:pt idx="1">
                  <c:v>0.28999999999999998</c:v>
                </c:pt>
                <c:pt idx="2">
                  <c:v>0.06</c:v>
                </c:pt>
                <c:pt idx="3">
                  <c:v>0.04</c:v>
                </c:pt>
                <c:pt idx="4">
                  <c:v>0.09</c:v>
                </c:pt>
                <c:pt idx="5">
                  <c:v>0.03</c:v>
                </c:pt>
                <c:pt idx="6">
                  <c:v>7.0000000000000007E-2</c:v>
                </c:pt>
              </c:numCache>
            </c:numRef>
          </c:val>
        </c:ser>
        <c:dLbls>
          <c:showLegendKey val="0"/>
          <c:showVal val="0"/>
          <c:showCatName val="0"/>
          <c:showSerName val="0"/>
          <c:showPercent val="0"/>
          <c:showBubbleSize val="0"/>
        </c:dLbls>
        <c:gapWidth val="50"/>
        <c:axId val="104967552"/>
        <c:axId val="104969344"/>
      </c:barChart>
      <c:catAx>
        <c:axId val="104967552"/>
        <c:scaling>
          <c:orientation val="maxMin"/>
        </c:scaling>
        <c:delete val="0"/>
        <c:axPos val="l"/>
        <c:numFmt formatCode="General" sourceLinked="1"/>
        <c:majorTickMark val="none"/>
        <c:minorTickMark val="none"/>
        <c:tickLblPos val="nextTo"/>
        <c:txPr>
          <a:bodyPr/>
          <a:lstStyle/>
          <a:p>
            <a:pPr algn="r">
              <a:defRPr sz="1600"/>
            </a:pPr>
            <a:endParaRPr lang="en-US"/>
          </a:p>
        </c:txPr>
        <c:crossAx val="104969344"/>
        <c:crosses val="autoZero"/>
        <c:auto val="1"/>
        <c:lblAlgn val="ctr"/>
        <c:lblOffset val="100"/>
        <c:noMultiLvlLbl val="0"/>
      </c:catAx>
      <c:valAx>
        <c:axId val="104969344"/>
        <c:scaling>
          <c:orientation val="minMax"/>
        </c:scaling>
        <c:delete val="1"/>
        <c:axPos val="t"/>
        <c:numFmt formatCode="0%" sourceLinked="1"/>
        <c:majorTickMark val="out"/>
        <c:minorTickMark val="none"/>
        <c:tickLblPos val="nextTo"/>
        <c:crossAx val="104967552"/>
        <c:crosses val="autoZero"/>
        <c:crossBetween val="between"/>
      </c:valAx>
    </c:plotArea>
    <c:legend>
      <c:legendPos val="t"/>
      <c:layout>
        <c:manualLayout>
          <c:xMode val="edge"/>
          <c:yMode val="edge"/>
          <c:x val="0.81576233714028989"/>
          <c:y val="0.42871524774028369"/>
          <c:w val="0.1412116053060935"/>
          <c:h val="0.18267262010257532"/>
        </c:manualLayout>
      </c:layout>
      <c:overlay val="0"/>
      <c:spPr>
        <a:solidFill>
          <a:schemeClr val="bg1"/>
        </a:solidFill>
        <a:ln>
          <a:solidFill>
            <a:schemeClr val="tx1">
              <a:lumMod val="50000"/>
              <a:lumOff val="50000"/>
            </a:schemeClr>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79030207736549E-2"/>
          <c:y val="3.911111111111111E-2"/>
          <c:w val="0.87413343599122229"/>
          <c:h val="0.81901634295713033"/>
        </c:manualLayout>
      </c:layout>
      <c:barChart>
        <c:barDir val="col"/>
        <c:grouping val="clustered"/>
        <c:varyColors val="0"/>
        <c:ser>
          <c:idx val="0"/>
          <c:order val="0"/>
          <c:tx>
            <c:strRef>
              <c:f>Sheet1!$B$1</c:f>
              <c:strCache>
                <c:ptCount val="1"/>
                <c:pt idx="0">
                  <c:v>2013</c:v>
                </c:pt>
              </c:strCache>
            </c:strRef>
          </c:tx>
          <c:invertIfNegative val="0"/>
          <c:dPt>
            <c:idx val="0"/>
            <c:invertIfNegative val="0"/>
            <c:bubble3D val="0"/>
            <c:spPr>
              <a:solidFill>
                <a:schemeClr val="accent1">
                  <a:lumMod val="50000"/>
                </a:schemeClr>
              </a:solidFill>
            </c:spPr>
          </c:dPt>
          <c:dPt>
            <c:idx val="1"/>
            <c:invertIfNegative val="0"/>
            <c:bubble3D val="0"/>
            <c:spPr>
              <a:solidFill>
                <a:schemeClr val="accent1">
                  <a:lumMod val="75000"/>
                </a:schemeClr>
              </a:solidFill>
            </c:spPr>
          </c:dPt>
          <c:dPt>
            <c:idx val="2"/>
            <c:invertIfNegative val="0"/>
            <c:bubble3D val="0"/>
            <c:spPr>
              <a:solidFill>
                <a:schemeClr val="accent1">
                  <a:lumMod val="60000"/>
                  <a:lumOff val="40000"/>
                </a:schemeClr>
              </a:solidFill>
            </c:spPr>
          </c:dPt>
          <c:dPt>
            <c:idx val="3"/>
            <c:invertIfNegative val="0"/>
            <c:bubble3D val="0"/>
            <c:spPr>
              <a:solidFill>
                <a:schemeClr val="accent1">
                  <a:lumMod val="40000"/>
                  <a:lumOff val="60000"/>
                </a:schemeClr>
              </a:solidFill>
            </c:spPr>
          </c:dPt>
          <c:dPt>
            <c:idx val="4"/>
            <c:invertIfNegative val="0"/>
            <c:bubble3D val="0"/>
            <c:spPr>
              <a:solidFill>
                <a:schemeClr val="bg1">
                  <a:lumMod val="50000"/>
                </a:schemeClr>
              </a:solidFill>
            </c:spPr>
          </c:dPt>
          <c:dLbls>
            <c:showLegendKey val="0"/>
            <c:showVal val="1"/>
            <c:showCatName val="0"/>
            <c:showSerName val="0"/>
            <c:showPercent val="0"/>
            <c:showBubbleSize val="0"/>
            <c:showLeaderLines val="0"/>
          </c:dLbls>
          <c:cat>
            <c:strRef>
              <c:f>Sheet1!$A$2:$A$5</c:f>
              <c:strCache>
                <c:ptCount val="4"/>
                <c:pt idx="0">
                  <c:v>Very Valuable</c:v>
                </c:pt>
                <c:pt idx="1">
                  <c:v>Somewhat Valuable</c:v>
                </c:pt>
                <c:pt idx="2">
                  <c:v>Not Too Valuable</c:v>
                </c:pt>
                <c:pt idx="3">
                  <c:v>Not at All Valuable</c:v>
                </c:pt>
              </c:strCache>
            </c:strRef>
          </c:cat>
          <c:val>
            <c:numRef>
              <c:f>Sheet1!$B$2:$B$5</c:f>
              <c:numCache>
                <c:formatCode>0%</c:formatCode>
                <c:ptCount val="4"/>
                <c:pt idx="0">
                  <c:v>0.43</c:v>
                </c:pt>
                <c:pt idx="1">
                  <c:v>0.45</c:v>
                </c:pt>
                <c:pt idx="2">
                  <c:v>0.05</c:v>
                </c:pt>
                <c:pt idx="3">
                  <c:v>0.06</c:v>
                </c:pt>
              </c:numCache>
            </c:numRef>
          </c:val>
        </c:ser>
        <c:dLbls>
          <c:showLegendKey val="0"/>
          <c:showVal val="0"/>
          <c:showCatName val="0"/>
          <c:showSerName val="0"/>
          <c:showPercent val="0"/>
          <c:showBubbleSize val="0"/>
        </c:dLbls>
        <c:gapWidth val="90"/>
        <c:axId val="147588608"/>
        <c:axId val="147590144"/>
      </c:barChart>
      <c:catAx>
        <c:axId val="147588608"/>
        <c:scaling>
          <c:orientation val="minMax"/>
        </c:scaling>
        <c:delete val="0"/>
        <c:axPos val="b"/>
        <c:majorTickMark val="none"/>
        <c:minorTickMark val="none"/>
        <c:tickLblPos val="nextTo"/>
        <c:crossAx val="147590144"/>
        <c:crosses val="autoZero"/>
        <c:auto val="1"/>
        <c:lblAlgn val="ctr"/>
        <c:lblOffset val="100"/>
        <c:noMultiLvlLbl val="0"/>
      </c:catAx>
      <c:valAx>
        <c:axId val="147590144"/>
        <c:scaling>
          <c:orientation val="minMax"/>
        </c:scaling>
        <c:delete val="1"/>
        <c:axPos val="l"/>
        <c:numFmt formatCode="0%" sourceLinked="1"/>
        <c:majorTickMark val="out"/>
        <c:minorTickMark val="none"/>
        <c:tickLblPos val="nextTo"/>
        <c:crossAx val="1475886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1605739790903"/>
          <c:y val="0.27140488776165811"/>
          <c:w val="0.57107651884032551"/>
          <c:h val="0.72646006673154007"/>
        </c:manualLayout>
      </c:layout>
      <c:pieChart>
        <c:varyColors val="1"/>
        <c:ser>
          <c:idx val="0"/>
          <c:order val="0"/>
          <c:tx>
            <c:strRef>
              <c:f>Sheet1!$B$1</c:f>
              <c:strCache>
                <c:ptCount val="1"/>
                <c:pt idx="0">
                  <c:v>Column1</c:v>
                </c:pt>
              </c:strCache>
            </c:strRef>
          </c:tx>
          <c:dPt>
            <c:idx val="0"/>
            <c:bubble3D val="0"/>
            <c:explosion val="7"/>
            <c:spPr>
              <a:solidFill>
                <a:schemeClr val="accent1">
                  <a:lumMod val="75000"/>
                </a:schemeClr>
              </a:solidFill>
            </c:spPr>
          </c:dPt>
          <c:dPt>
            <c:idx val="2"/>
            <c:bubble3D val="0"/>
            <c:spPr>
              <a:solidFill>
                <a:schemeClr val="bg1">
                  <a:lumMod val="50000"/>
                </a:schemeClr>
              </a:solidFill>
            </c:spPr>
          </c:dPt>
          <c:dLbls>
            <c:dLbl>
              <c:idx val="0"/>
              <c:spPr/>
              <c:txPr>
                <a:bodyPr/>
                <a:lstStyle/>
                <a:p>
                  <a:pPr>
                    <a:defRPr b="0">
                      <a:solidFill>
                        <a:schemeClr val="bg1"/>
                      </a:solidFill>
                    </a:defRPr>
                  </a:pPr>
                  <a:endParaRPr lang="en-US"/>
                </a:p>
              </c:txPr>
              <c:dLblPos val="ctr"/>
              <c:showLegendKey val="0"/>
              <c:showVal val="1"/>
              <c:showCatName val="1"/>
              <c:showSerName val="0"/>
              <c:showPercent val="0"/>
              <c:showBubbleSize val="0"/>
            </c:dLbl>
            <c:dLbl>
              <c:idx val="2"/>
              <c:layout>
                <c:manualLayout>
                  <c:x val="1.0848686746220339E-2"/>
                  <c:y val="5.9113637810474047E-4"/>
                </c:manualLayout>
              </c:layout>
              <c:dLblPos val="bestFit"/>
              <c:showLegendKey val="0"/>
              <c:showVal val="1"/>
              <c:showCatName val="1"/>
              <c:showSerName val="0"/>
              <c:showPercent val="0"/>
              <c:showBubbleSize val="0"/>
              <c:separator>
</c:separator>
            </c:dLbl>
            <c:txPr>
              <a:bodyPr/>
              <a:lstStyle/>
              <a:p>
                <a:pPr>
                  <a:defRPr b="0"/>
                </a:pPr>
                <a:endParaRPr lang="en-US"/>
              </a:p>
            </c:txPr>
            <c:dLblPos val="ctr"/>
            <c:showLegendKey val="0"/>
            <c:showVal val="1"/>
            <c:showCatName val="1"/>
            <c:showSerName val="0"/>
            <c:showPercent val="0"/>
            <c:showBubbleSize val="0"/>
            <c:separator>
</c:separator>
            <c:showLeaderLines val="0"/>
          </c:dLbls>
          <c:cat>
            <c:strRef>
              <c:f>Sheet1!$A$2:$A$4</c:f>
              <c:strCache>
                <c:ptCount val="3"/>
                <c:pt idx="0">
                  <c:v>Yes</c:v>
                </c:pt>
                <c:pt idx="1">
                  <c:v>No</c:v>
                </c:pt>
                <c:pt idx="2">
                  <c:v>Don't know</c:v>
                </c:pt>
              </c:strCache>
            </c:strRef>
          </c:cat>
          <c:val>
            <c:numRef>
              <c:f>Sheet1!$B$2:$B$4</c:f>
              <c:numCache>
                <c:formatCode>0%</c:formatCode>
                <c:ptCount val="3"/>
                <c:pt idx="0">
                  <c:v>0.18</c:v>
                </c:pt>
                <c:pt idx="1">
                  <c:v>0.81</c:v>
                </c:pt>
                <c:pt idx="2">
                  <c:v>0.01</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invertIfNegative val="0"/>
          <c:dPt>
            <c:idx val="0"/>
            <c:invertIfNegative val="0"/>
            <c:bubble3D val="0"/>
            <c:spPr>
              <a:solidFill>
                <a:schemeClr val="accent1">
                  <a:lumMod val="75000"/>
                </a:schemeClr>
              </a:solidFill>
            </c:spPr>
          </c:dPt>
          <c:dPt>
            <c:idx val="1"/>
            <c:invertIfNegative val="0"/>
            <c:bubble3D val="0"/>
            <c:spPr>
              <a:solidFill>
                <a:schemeClr val="accent1">
                  <a:lumMod val="75000"/>
                </a:schemeClr>
              </a:solidFill>
            </c:spPr>
          </c:dPt>
          <c:dLbls>
            <c:showLegendKey val="0"/>
            <c:showVal val="1"/>
            <c:showCatName val="0"/>
            <c:showSerName val="0"/>
            <c:showPercent val="0"/>
            <c:showBubbleSize val="0"/>
            <c:showLeaderLines val="0"/>
          </c:dLbls>
          <c:cat>
            <c:strRef>
              <c:f>Sheet1!$A$2:$A$3</c:f>
              <c:strCache>
                <c:ptCount val="2"/>
                <c:pt idx="0">
                  <c:v>Later, at an older age than before</c:v>
                </c:pt>
                <c:pt idx="1">
                  <c:v>Sooner, at a younger age than before</c:v>
                </c:pt>
              </c:strCache>
            </c:strRef>
          </c:cat>
          <c:val>
            <c:numRef>
              <c:f>Sheet1!$B$2:$B$3</c:f>
              <c:numCache>
                <c:formatCode>0%</c:formatCode>
                <c:ptCount val="2"/>
                <c:pt idx="0">
                  <c:v>0.82</c:v>
                </c:pt>
                <c:pt idx="1">
                  <c:v>0.14000000000000001</c:v>
                </c:pt>
              </c:numCache>
            </c:numRef>
          </c:val>
        </c:ser>
        <c:dLbls>
          <c:showLegendKey val="0"/>
          <c:showVal val="0"/>
          <c:showCatName val="0"/>
          <c:showSerName val="0"/>
          <c:showPercent val="0"/>
          <c:showBubbleSize val="0"/>
        </c:dLbls>
        <c:gapWidth val="50"/>
        <c:axId val="148190720"/>
        <c:axId val="148192256"/>
      </c:barChart>
      <c:catAx>
        <c:axId val="148190720"/>
        <c:scaling>
          <c:orientation val="minMax"/>
        </c:scaling>
        <c:delete val="0"/>
        <c:axPos val="b"/>
        <c:numFmt formatCode="General" sourceLinked="1"/>
        <c:majorTickMark val="none"/>
        <c:minorTickMark val="none"/>
        <c:tickLblPos val="nextTo"/>
        <c:txPr>
          <a:bodyPr/>
          <a:lstStyle/>
          <a:p>
            <a:pPr>
              <a:defRPr sz="1600"/>
            </a:pPr>
            <a:endParaRPr lang="en-US"/>
          </a:p>
        </c:txPr>
        <c:crossAx val="148192256"/>
        <c:crosses val="autoZero"/>
        <c:auto val="1"/>
        <c:lblAlgn val="ctr"/>
        <c:lblOffset val="100"/>
        <c:noMultiLvlLbl val="0"/>
      </c:catAx>
      <c:valAx>
        <c:axId val="148192256"/>
        <c:scaling>
          <c:orientation val="minMax"/>
        </c:scaling>
        <c:delete val="1"/>
        <c:axPos val="l"/>
        <c:numFmt formatCode="0%" sourceLinked="1"/>
        <c:majorTickMark val="out"/>
        <c:minorTickMark val="none"/>
        <c:tickLblPos val="nextTo"/>
        <c:crossAx val="1481907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Column2</c:v>
                </c:pt>
              </c:strCache>
            </c:strRef>
          </c:tx>
          <c:dPt>
            <c:idx val="0"/>
            <c:bubble3D val="0"/>
            <c:spPr/>
          </c:dPt>
          <c:dPt>
            <c:idx val="1"/>
            <c:bubble3D val="0"/>
          </c:dPt>
          <c:dPt>
            <c:idx val="2"/>
            <c:bubble3D val="0"/>
          </c:dPt>
          <c:dPt>
            <c:idx val="3"/>
            <c:bubble3D val="0"/>
          </c:dPt>
          <c:dPt>
            <c:idx val="4"/>
            <c:bubble3D val="0"/>
          </c:dPt>
          <c:dPt>
            <c:idx val="5"/>
            <c:bubble3D val="0"/>
          </c:dPt>
          <c:dPt>
            <c:idx val="6"/>
            <c:bubble3D val="0"/>
          </c:dPt>
          <c:dPt>
            <c:idx val="7"/>
            <c:bubble3D val="0"/>
          </c:dPt>
          <c:dLbls>
            <c:dLbl>
              <c:idx val="11"/>
              <c:spPr/>
              <c:txPr>
                <a:bodyPr/>
                <a:lstStyle/>
                <a:p>
                  <a:pPr>
                    <a:defRPr>
                      <a:solidFill>
                        <a:schemeClr val="tx1"/>
                      </a:solidFill>
                    </a:defRPr>
                  </a:pPr>
                  <a:endParaRPr lang="en-US"/>
                </a:p>
              </c:txPr>
              <c:dLblPos val="t"/>
              <c:showLegendKey val="0"/>
              <c:showVal val="1"/>
              <c:showCatName val="0"/>
              <c:showSerName val="0"/>
              <c:showPercent val="0"/>
              <c:showBubbleSize val="0"/>
            </c:dLbl>
            <c:dLblPos val="t"/>
            <c:showLegendKey val="0"/>
            <c:showVal val="1"/>
            <c:showCatName val="0"/>
            <c:showSerName val="0"/>
            <c:showPercent val="0"/>
            <c:showBubbleSize val="0"/>
            <c:showLeaderLines val="0"/>
          </c:dLbls>
          <c:cat>
            <c:numRef>
              <c:f>Sheet1!$A$2:$A$8</c:f>
              <c:numCache>
                <c:formatCode>General</c:formatCode>
                <c:ptCount val="7"/>
                <c:pt idx="0">
                  <c:v>2008</c:v>
                </c:pt>
                <c:pt idx="1">
                  <c:v>2009</c:v>
                </c:pt>
                <c:pt idx="2">
                  <c:v>2010</c:v>
                </c:pt>
                <c:pt idx="3">
                  <c:v>2011</c:v>
                </c:pt>
                <c:pt idx="4">
                  <c:v>2012</c:v>
                </c:pt>
                <c:pt idx="5">
                  <c:v>2013</c:v>
                </c:pt>
                <c:pt idx="6">
                  <c:v>2014</c:v>
                </c:pt>
              </c:numCache>
            </c:numRef>
          </c:cat>
          <c:val>
            <c:numRef>
              <c:f>Sheet1!$B$2:$B$8</c:f>
              <c:numCache>
                <c:formatCode>0%</c:formatCode>
                <c:ptCount val="7"/>
                <c:pt idx="0">
                  <c:v>0.14000000000000001</c:v>
                </c:pt>
                <c:pt idx="1">
                  <c:v>0.25</c:v>
                </c:pt>
                <c:pt idx="2">
                  <c:v>0.24</c:v>
                </c:pt>
                <c:pt idx="3">
                  <c:v>0.2</c:v>
                </c:pt>
                <c:pt idx="4">
                  <c:v>0.21</c:v>
                </c:pt>
                <c:pt idx="5">
                  <c:v>0.22</c:v>
                </c:pt>
                <c:pt idx="6">
                  <c:v>0.15</c:v>
                </c:pt>
              </c:numCache>
            </c:numRef>
          </c:val>
          <c:smooth val="0"/>
        </c:ser>
        <c:dLbls>
          <c:showLegendKey val="0"/>
          <c:showVal val="0"/>
          <c:showCatName val="0"/>
          <c:showSerName val="0"/>
          <c:showPercent val="0"/>
          <c:showBubbleSize val="0"/>
        </c:dLbls>
        <c:marker val="1"/>
        <c:smooth val="0"/>
        <c:axId val="148224640"/>
        <c:axId val="148226432"/>
      </c:lineChart>
      <c:catAx>
        <c:axId val="148224640"/>
        <c:scaling>
          <c:orientation val="minMax"/>
        </c:scaling>
        <c:delete val="0"/>
        <c:axPos val="b"/>
        <c:numFmt formatCode="General" sourceLinked="1"/>
        <c:majorTickMark val="none"/>
        <c:minorTickMark val="none"/>
        <c:tickLblPos val="nextTo"/>
        <c:txPr>
          <a:bodyPr/>
          <a:lstStyle/>
          <a:p>
            <a:pPr>
              <a:defRPr sz="1600"/>
            </a:pPr>
            <a:endParaRPr lang="en-US"/>
          </a:p>
        </c:txPr>
        <c:crossAx val="148226432"/>
        <c:crosses val="autoZero"/>
        <c:auto val="1"/>
        <c:lblAlgn val="ctr"/>
        <c:lblOffset val="100"/>
        <c:noMultiLvlLbl val="0"/>
      </c:catAx>
      <c:valAx>
        <c:axId val="148226432"/>
        <c:scaling>
          <c:orientation val="minMax"/>
        </c:scaling>
        <c:delete val="1"/>
        <c:axPos val="l"/>
        <c:numFmt formatCode="0%" sourceLinked="1"/>
        <c:majorTickMark val="out"/>
        <c:minorTickMark val="none"/>
        <c:tickLblPos val="nextTo"/>
        <c:crossAx val="148224640"/>
        <c:crosses val="autoZero"/>
        <c:crossBetween val="between"/>
      </c:valAx>
    </c:plotArea>
    <c:plotVisOnly val="1"/>
    <c:dispBlanksAs val="span"/>
    <c:showDLblsOverMax val="0"/>
  </c:chart>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35395085951578"/>
          <c:y val="9.4288163576327147E-2"/>
          <c:w val="0.48414506473207702"/>
          <c:h val="0.88895196410504551"/>
        </c:manualLayout>
      </c:layout>
      <c:barChart>
        <c:barDir val="bar"/>
        <c:grouping val="clustered"/>
        <c:varyColors val="0"/>
        <c:ser>
          <c:idx val="0"/>
          <c:order val="0"/>
          <c:tx>
            <c:strRef>
              <c:f>Sheet1!$B$1</c:f>
              <c:strCache>
                <c:ptCount val="1"/>
                <c:pt idx="0">
                  <c:v>Column1</c:v>
                </c:pt>
              </c:strCache>
            </c:strRef>
          </c:tx>
          <c:spPr>
            <a:solidFill>
              <a:schemeClr val="tx2">
                <a:lumMod val="75000"/>
              </a:schemeClr>
            </a:solidFill>
          </c:spPr>
          <c:invertIfNegative val="0"/>
          <c:dLbls>
            <c:dLbl>
              <c:idx val="12"/>
              <c:layout>
                <c:manualLayout>
                  <c:x val="-2.9017047515415306E-3"/>
                  <c:y val="-1.344001354669376E-2"/>
                </c:manualLayout>
              </c:layout>
              <c:tx>
                <c:rich>
                  <a:bodyPr/>
                  <a:lstStyle/>
                  <a:p>
                    <a:r>
                      <a:rPr lang="en-US" dirty="0" smtClean="0"/>
                      <a:t>*</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Sheet1!$A$2:$A$10</c:f>
              <c:strCache>
                <c:ptCount val="9"/>
                <c:pt idx="0">
                  <c:v>The poor economy</c:v>
                </c:pt>
                <c:pt idx="1">
                  <c:v>Can’t afford to retire</c:v>
                </c:pt>
                <c:pt idx="2">
                  <c:v>A change in your employment situation</c:v>
                </c:pt>
                <c:pt idx="3">
                  <c:v>Health care costs</c:v>
                </c:pt>
                <c:pt idx="4">
                  <c:v>Lack faith in Social Security or government</c:v>
                </c:pt>
                <c:pt idx="5">
                  <c:v>Higher than expected cost of living</c:v>
                </c:pt>
                <c:pt idx="6">
                  <c:v>Have enough money to retire comfortably</c:v>
                </c:pt>
                <c:pt idx="7">
                  <c:v>Poor health or disability</c:v>
                </c:pt>
                <c:pt idx="8">
                  <c:v>Need to support/care for children/grandchildren</c:v>
                </c:pt>
              </c:strCache>
            </c:strRef>
          </c:cat>
          <c:val>
            <c:numRef>
              <c:f>Sheet1!$B$2:$B$10</c:f>
              <c:numCache>
                <c:formatCode>0%</c:formatCode>
                <c:ptCount val="9"/>
                <c:pt idx="0">
                  <c:v>0.25</c:v>
                </c:pt>
                <c:pt idx="1">
                  <c:v>0.18</c:v>
                </c:pt>
                <c:pt idx="2">
                  <c:v>0.17</c:v>
                </c:pt>
                <c:pt idx="3">
                  <c:v>0.12</c:v>
                </c:pt>
                <c:pt idx="4">
                  <c:v>0.09</c:v>
                </c:pt>
                <c:pt idx="5">
                  <c:v>0.09</c:v>
                </c:pt>
                <c:pt idx="6">
                  <c:v>0.08</c:v>
                </c:pt>
                <c:pt idx="7">
                  <c:v>0.06</c:v>
                </c:pt>
                <c:pt idx="8">
                  <c:v>0.06</c:v>
                </c:pt>
              </c:numCache>
            </c:numRef>
          </c:val>
        </c:ser>
        <c:dLbls>
          <c:showLegendKey val="0"/>
          <c:showVal val="0"/>
          <c:showCatName val="0"/>
          <c:showSerName val="0"/>
          <c:showPercent val="0"/>
          <c:showBubbleSize val="0"/>
        </c:dLbls>
        <c:gapWidth val="50"/>
        <c:axId val="147986304"/>
        <c:axId val="147987840"/>
      </c:barChart>
      <c:catAx>
        <c:axId val="147986304"/>
        <c:scaling>
          <c:orientation val="maxMin"/>
        </c:scaling>
        <c:delete val="0"/>
        <c:axPos val="l"/>
        <c:numFmt formatCode="General" sourceLinked="1"/>
        <c:majorTickMark val="none"/>
        <c:minorTickMark val="none"/>
        <c:tickLblPos val="nextTo"/>
        <c:txPr>
          <a:bodyPr/>
          <a:lstStyle/>
          <a:p>
            <a:pPr>
              <a:defRPr sz="1600"/>
            </a:pPr>
            <a:endParaRPr lang="en-US"/>
          </a:p>
        </c:txPr>
        <c:crossAx val="147987840"/>
        <c:crosses val="autoZero"/>
        <c:auto val="1"/>
        <c:lblAlgn val="ctr"/>
        <c:lblOffset val="100"/>
        <c:noMultiLvlLbl val="0"/>
      </c:catAx>
      <c:valAx>
        <c:axId val="147987840"/>
        <c:scaling>
          <c:orientation val="minMax"/>
        </c:scaling>
        <c:delete val="1"/>
        <c:axPos val="t"/>
        <c:numFmt formatCode="0%" sourceLinked="1"/>
        <c:majorTickMark val="out"/>
        <c:minorTickMark val="none"/>
        <c:tickLblPos val="nextTo"/>
        <c:crossAx val="1479863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34862385321101E-2"/>
          <c:y val="0.15679498396033828"/>
          <c:w val="0.96636085626911317"/>
          <c:h val="0.63684631087780696"/>
        </c:manualLayout>
      </c:layout>
      <c:barChart>
        <c:barDir val="col"/>
        <c:grouping val="clustered"/>
        <c:varyColors val="0"/>
        <c:ser>
          <c:idx val="0"/>
          <c:order val="0"/>
          <c:tx>
            <c:strRef>
              <c:f>Sheet1!$B$1</c:f>
              <c:strCache>
                <c:ptCount val="1"/>
                <c:pt idx="0">
                  <c:v>2013</c:v>
                </c:pt>
              </c:strCache>
            </c:strRef>
          </c:tx>
          <c:spPr>
            <a:solidFill>
              <a:schemeClr val="tx2">
                <a:lumMod val="75000"/>
              </a:schemeClr>
            </a:solidFill>
          </c:spPr>
          <c:invertIfNegative val="0"/>
          <c:dPt>
            <c:idx val="0"/>
            <c:invertIfNegative val="0"/>
            <c:bubble3D val="0"/>
          </c:dPt>
          <c:dPt>
            <c:idx val="1"/>
            <c:invertIfNegative val="0"/>
            <c:bubble3D val="0"/>
          </c:dPt>
          <c:dPt>
            <c:idx val="2"/>
            <c:invertIfNegative val="0"/>
            <c:bubble3D val="0"/>
          </c:dPt>
          <c:dPt>
            <c:idx val="4"/>
            <c:invertIfNegative val="0"/>
            <c:bubble3D val="0"/>
          </c:dPt>
          <c:dPt>
            <c:idx val="5"/>
            <c:invertIfNegative val="0"/>
            <c:bubble3D val="0"/>
          </c:dPt>
          <c:dPt>
            <c:idx val="6"/>
            <c:invertIfNegative val="0"/>
            <c:bubble3D val="0"/>
          </c:dPt>
          <c:dLbls>
            <c:txPr>
              <a:bodyPr/>
              <a:lstStyle/>
              <a:p>
                <a:pPr>
                  <a:defRPr sz="1600"/>
                </a:pPr>
                <a:endParaRPr lang="en-US"/>
              </a:p>
            </c:txPr>
            <c:showLegendKey val="0"/>
            <c:showVal val="1"/>
            <c:showCatName val="0"/>
            <c:showSerName val="0"/>
            <c:showPercent val="0"/>
            <c:showBubbleSize val="0"/>
            <c:showLeaderLines val="0"/>
          </c:dLbls>
          <c:cat>
            <c:strRef>
              <c:f>Sheet1!$A$2:$A$8</c:f>
              <c:strCache>
                <c:ptCount val="7"/>
                <c:pt idx="0">
                  <c:v>Higher</c:v>
                </c:pt>
                <c:pt idx="1">
                  <c:v>About the Same</c:v>
                </c:pt>
                <c:pt idx="2">
                  <c:v>Lower</c:v>
                </c:pt>
                <c:pt idx="4">
                  <c:v>Higher</c:v>
                </c:pt>
                <c:pt idx="5">
                  <c:v>About the Same</c:v>
                </c:pt>
                <c:pt idx="6">
                  <c:v>Lower</c:v>
                </c:pt>
              </c:strCache>
            </c:strRef>
          </c:cat>
          <c:val>
            <c:numRef>
              <c:f>Sheet1!$B$2:$B$8</c:f>
              <c:numCache>
                <c:formatCode>0%</c:formatCode>
                <c:ptCount val="7"/>
                <c:pt idx="0">
                  <c:v>0.25</c:v>
                </c:pt>
                <c:pt idx="1">
                  <c:v>0.4</c:v>
                </c:pt>
                <c:pt idx="2">
                  <c:v>0.34</c:v>
                </c:pt>
                <c:pt idx="4">
                  <c:v>0.15</c:v>
                </c:pt>
                <c:pt idx="5">
                  <c:v>0.49</c:v>
                </c:pt>
                <c:pt idx="6">
                  <c:v>0.34</c:v>
                </c:pt>
              </c:numCache>
            </c:numRef>
          </c:val>
        </c:ser>
        <c:ser>
          <c:idx val="1"/>
          <c:order val="1"/>
          <c:tx>
            <c:strRef>
              <c:f>Sheet1!$C$1</c:f>
              <c:strCache>
                <c:ptCount val="1"/>
                <c:pt idx="0">
                  <c:v>2014</c:v>
                </c:pt>
              </c:strCache>
            </c:strRef>
          </c:tx>
          <c:spPr>
            <a:solidFill>
              <a:schemeClr val="tx2">
                <a:lumMod val="40000"/>
                <a:lumOff val="60000"/>
              </a:schemeClr>
            </a:solidFill>
            <a:ln>
              <a:solidFill>
                <a:srgbClr val="FF0000"/>
              </a:solidFill>
            </a:ln>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Sheet1!$A$2:$A$8</c:f>
              <c:strCache>
                <c:ptCount val="7"/>
                <c:pt idx="0">
                  <c:v>Higher</c:v>
                </c:pt>
                <c:pt idx="1">
                  <c:v>About the Same</c:v>
                </c:pt>
                <c:pt idx="2">
                  <c:v>Lower</c:v>
                </c:pt>
                <c:pt idx="4">
                  <c:v>Higher</c:v>
                </c:pt>
                <c:pt idx="5">
                  <c:v>About the Same</c:v>
                </c:pt>
                <c:pt idx="6">
                  <c:v>Lower</c:v>
                </c:pt>
              </c:strCache>
            </c:strRef>
          </c:cat>
          <c:val>
            <c:numRef>
              <c:f>Sheet1!$C$2:$C$8</c:f>
              <c:numCache>
                <c:formatCode>0%</c:formatCode>
                <c:ptCount val="7"/>
                <c:pt idx="0">
                  <c:v>0.24</c:v>
                </c:pt>
                <c:pt idx="1">
                  <c:v>0.4</c:v>
                </c:pt>
                <c:pt idx="2">
                  <c:v>0.35</c:v>
                </c:pt>
                <c:pt idx="4">
                  <c:v>0.17</c:v>
                </c:pt>
                <c:pt idx="5">
                  <c:v>0.56000000000000005</c:v>
                </c:pt>
                <c:pt idx="6">
                  <c:v>0.25</c:v>
                </c:pt>
              </c:numCache>
            </c:numRef>
          </c:val>
        </c:ser>
        <c:dLbls>
          <c:showLegendKey val="0"/>
          <c:showVal val="0"/>
          <c:showCatName val="0"/>
          <c:showSerName val="0"/>
          <c:showPercent val="0"/>
          <c:showBubbleSize val="0"/>
        </c:dLbls>
        <c:gapWidth val="30"/>
        <c:axId val="85861504"/>
        <c:axId val="85863040"/>
      </c:barChart>
      <c:catAx>
        <c:axId val="85861504"/>
        <c:scaling>
          <c:orientation val="minMax"/>
        </c:scaling>
        <c:delete val="0"/>
        <c:axPos val="b"/>
        <c:numFmt formatCode="General" sourceLinked="1"/>
        <c:majorTickMark val="none"/>
        <c:minorTickMark val="none"/>
        <c:tickLblPos val="nextTo"/>
        <c:txPr>
          <a:bodyPr/>
          <a:lstStyle/>
          <a:p>
            <a:pPr>
              <a:defRPr sz="1600"/>
            </a:pPr>
            <a:endParaRPr lang="en-US"/>
          </a:p>
        </c:txPr>
        <c:crossAx val="85863040"/>
        <c:crosses val="autoZero"/>
        <c:auto val="1"/>
        <c:lblAlgn val="ctr"/>
        <c:lblOffset val="100"/>
        <c:noMultiLvlLbl val="0"/>
      </c:catAx>
      <c:valAx>
        <c:axId val="85863040"/>
        <c:scaling>
          <c:orientation val="minMax"/>
        </c:scaling>
        <c:delete val="1"/>
        <c:axPos val="l"/>
        <c:numFmt formatCode="0%" sourceLinked="1"/>
        <c:majorTickMark val="out"/>
        <c:minorTickMark val="none"/>
        <c:tickLblPos val="nextTo"/>
        <c:crossAx val="85861504"/>
        <c:crosses val="autoZero"/>
        <c:crossBetween val="between"/>
      </c:valAx>
    </c:plotArea>
    <c:legend>
      <c:legendPos val="t"/>
      <c:layout/>
      <c:overlay val="0"/>
      <c:spPr>
        <a:ln>
          <a:solidFill>
            <a:schemeClr val="tx1">
              <a:lumMod val="50000"/>
              <a:lumOff val="50000"/>
            </a:schemeClr>
          </a:solidFill>
        </a:ln>
      </c:spPr>
    </c:legend>
    <c:plotVisOnly val="1"/>
    <c:dispBlanksAs val="gap"/>
    <c:showDLblsOverMax val="0"/>
  </c:chart>
  <c:txPr>
    <a:bodyPr/>
    <a:lstStyle/>
    <a:p>
      <a:pPr>
        <a:defRPr sz="1800"/>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barChart>
        <c:barDir val="col"/>
        <c:grouping val="clustered"/>
        <c:varyColors val="0"/>
        <c:ser>
          <c:idx val="0"/>
          <c:order val="0"/>
          <c:tx>
            <c:strRef>
              <c:f>Sheet1!$B$1</c:f>
              <c:strCache>
                <c:ptCount val="1"/>
                <c:pt idx="0">
                  <c:v>Workers (n=1,000)</c:v>
                </c:pt>
              </c:strCache>
            </c:strRef>
          </c:tx>
          <c:spPr>
            <a:solidFill>
              <a:schemeClr val="accent1">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Sheet1!$A$2:$A$11</c:f>
              <c:strCache>
                <c:ptCount val="10"/>
                <c:pt idx="0">
                  <c:v>Under 55</c:v>
                </c:pt>
                <c:pt idx="1">
                  <c:v>55-59</c:v>
                </c:pt>
                <c:pt idx="2">
                  <c:v>60-61</c:v>
                </c:pt>
                <c:pt idx="3">
                  <c:v>62-64</c:v>
                </c:pt>
                <c:pt idx="4">
                  <c:v>65</c:v>
                </c:pt>
                <c:pt idx="5">
                  <c:v>66-69</c:v>
                </c:pt>
                <c:pt idx="6">
                  <c:v>70 or older</c:v>
                </c:pt>
                <c:pt idx="7">
                  <c:v>Never retire</c:v>
                </c:pt>
                <c:pt idx="8">
                  <c:v>Never worked</c:v>
                </c:pt>
                <c:pt idx="9">
                  <c:v>Don't know / Refused</c:v>
                </c:pt>
              </c:strCache>
            </c:strRef>
          </c:cat>
          <c:val>
            <c:numRef>
              <c:f>Sheet1!$B$2:$B$11</c:f>
              <c:numCache>
                <c:formatCode>0%</c:formatCode>
                <c:ptCount val="10"/>
                <c:pt idx="0">
                  <c:v>0.04</c:v>
                </c:pt>
                <c:pt idx="1">
                  <c:v>0.05</c:v>
                </c:pt>
                <c:pt idx="2">
                  <c:v>0.1</c:v>
                </c:pt>
                <c:pt idx="3">
                  <c:v>0.08</c:v>
                </c:pt>
                <c:pt idx="4">
                  <c:v>0.23</c:v>
                </c:pt>
                <c:pt idx="5">
                  <c:v>0.11</c:v>
                </c:pt>
                <c:pt idx="6">
                  <c:v>0.22</c:v>
                </c:pt>
                <c:pt idx="7">
                  <c:v>0.1</c:v>
                </c:pt>
                <c:pt idx="8">
                  <c:v>0.01</c:v>
                </c:pt>
                <c:pt idx="9">
                  <c:v>7.0000000000000007E-2</c:v>
                </c:pt>
              </c:numCache>
            </c:numRef>
          </c:val>
        </c:ser>
        <c:ser>
          <c:idx val="1"/>
          <c:order val="1"/>
          <c:tx>
            <c:strRef>
              <c:f>Sheet1!$C$1</c:f>
              <c:strCache>
                <c:ptCount val="1"/>
                <c:pt idx="0">
                  <c:v>Retirees (n=501)</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Sheet1!$A$2:$A$11</c:f>
              <c:strCache>
                <c:ptCount val="10"/>
                <c:pt idx="0">
                  <c:v>Under 55</c:v>
                </c:pt>
                <c:pt idx="1">
                  <c:v>55-59</c:v>
                </c:pt>
                <c:pt idx="2">
                  <c:v>60-61</c:v>
                </c:pt>
                <c:pt idx="3">
                  <c:v>62-64</c:v>
                </c:pt>
                <c:pt idx="4">
                  <c:v>65</c:v>
                </c:pt>
                <c:pt idx="5">
                  <c:v>66-69</c:v>
                </c:pt>
                <c:pt idx="6">
                  <c:v>70 or older</c:v>
                </c:pt>
                <c:pt idx="7">
                  <c:v>Never retire</c:v>
                </c:pt>
                <c:pt idx="8">
                  <c:v>Never worked</c:v>
                </c:pt>
                <c:pt idx="9">
                  <c:v>Don't know / Refused</c:v>
                </c:pt>
              </c:strCache>
            </c:strRef>
          </c:cat>
          <c:val>
            <c:numRef>
              <c:f>Sheet1!$C$2:$C$11</c:f>
              <c:numCache>
                <c:formatCode>0%</c:formatCode>
                <c:ptCount val="10"/>
                <c:pt idx="0">
                  <c:v>0.2</c:v>
                </c:pt>
                <c:pt idx="1">
                  <c:v>0.15</c:v>
                </c:pt>
                <c:pt idx="2">
                  <c:v>0.1</c:v>
                </c:pt>
                <c:pt idx="3">
                  <c:v>0.22</c:v>
                </c:pt>
                <c:pt idx="4">
                  <c:v>0.11</c:v>
                </c:pt>
                <c:pt idx="5">
                  <c:v>7.0000000000000007E-2</c:v>
                </c:pt>
                <c:pt idx="6">
                  <c:v>0.09</c:v>
                </c:pt>
                <c:pt idx="7">
                  <c:v>0.01</c:v>
                </c:pt>
                <c:pt idx="8">
                  <c:v>0.03</c:v>
                </c:pt>
                <c:pt idx="9">
                  <c:v>0.03</c:v>
                </c:pt>
              </c:numCache>
            </c:numRef>
          </c:val>
        </c:ser>
        <c:dLbls>
          <c:showLegendKey val="0"/>
          <c:showVal val="0"/>
          <c:showCatName val="0"/>
          <c:showSerName val="0"/>
          <c:showPercent val="0"/>
          <c:showBubbleSize val="0"/>
        </c:dLbls>
        <c:gapWidth val="50"/>
        <c:axId val="148031744"/>
        <c:axId val="148041728"/>
      </c:barChart>
      <c:catAx>
        <c:axId val="148031744"/>
        <c:scaling>
          <c:orientation val="minMax"/>
        </c:scaling>
        <c:delete val="0"/>
        <c:axPos val="b"/>
        <c:numFmt formatCode="General" sourceLinked="1"/>
        <c:majorTickMark val="none"/>
        <c:minorTickMark val="none"/>
        <c:tickLblPos val="nextTo"/>
        <c:txPr>
          <a:bodyPr/>
          <a:lstStyle/>
          <a:p>
            <a:pPr>
              <a:defRPr sz="1600"/>
            </a:pPr>
            <a:endParaRPr lang="en-US"/>
          </a:p>
        </c:txPr>
        <c:crossAx val="148041728"/>
        <c:crosses val="autoZero"/>
        <c:auto val="1"/>
        <c:lblAlgn val="ctr"/>
        <c:lblOffset val="100"/>
        <c:noMultiLvlLbl val="0"/>
      </c:catAx>
      <c:valAx>
        <c:axId val="148041728"/>
        <c:scaling>
          <c:orientation val="minMax"/>
        </c:scaling>
        <c:delete val="1"/>
        <c:axPos val="l"/>
        <c:numFmt formatCode="0%" sourceLinked="1"/>
        <c:majorTickMark val="out"/>
        <c:minorTickMark val="none"/>
        <c:tickLblPos val="nextTo"/>
        <c:crossAx val="148031744"/>
        <c:crosses val="autoZero"/>
        <c:crossBetween val="between"/>
      </c:valAx>
    </c:plotArea>
    <c:legend>
      <c:legendPos val="t"/>
      <c:layout>
        <c:manualLayout>
          <c:xMode val="edge"/>
          <c:yMode val="edge"/>
          <c:x val="0.25420077557872833"/>
          <c:y val="3.1894079813373631E-2"/>
          <c:w val="0.48518408171951483"/>
          <c:h val="7.752848282232877E-2"/>
        </c:manualLayout>
      </c:layout>
      <c:overlay val="0"/>
      <c:spPr>
        <a:solidFill>
          <a:schemeClr val="bg1"/>
        </a:solidFill>
        <a:ln>
          <a:no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lineChart>
        <c:grouping val="standard"/>
        <c:varyColors val="0"/>
        <c:ser>
          <c:idx val="0"/>
          <c:order val="0"/>
          <c:tx>
            <c:strRef>
              <c:f>Sheet1!$B$1</c:f>
              <c:strCache>
                <c:ptCount val="1"/>
                <c:pt idx="0">
                  <c:v>Earlier Than Planned</c:v>
                </c:pt>
              </c:strCache>
            </c:strRef>
          </c:tx>
          <c:dLbls>
            <c:dLbl>
              <c:idx val="0"/>
              <c:dLblPos val="t"/>
              <c:showLegendKey val="0"/>
              <c:showVal val="1"/>
              <c:showCatName val="0"/>
              <c:showSerName val="0"/>
              <c:showPercent val="0"/>
              <c:showBubbleSize val="0"/>
            </c:dLbl>
            <c:dLbl>
              <c:idx val="5"/>
              <c:dLblPos val="t"/>
              <c:showLegendKey val="0"/>
              <c:showVal val="1"/>
              <c:showCatName val="0"/>
              <c:showSerName val="0"/>
              <c:showPercent val="0"/>
              <c:showBubbleSize val="0"/>
            </c:dLbl>
            <c:dLbl>
              <c:idx val="6"/>
              <c:dLblPos val="t"/>
              <c:showLegendKey val="0"/>
              <c:showVal val="1"/>
              <c:showCatName val="0"/>
              <c:showSerName val="0"/>
              <c:showPercent val="0"/>
              <c:showBubbleSize val="0"/>
            </c:dLbl>
            <c:dLbl>
              <c:idx val="7"/>
              <c:dLblPos val="t"/>
              <c:showLegendKey val="0"/>
              <c:showVal val="1"/>
              <c:showCatName val="0"/>
              <c:showSerName val="0"/>
              <c:showPercent val="0"/>
              <c:showBubbleSize val="0"/>
            </c:dLbl>
            <c:dLbl>
              <c:idx val="17"/>
              <c:dLblPos val="t"/>
              <c:showLegendKey val="0"/>
              <c:showVal val="1"/>
              <c:showCatName val="0"/>
              <c:showSerName val="0"/>
              <c:showPercent val="0"/>
              <c:showBubbleSize val="0"/>
            </c:dLbl>
            <c:dLbl>
              <c:idx val="18"/>
              <c:dLblPos val="t"/>
              <c:showLegendKey val="0"/>
              <c:showVal val="1"/>
              <c:showCatName val="0"/>
              <c:showSerName val="0"/>
              <c:showPercent val="0"/>
              <c:showBubbleSize val="0"/>
            </c:dLbl>
            <c:dLbl>
              <c:idx val="21"/>
              <c:dLblPos val="t"/>
              <c:showLegendKey val="0"/>
              <c:showVal val="1"/>
              <c:showCatName val="0"/>
              <c:showSerName val="0"/>
              <c:showPercent val="0"/>
              <c:showBubbleSize val="0"/>
            </c:dLbl>
            <c:dLbl>
              <c:idx val="22"/>
              <c:dLblPos val="t"/>
              <c:showLegendKey val="0"/>
              <c:showVal val="1"/>
              <c:showCatName val="0"/>
              <c:showSerName val="0"/>
              <c:showPercent val="0"/>
              <c:showBubbleSize val="0"/>
            </c:dLbl>
            <c:dLbl>
              <c:idx val="23"/>
              <c:dLblPos val="t"/>
              <c:showLegendKey val="0"/>
              <c:showVal val="1"/>
              <c:showCatName val="0"/>
              <c:showSerName val="0"/>
              <c:showPercent val="0"/>
              <c:showBubbleSize val="0"/>
            </c:dLbl>
            <c:txPr>
              <a:bodyPr/>
              <a:lstStyle/>
              <a:p>
                <a:pPr>
                  <a:defRPr sz="1400"/>
                </a:pPr>
                <a:endParaRPr lang="en-US"/>
              </a:p>
            </c:txPr>
            <c:dLblPos val="b"/>
            <c:showLegendKey val="0"/>
            <c:showVal val="1"/>
            <c:showCatName val="0"/>
            <c:showSerName val="0"/>
            <c:showPercent val="0"/>
            <c:showBubbleSize val="0"/>
            <c:showLeaderLines val="0"/>
          </c:dLbls>
          <c:cat>
            <c:numRef>
              <c:f>Sheet1!$A$2:$A$25</c:f>
              <c:numCache>
                <c:formatCode>General</c:formatCode>
                <c:ptCount val="24"/>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numCache>
            </c:numRef>
          </c:cat>
          <c:val>
            <c:numRef>
              <c:f>Sheet1!$B$2:$B$25</c:f>
              <c:numCache>
                <c:formatCode>0%</c:formatCode>
                <c:ptCount val="24"/>
                <c:pt idx="0">
                  <c:v>0.52</c:v>
                </c:pt>
                <c:pt idx="1">
                  <c:v>0.4</c:v>
                </c:pt>
                <c:pt idx="5">
                  <c:v>0.48</c:v>
                </c:pt>
                <c:pt idx="6">
                  <c:v>0.49</c:v>
                </c:pt>
                <c:pt idx="7">
                  <c:v>0.45</c:v>
                </c:pt>
                <c:pt idx="8">
                  <c:v>0.4</c:v>
                </c:pt>
                <c:pt idx="9">
                  <c:v>0.36</c:v>
                </c:pt>
                <c:pt idx="10">
                  <c:v>0.39</c:v>
                </c:pt>
                <c:pt idx="11">
                  <c:v>0.45</c:v>
                </c:pt>
                <c:pt idx="12">
                  <c:v>0.39</c:v>
                </c:pt>
                <c:pt idx="13">
                  <c:v>0.37</c:v>
                </c:pt>
                <c:pt idx="14">
                  <c:v>0.4</c:v>
                </c:pt>
                <c:pt idx="15">
                  <c:v>0.38</c:v>
                </c:pt>
                <c:pt idx="16">
                  <c:v>0.37</c:v>
                </c:pt>
                <c:pt idx="17">
                  <c:v>0.51</c:v>
                </c:pt>
                <c:pt idx="18">
                  <c:v>0.47</c:v>
                </c:pt>
                <c:pt idx="19">
                  <c:v>0.41</c:v>
                </c:pt>
                <c:pt idx="20">
                  <c:v>0.45</c:v>
                </c:pt>
                <c:pt idx="21">
                  <c:v>0.5</c:v>
                </c:pt>
                <c:pt idx="22">
                  <c:v>0.47</c:v>
                </c:pt>
                <c:pt idx="23">
                  <c:v>0.49</c:v>
                </c:pt>
              </c:numCache>
            </c:numRef>
          </c:val>
          <c:smooth val="0"/>
        </c:ser>
        <c:ser>
          <c:idx val="1"/>
          <c:order val="1"/>
          <c:tx>
            <c:strRef>
              <c:f>Sheet1!$C$1</c:f>
              <c:strCache>
                <c:ptCount val="1"/>
                <c:pt idx="0">
                  <c:v>About When Planned</c:v>
                </c:pt>
              </c:strCache>
            </c:strRef>
          </c:tx>
          <c:dLbls>
            <c:dLbl>
              <c:idx val="0"/>
              <c:dLblPos val="b"/>
              <c:showLegendKey val="0"/>
              <c:showVal val="1"/>
              <c:showCatName val="0"/>
              <c:showSerName val="0"/>
              <c:showPercent val="0"/>
              <c:showBubbleSize val="0"/>
            </c:dLbl>
            <c:dLbl>
              <c:idx val="5"/>
              <c:dLblPos val="b"/>
              <c:showLegendKey val="0"/>
              <c:showVal val="1"/>
              <c:showCatName val="0"/>
              <c:showSerName val="0"/>
              <c:showPercent val="0"/>
              <c:showBubbleSize val="0"/>
            </c:dLbl>
            <c:dLbl>
              <c:idx val="6"/>
              <c:dLblPos val="b"/>
              <c:showLegendKey val="0"/>
              <c:showVal val="1"/>
              <c:showCatName val="0"/>
              <c:showSerName val="0"/>
              <c:showPercent val="0"/>
              <c:showBubbleSize val="0"/>
            </c:dLbl>
            <c:dLbl>
              <c:idx val="7"/>
              <c:dLblPos val="b"/>
              <c:showLegendKey val="0"/>
              <c:showVal val="1"/>
              <c:showCatName val="0"/>
              <c:showSerName val="0"/>
              <c:showPercent val="0"/>
              <c:showBubbleSize val="0"/>
            </c:dLbl>
            <c:dLbl>
              <c:idx val="17"/>
              <c:dLblPos val="b"/>
              <c:showLegendKey val="0"/>
              <c:showVal val="1"/>
              <c:showCatName val="0"/>
              <c:showSerName val="0"/>
              <c:showPercent val="0"/>
              <c:showBubbleSize val="0"/>
            </c:dLbl>
            <c:dLbl>
              <c:idx val="18"/>
              <c:dLblPos val="b"/>
              <c:showLegendKey val="0"/>
              <c:showVal val="1"/>
              <c:showCatName val="0"/>
              <c:showSerName val="0"/>
              <c:showPercent val="0"/>
              <c:showBubbleSize val="0"/>
            </c:dLbl>
            <c:dLbl>
              <c:idx val="21"/>
              <c:dLblPos val="b"/>
              <c:showLegendKey val="0"/>
              <c:showVal val="1"/>
              <c:showCatName val="0"/>
              <c:showSerName val="0"/>
              <c:showPercent val="0"/>
              <c:showBubbleSize val="0"/>
            </c:dLbl>
            <c:dLbl>
              <c:idx val="22"/>
              <c:dLblPos val="b"/>
              <c:showLegendKey val="0"/>
              <c:showVal val="1"/>
              <c:showCatName val="0"/>
              <c:showSerName val="0"/>
              <c:showPercent val="0"/>
              <c:showBubbleSize val="0"/>
            </c:dLbl>
            <c:dLbl>
              <c:idx val="23"/>
              <c:dLblPos val="b"/>
              <c:showLegendKey val="0"/>
              <c:showVal val="1"/>
              <c:showCatName val="0"/>
              <c:showSerName val="0"/>
              <c:showPercent val="0"/>
              <c:showBubbleSize val="0"/>
            </c:dLbl>
            <c:txPr>
              <a:bodyPr/>
              <a:lstStyle/>
              <a:p>
                <a:pPr>
                  <a:defRPr sz="1400"/>
                </a:pPr>
                <a:endParaRPr lang="en-US"/>
              </a:p>
            </c:txPr>
            <c:dLblPos val="t"/>
            <c:showLegendKey val="0"/>
            <c:showVal val="1"/>
            <c:showCatName val="0"/>
            <c:showSerName val="0"/>
            <c:showPercent val="0"/>
            <c:showBubbleSize val="0"/>
            <c:showLeaderLines val="0"/>
          </c:dLbls>
          <c:cat>
            <c:numRef>
              <c:f>Sheet1!$A$2:$A$25</c:f>
              <c:numCache>
                <c:formatCode>General</c:formatCode>
                <c:ptCount val="24"/>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numCache>
            </c:numRef>
          </c:cat>
          <c:val>
            <c:numRef>
              <c:f>Sheet1!$C$2:$C$25</c:f>
              <c:numCache>
                <c:formatCode>0%</c:formatCode>
                <c:ptCount val="24"/>
                <c:pt idx="0">
                  <c:v>0.43</c:v>
                </c:pt>
                <c:pt idx="1">
                  <c:v>0.53</c:v>
                </c:pt>
                <c:pt idx="5">
                  <c:v>0.42</c:v>
                </c:pt>
                <c:pt idx="6">
                  <c:v>0.39</c:v>
                </c:pt>
                <c:pt idx="7">
                  <c:v>0.42</c:v>
                </c:pt>
                <c:pt idx="8">
                  <c:v>0.48</c:v>
                </c:pt>
                <c:pt idx="9">
                  <c:v>0.52</c:v>
                </c:pt>
                <c:pt idx="10">
                  <c:v>0.48</c:v>
                </c:pt>
                <c:pt idx="11">
                  <c:v>0.47</c:v>
                </c:pt>
                <c:pt idx="12">
                  <c:v>0.48</c:v>
                </c:pt>
                <c:pt idx="13">
                  <c:v>0.52</c:v>
                </c:pt>
                <c:pt idx="14">
                  <c:v>0.5</c:v>
                </c:pt>
                <c:pt idx="15">
                  <c:v>0.52</c:v>
                </c:pt>
                <c:pt idx="16">
                  <c:v>0.55000000000000004</c:v>
                </c:pt>
                <c:pt idx="17">
                  <c:v>0.4</c:v>
                </c:pt>
                <c:pt idx="18">
                  <c:v>0.42</c:v>
                </c:pt>
                <c:pt idx="19">
                  <c:v>0.49</c:v>
                </c:pt>
                <c:pt idx="20">
                  <c:v>0.46</c:v>
                </c:pt>
                <c:pt idx="21">
                  <c:v>0.37</c:v>
                </c:pt>
                <c:pt idx="22">
                  <c:v>0.43</c:v>
                </c:pt>
                <c:pt idx="23">
                  <c:v>0.38</c:v>
                </c:pt>
              </c:numCache>
            </c:numRef>
          </c:val>
          <c:smooth val="0"/>
        </c:ser>
        <c:ser>
          <c:idx val="2"/>
          <c:order val="2"/>
          <c:tx>
            <c:strRef>
              <c:f>Sheet1!$D$1</c:f>
              <c:strCache>
                <c:ptCount val="1"/>
                <c:pt idx="0">
                  <c:v>Later Than Planned</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Sheet1!$A$2:$A$25</c:f>
              <c:numCache>
                <c:formatCode>General</c:formatCode>
                <c:ptCount val="24"/>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numCache>
            </c:numRef>
          </c:cat>
          <c:val>
            <c:numRef>
              <c:f>Sheet1!$D$2:$D$25</c:f>
              <c:numCache>
                <c:formatCode>0%</c:formatCode>
                <c:ptCount val="24"/>
                <c:pt idx="0">
                  <c:v>0.03</c:v>
                </c:pt>
                <c:pt idx="1">
                  <c:v>0.03</c:v>
                </c:pt>
                <c:pt idx="5">
                  <c:v>7.0000000000000007E-2</c:v>
                </c:pt>
                <c:pt idx="6">
                  <c:v>7.0000000000000007E-2</c:v>
                </c:pt>
                <c:pt idx="7">
                  <c:v>0.05</c:v>
                </c:pt>
                <c:pt idx="8">
                  <c:v>0.05</c:v>
                </c:pt>
                <c:pt idx="9">
                  <c:v>0.06</c:v>
                </c:pt>
                <c:pt idx="10">
                  <c:v>0.05</c:v>
                </c:pt>
                <c:pt idx="11">
                  <c:v>0.05</c:v>
                </c:pt>
                <c:pt idx="12">
                  <c:v>0.05</c:v>
                </c:pt>
                <c:pt idx="13">
                  <c:v>0.06</c:v>
                </c:pt>
                <c:pt idx="14">
                  <c:v>0.05</c:v>
                </c:pt>
                <c:pt idx="15">
                  <c:v>0.05</c:v>
                </c:pt>
                <c:pt idx="16">
                  <c:v>0.05</c:v>
                </c:pt>
                <c:pt idx="17">
                  <c:v>0.04</c:v>
                </c:pt>
                <c:pt idx="18">
                  <c:v>7.0000000000000007E-2</c:v>
                </c:pt>
                <c:pt idx="19">
                  <c:v>0.04</c:v>
                </c:pt>
                <c:pt idx="20">
                  <c:v>0.03</c:v>
                </c:pt>
                <c:pt idx="21">
                  <c:v>0.09</c:v>
                </c:pt>
                <c:pt idx="22">
                  <c:v>0.06</c:v>
                </c:pt>
                <c:pt idx="23">
                  <c:v>7.0000000000000007E-2</c:v>
                </c:pt>
              </c:numCache>
            </c:numRef>
          </c:val>
          <c:smooth val="0"/>
        </c:ser>
        <c:dLbls>
          <c:showLegendKey val="0"/>
          <c:showVal val="0"/>
          <c:showCatName val="0"/>
          <c:showSerName val="0"/>
          <c:showPercent val="0"/>
          <c:showBubbleSize val="0"/>
        </c:dLbls>
        <c:marker val="1"/>
        <c:smooth val="0"/>
        <c:axId val="148130816"/>
        <c:axId val="148157184"/>
      </c:lineChart>
      <c:catAx>
        <c:axId val="148130816"/>
        <c:scaling>
          <c:orientation val="minMax"/>
        </c:scaling>
        <c:delete val="0"/>
        <c:axPos val="b"/>
        <c:numFmt formatCode="General" sourceLinked="1"/>
        <c:majorTickMark val="none"/>
        <c:minorTickMark val="none"/>
        <c:tickLblPos val="nextTo"/>
        <c:txPr>
          <a:bodyPr/>
          <a:lstStyle/>
          <a:p>
            <a:pPr>
              <a:defRPr sz="1100"/>
            </a:pPr>
            <a:endParaRPr lang="en-US"/>
          </a:p>
        </c:txPr>
        <c:crossAx val="148157184"/>
        <c:crosses val="autoZero"/>
        <c:auto val="1"/>
        <c:lblAlgn val="ctr"/>
        <c:lblOffset val="100"/>
        <c:noMultiLvlLbl val="0"/>
      </c:catAx>
      <c:valAx>
        <c:axId val="148157184"/>
        <c:scaling>
          <c:orientation val="minMax"/>
        </c:scaling>
        <c:delete val="1"/>
        <c:axPos val="l"/>
        <c:numFmt formatCode="0%" sourceLinked="1"/>
        <c:majorTickMark val="out"/>
        <c:minorTickMark val="none"/>
        <c:tickLblPos val="nextTo"/>
        <c:crossAx val="148130816"/>
        <c:crosses val="autoZero"/>
        <c:crossBetween val="between"/>
      </c:valAx>
    </c:plotArea>
    <c:legend>
      <c:legendPos val="t"/>
      <c:layout>
        <c:manualLayout>
          <c:xMode val="edge"/>
          <c:yMode val="edge"/>
          <c:x val="0.14439868093411404"/>
          <c:y val="1.675976455295497E-2"/>
          <c:w val="0.7193790519774772"/>
          <c:h val="6.4537765116778209E-2"/>
        </c:manualLayout>
      </c:layout>
      <c:overlay val="0"/>
      <c:spPr>
        <a:solidFill>
          <a:schemeClr val="bg1"/>
        </a:solidFill>
        <a:ln>
          <a:solidFill>
            <a:schemeClr val="tx1">
              <a:lumMod val="50000"/>
              <a:lumOff val="50000"/>
            </a:schemeClr>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241334903230553"/>
          <c:y val="3.4375000000000003E-2"/>
          <c:w val="0.382503937007874"/>
          <c:h val="0.93125000000000002"/>
        </c:manualLayout>
      </c:layout>
      <c:barChart>
        <c:barDir val="bar"/>
        <c:grouping val="clustered"/>
        <c:varyColors val="0"/>
        <c:ser>
          <c:idx val="0"/>
          <c:order val="0"/>
          <c:tx>
            <c:strRef>
              <c:f>Sheet1!$B$1</c:f>
              <c:strCache>
                <c:ptCount val="1"/>
                <c:pt idx="0">
                  <c:v>Series 1</c:v>
                </c:pt>
              </c:strCache>
            </c:strRef>
          </c:tx>
          <c:spPr>
            <a:solidFill>
              <a:schemeClr val="tx2">
                <a:lumMod val="75000"/>
              </a:schemeClr>
            </a:solidFill>
          </c:spPr>
          <c:invertIfNegative val="0"/>
          <c:dLbls>
            <c:showLegendKey val="0"/>
            <c:showVal val="1"/>
            <c:showCatName val="0"/>
            <c:showSerName val="0"/>
            <c:showPercent val="0"/>
            <c:showBubbleSize val="0"/>
            <c:showLeaderLines val="0"/>
          </c:dLbls>
          <c:cat>
            <c:strRef>
              <c:f>Sheet1!$A$2:$A$16</c:f>
              <c:strCache>
                <c:ptCount val="8"/>
                <c:pt idx="0">
                  <c:v>You had a health problem or disability</c:v>
                </c:pt>
                <c:pt idx="1">
                  <c:v>You could afford to retire earlier</c:v>
                </c:pt>
                <c:pt idx="2">
                  <c:v>You had another work-related reason</c:v>
                </c:pt>
                <c:pt idx="3">
                  <c:v>You wanted to do something else</c:v>
                </c:pt>
                <c:pt idx="4">
                  <c:v>You had to care for a spouse or another family member</c:v>
                </c:pt>
                <c:pt idx="5">
                  <c:v>Changes at your company</c:v>
                </c:pt>
                <c:pt idx="6">
                  <c:v>Changes in the skills required for your job</c:v>
                </c:pt>
                <c:pt idx="7">
                  <c:v>None of the above / Don't know / Refused</c:v>
                </c:pt>
              </c:strCache>
            </c:strRef>
          </c:cat>
          <c:val>
            <c:numRef>
              <c:f>Sheet1!$B$2:$B$9</c:f>
              <c:numCache>
                <c:formatCode>0%</c:formatCode>
                <c:ptCount val="8"/>
                <c:pt idx="0">
                  <c:v>0.61</c:v>
                </c:pt>
                <c:pt idx="1">
                  <c:v>0.26</c:v>
                </c:pt>
                <c:pt idx="2">
                  <c:v>0.22</c:v>
                </c:pt>
                <c:pt idx="3">
                  <c:v>0.19</c:v>
                </c:pt>
                <c:pt idx="4">
                  <c:v>0.18</c:v>
                </c:pt>
                <c:pt idx="5">
                  <c:v>0.18</c:v>
                </c:pt>
                <c:pt idx="6">
                  <c:v>7.0000000000000007E-2</c:v>
                </c:pt>
                <c:pt idx="7">
                  <c:v>0.03</c:v>
                </c:pt>
              </c:numCache>
            </c:numRef>
          </c:val>
        </c:ser>
        <c:dLbls>
          <c:showLegendKey val="0"/>
          <c:showVal val="0"/>
          <c:showCatName val="0"/>
          <c:showSerName val="0"/>
          <c:showPercent val="0"/>
          <c:showBubbleSize val="0"/>
        </c:dLbls>
        <c:gapWidth val="50"/>
        <c:axId val="148284160"/>
        <c:axId val="148285696"/>
      </c:barChart>
      <c:catAx>
        <c:axId val="148284160"/>
        <c:scaling>
          <c:orientation val="maxMin"/>
        </c:scaling>
        <c:delete val="0"/>
        <c:axPos val="l"/>
        <c:majorTickMark val="none"/>
        <c:minorTickMark val="none"/>
        <c:tickLblPos val="nextTo"/>
        <c:txPr>
          <a:bodyPr/>
          <a:lstStyle/>
          <a:p>
            <a:pPr>
              <a:defRPr sz="1600"/>
            </a:pPr>
            <a:endParaRPr lang="en-US"/>
          </a:p>
        </c:txPr>
        <c:crossAx val="148285696"/>
        <c:crosses val="autoZero"/>
        <c:auto val="1"/>
        <c:lblAlgn val="ctr"/>
        <c:lblOffset val="100"/>
        <c:noMultiLvlLbl val="0"/>
      </c:catAx>
      <c:valAx>
        <c:axId val="148285696"/>
        <c:scaling>
          <c:orientation val="minMax"/>
        </c:scaling>
        <c:delete val="1"/>
        <c:axPos val="t"/>
        <c:numFmt formatCode="0%" sourceLinked="1"/>
        <c:majorTickMark val="out"/>
        <c:minorTickMark val="none"/>
        <c:tickLblPos val="nextTo"/>
        <c:crossAx val="1482841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081871345029239E-2"/>
          <c:y val="9.8527141888720859E-2"/>
          <c:w val="0.96783625730994149"/>
          <c:h val="0.76934817750430207"/>
        </c:manualLayout>
      </c:layout>
      <c:lineChart>
        <c:grouping val="standard"/>
        <c:varyColors val="0"/>
        <c:ser>
          <c:idx val="0"/>
          <c:order val="0"/>
          <c:tx>
            <c:strRef>
              <c:f>Sheet1!$B$1</c:f>
              <c:strCache>
                <c:ptCount val="1"/>
                <c:pt idx="0">
                  <c:v>Workers</c:v>
                </c:pt>
              </c:strCache>
            </c:strRef>
          </c:tx>
          <c:dLbls>
            <c:txPr>
              <a:bodyPr/>
              <a:lstStyle/>
              <a:p>
                <a:pPr>
                  <a:defRPr sz="1600">
                    <a:solidFill>
                      <a:schemeClr val="tx1"/>
                    </a:solidFill>
                  </a:defRPr>
                </a:pPr>
                <a:endParaRPr lang="en-US"/>
              </a:p>
            </c:txPr>
            <c:dLblPos val="b"/>
            <c:showLegendKey val="0"/>
            <c:showVal val="1"/>
            <c:showCatName val="0"/>
            <c:showSerName val="0"/>
            <c:showPercent val="0"/>
            <c:showBubbleSize val="0"/>
            <c:showLeaderLines val="0"/>
          </c:dLbls>
          <c:cat>
            <c:numRef>
              <c:f>Sheet1!$A$2:$A$18</c:f>
              <c:numCache>
                <c:formatCode>General</c:formatCode>
                <c:ptCount val="17"/>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numCache>
            </c:numRef>
          </c:cat>
          <c:val>
            <c:numRef>
              <c:f>Sheet1!$B$2:$B$18</c:f>
              <c:numCache>
                <c:formatCode>0%</c:formatCode>
                <c:ptCount val="17"/>
                <c:pt idx="0">
                  <c:v>0.56000000000000005</c:v>
                </c:pt>
                <c:pt idx="1">
                  <c:v>0.66</c:v>
                </c:pt>
                <c:pt idx="2">
                  <c:v>0.63</c:v>
                </c:pt>
                <c:pt idx="3">
                  <c:v>0.61</c:v>
                </c:pt>
                <c:pt idx="4">
                  <c:v>0.66</c:v>
                </c:pt>
                <c:pt idx="5">
                  <c:v>0.7</c:v>
                </c:pt>
                <c:pt idx="6">
                  <c:v>0.68</c:v>
                </c:pt>
                <c:pt idx="7">
                  <c:v>0.66</c:v>
                </c:pt>
                <c:pt idx="8">
                  <c:v>0.67</c:v>
                </c:pt>
                <c:pt idx="9">
                  <c:v>0.66</c:v>
                </c:pt>
                <c:pt idx="10">
                  <c:v>0.63</c:v>
                </c:pt>
                <c:pt idx="11">
                  <c:v>0.72</c:v>
                </c:pt>
                <c:pt idx="12">
                  <c:v>0.7</c:v>
                </c:pt>
                <c:pt idx="13">
                  <c:v>0.74</c:v>
                </c:pt>
                <c:pt idx="14">
                  <c:v>0.7</c:v>
                </c:pt>
                <c:pt idx="15">
                  <c:v>0.69</c:v>
                </c:pt>
                <c:pt idx="16">
                  <c:v>0.65</c:v>
                </c:pt>
              </c:numCache>
            </c:numRef>
          </c:val>
          <c:smooth val="0"/>
        </c:ser>
        <c:ser>
          <c:idx val="1"/>
          <c:order val="1"/>
          <c:tx>
            <c:strRef>
              <c:f>Sheet1!$C$1</c:f>
              <c:strCache>
                <c:ptCount val="1"/>
                <c:pt idx="0">
                  <c:v>Retirees</c:v>
                </c:pt>
              </c:strCache>
            </c:strRef>
          </c:tx>
          <c:dLbls>
            <c:txPr>
              <a:bodyPr/>
              <a:lstStyle/>
              <a:p>
                <a:pPr>
                  <a:defRPr sz="1600"/>
                </a:pPr>
                <a:endParaRPr lang="en-US"/>
              </a:p>
            </c:txPr>
            <c:dLblPos val="t"/>
            <c:showLegendKey val="0"/>
            <c:showVal val="1"/>
            <c:showCatName val="0"/>
            <c:showSerName val="0"/>
            <c:showPercent val="0"/>
            <c:showBubbleSize val="0"/>
            <c:showLeaderLines val="0"/>
          </c:dLbls>
          <c:cat>
            <c:numRef>
              <c:f>Sheet1!$A$2:$A$18</c:f>
              <c:numCache>
                <c:formatCode>General</c:formatCode>
                <c:ptCount val="17"/>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numCache>
            </c:numRef>
          </c:cat>
          <c:val>
            <c:numRef>
              <c:f>Sheet1!$C$2:$C$18</c:f>
              <c:numCache>
                <c:formatCode>0%</c:formatCode>
                <c:ptCount val="17"/>
                <c:pt idx="0">
                  <c:v>0.22</c:v>
                </c:pt>
                <c:pt idx="1">
                  <c:v>0.27</c:v>
                </c:pt>
                <c:pt idx="2">
                  <c:v>0.22</c:v>
                </c:pt>
                <c:pt idx="3">
                  <c:v>0.26</c:v>
                </c:pt>
                <c:pt idx="4">
                  <c:v>0.24</c:v>
                </c:pt>
                <c:pt idx="5">
                  <c:v>0.28000000000000003</c:v>
                </c:pt>
                <c:pt idx="6">
                  <c:v>0.32</c:v>
                </c:pt>
                <c:pt idx="7">
                  <c:v>0.26</c:v>
                </c:pt>
                <c:pt idx="8">
                  <c:v>0.27</c:v>
                </c:pt>
                <c:pt idx="9">
                  <c:v>0.37</c:v>
                </c:pt>
                <c:pt idx="10">
                  <c:v>0.25</c:v>
                </c:pt>
                <c:pt idx="11">
                  <c:v>0.34</c:v>
                </c:pt>
                <c:pt idx="12">
                  <c:v>0.23</c:v>
                </c:pt>
                <c:pt idx="13">
                  <c:v>0.23</c:v>
                </c:pt>
                <c:pt idx="14">
                  <c:v>0.27</c:v>
                </c:pt>
                <c:pt idx="15">
                  <c:v>0.25</c:v>
                </c:pt>
                <c:pt idx="16">
                  <c:v>0.27</c:v>
                </c:pt>
              </c:numCache>
            </c:numRef>
          </c:val>
          <c:smooth val="0"/>
        </c:ser>
        <c:dLbls>
          <c:showLegendKey val="0"/>
          <c:showVal val="0"/>
          <c:showCatName val="0"/>
          <c:showSerName val="0"/>
          <c:showPercent val="0"/>
          <c:showBubbleSize val="0"/>
        </c:dLbls>
        <c:marker val="1"/>
        <c:smooth val="0"/>
        <c:axId val="148358656"/>
        <c:axId val="148360192"/>
      </c:lineChart>
      <c:catAx>
        <c:axId val="148358656"/>
        <c:scaling>
          <c:orientation val="minMax"/>
        </c:scaling>
        <c:delete val="0"/>
        <c:axPos val="b"/>
        <c:numFmt formatCode="General" sourceLinked="1"/>
        <c:majorTickMark val="none"/>
        <c:minorTickMark val="none"/>
        <c:tickLblPos val="nextTo"/>
        <c:txPr>
          <a:bodyPr/>
          <a:lstStyle/>
          <a:p>
            <a:pPr>
              <a:defRPr sz="1400"/>
            </a:pPr>
            <a:endParaRPr lang="en-US"/>
          </a:p>
        </c:txPr>
        <c:crossAx val="148360192"/>
        <c:crosses val="autoZero"/>
        <c:auto val="1"/>
        <c:lblAlgn val="ctr"/>
        <c:lblOffset val="100"/>
        <c:noMultiLvlLbl val="0"/>
      </c:catAx>
      <c:valAx>
        <c:axId val="148360192"/>
        <c:scaling>
          <c:orientation val="minMax"/>
        </c:scaling>
        <c:delete val="1"/>
        <c:axPos val="l"/>
        <c:numFmt formatCode="0%" sourceLinked="1"/>
        <c:majorTickMark val="out"/>
        <c:minorTickMark val="none"/>
        <c:tickLblPos val="nextTo"/>
        <c:crossAx val="148358656"/>
        <c:crosses val="autoZero"/>
        <c:crossBetween val="between"/>
      </c:valAx>
    </c:plotArea>
    <c:legend>
      <c:legendPos val="t"/>
      <c:overlay val="0"/>
      <c:spPr>
        <a:solidFill>
          <a:schemeClr val="bg1"/>
        </a:solidFill>
        <a:ln>
          <a:no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5470538337891525"/>
          <c:y val="0.12400842696433713"/>
          <c:w val="0.5452946166210848"/>
          <c:h val="0.82008579616647836"/>
        </c:manualLayout>
      </c:layout>
      <c:barChart>
        <c:barDir val="bar"/>
        <c:grouping val="stacked"/>
        <c:varyColors val="0"/>
        <c:ser>
          <c:idx val="0"/>
          <c:order val="0"/>
          <c:tx>
            <c:strRef>
              <c:f>Sheet1!$B$1</c:f>
              <c:strCache>
                <c:ptCount val="1"/>
                <c:pt idx="0">
                  <c:v>Major reason</c:v>
                </c:pt>
              </c:strCache>
            </c:strRef>
          </c:tx>
          <c:spPr>
            <a:solidFill>
              <a:schemeClr val="accent1">
                <a:lumMod val="50000"/>
              </a:schemeClr>
            </a:solidFill>
            <a:ln>
              <a:solidFill>
                <a:schemeClr val="bg1"/>
              </a:solidFill>
            </a:ln>
          </c:spPr>
          <c:invertIfNegative val="0"/>
          <c:dPt>
            <c:idx val="2"/>
            <c:invertIfNegative val="0"/>
            <c:bubble3D val="0"/>
          </c:dPt>
          <c:dPt>
            <c:idx val="6"/>
            <c:invertIfNegative val="0"/>
            <c:bubble3D val="0"/>
          </c:dPt>
          <c:dPt>
            <c:idx val="10"/>
            <c:invertIfNegative val="0"/>
            <c:bubble3D val="0"/>
          </c:dPt>
          <c:dPt>
            <c:idx val="14"/>
            <c:invertIfNegative val="0"/>
            <c:bubble3D val="0"/>
          </c:dPt>
          <c:dLbls>
            <c:txPr>
              <a:bodyPr/>
              <a:lstStyle/>
              <a:p>
                <a:pPr>
                  <a:defRPr sz="1600">
                    <a:solidFill>
                      <a:schemeClr val="bg1"/>
                    </a:solidFill>
                  </a:defRPr>
                </a:pPr>
                <a:endParaRPr lang="en-US"/>
              </a:p>
            </c:txPr>
            <c:showLegendKey val="0"/>
            <c:showVal val="1"/>
            <c:showCatName val="0"/>
            <c:showSerName val="0"/>
            <c:showPercent val="0"/>
            <c:showBubbleSize val="0"/>
            <c:showLeaderLines val="0"/>
          </c:dLbls>
          <c:cat>
            <c:strRef>
              <c:f>Sheet1!$A$2:$A$9</c:f>
              <c:strCache>
                <c:ptCount val="8"/>
                <c:pt idx="0">
                  <c:v>Enjoying working</c:v>
                </c:pt>
                <c:pt idx="1">
                  <c:v>Wanting to stay active and involved</c:v>
                </c:pt>
                <c:pt idx="2">
                  <c:v>Wanting money to buy extras</c:v>
                </c:pt>
                <c:pt idx="3">
                  <c:v>Needing money to make ends meet</c:v>
                </c:pt>
                <c:pt idx="4">
                  <c:v>A job opportunity</c:v>
                </c:pt>
                <c:pt idx="5">
                  <c:v>A decrease in the value of your savings</c:v>
                </c:pt>
                <c:pt idx="6">
                  <c:v>Keeping health insurance or other benefits</c:v>
                </c:pt>
                <c:pt idx="7">
                  <c:v>Trying a different career</c:v>
                </c:pt>
              </c:strCache>
            </c:strRef>
          </c:cat>
          <c:val>
            <c:numRef>
              <c:f>Sheet1!$B$2:$B$9</c:f>
              <c:numCache>
                <c:formatCode>0%</c:formatCode>
                <c:ptCount val="8"/>
                <c:pt idx="0">
                  <c:v>0.54</c:v>
                </c:pt>
                <c:pt idx="1">
                  <c:v>0.56000000000000005</c:v>
                </c:pt>
                <c:pt idx="2">
                  <c:v>0.26</c:v>
                </c:pt>
                <c:pt idx="3">
                  <c:v>0.25</c:v>
                </c:pt>
                <c:pt idx="4">
                  <c:v>0.24</c:v>
                </c:pt>
                <c:pt idx="5">
                  <c:v>0.21</c:v>
                </c:pt>
                <c:pt idx="6">
                  <c:v>0.23</c:v>
                </c:pt>
                <c:pt idx="7">
                  <c:v>0.08</c:v>
                </c:pt>
              </c:numCache>
            </c:numRef>
          </c:val>
        </c:ser>
        <c:ser>
          <c:idx val="1"/>
          <c:order val="1"/>
          <c:tx>
            <c:strRef>
              <c:f>Sheet1!$C$1</c:f>
              <c:strCache>
                <c:ptCount val="1"/>
                <c:pt idx="0">
                  <c:v>Minor reason</c:v>
                </c:pt>
              </c:strCache>
            </c:strRef>
          </c:tx>
          <c:spPr>
            <a:solidFill>
              <a:schemeClr val="accent1">
                <a:lumMod val="75000"/>
              </a:schemeClr>
            </a:solidFill>
            <a:ln>
              <a:solidFill>
                <a:schemeClr val="bg1"/>
              </a:solidFill>
            </a:ln>
          </c:spPr>
          <c:invertIfNegative val="0"/>
          <c:dPt>
            <c:idx val="2"/>
            <c:invertIfNegative val="0"/>
            <c:bubble3D val="0"/>
          </c:dPt>
          <c:dPt>
            <c:idx val="6"/>
            <c:invertIfNegative val="0"/>
            <c:bubble3D val="0"/>
          </c:dPt>
          <c:dPt>
            <c:idx val="10"/>
            <c:invertIfNegative val="0"/>
            <c:bubble3D val="0"/>
          </c:dPt>
          <c:dPt>
            <c:idx val="14"/>
            <c:invertIfNegative val="0"/>
            <c:bubble3D val="0"/>
          </c:dPt>
          <c:dLbls>
            <c:txPr>
              <a:bodyPr/>
              <a:lstStyle/>
              <a:p>
                <a:pPr>
                  <a:defRPr sz="1600">
                    <a:solidFill>
                      <a:schemeClr val="bg1"/>
                    </a:solidFill>
                  </a:defRPr>
                </a:pPr>
                <a:endParaRPr lang="en-US"/>
              </a:p>
            </c:txPr>
            <c:showLegendKey val="0"/>
            <c:showVal val="1"/>
            <c:showCatName val="0"/>
            <c:showSerName val="0"/>
            <c:showPercent val="0"/>
            <c:showBubbleSize val="0"/>
            <c:showLeaderLines val="0"/>
          </c:dLbls>
          <c:cat>
            <c:strRef>
              <c:f>Sheet1!$A$2:$A$9</c:f>
              <c:strCache>
                <c:ptCount val="8"/>
                <c:pt idx="0">
                  <c:v>Enjoying working</c:v>
                </c:pt>
                <c:pt idx="1">
                  <c:v>Wanting to stay active and involved</c:v>
                </c:pt>
                <c:pt idx="2">
                  <c:v>Wanting money to buy extras</c:v>
                </c:pt>
                <c:pt idx="3">
                  <c:v>Needing money to make ends meet</c:v>
                </c:pt>
                <c:pt idx="4">
                  <c:v>A job opportunity</c:v>
                </c:pt>
                <c:pt idx="5">
                  <c:v>A decrease in the value of your savings</c:v>
                </c:pt>
                <c:pt idx="6">
                  <c:v>Keeping health insurance or other benefits</c:v>
                </c:pt>
                <c:pt idx="7">
                  <c:v>Trying a different career</c:v>
                </c:pt>
              </c:strCache>
            </c:strRef>
          </c:cat>
          <c:val>
            <c:numRef>
              <c:f>Sheet1!$C$2:$C$9</c:f>
              <c:numCache>
                <c:formatCode>0%</c:formatCode>
                <c:ptCount val="8"/>
                <c:pt idx="0">
                  <c:v>0.28000000000000003</c:v>
                </c:pt>
                <c:pt idx="1">
                  <c:v>0.23</c:v>
                </c:pt>
                <c:pt idx="2">
                  <c:v>0.28000000000000003</c:v>
                </c:pt>
                <c:pt idx="3">
                  <c:v>0.26</c:v>
                </c:pt>
                <c:pt idx="4">
                  <c:v>0.24</c:v>
                </c:pt>
                <c:pt idx="5">
                  <c:v>0.17</c:v>
                </c:pt>
                <c:pt idx="6">
                  <c:v>0.11</c:v>
                </c:pt>
                <c:pt idx="7">
                  <c:v>0.14000000000000001</c:v>
                </c:pt>
              </c:numCache>
            </c:numRef>
          </c:val>
        </c:ser>
        <c:ser>
          <c:idx val="2"/>
          <c:order val="2"/>
          <c:tx>
            <c:strRef>
              <c:f>Sheet1!$D$1</c:f>
              <c:strCache>
                <c:ptCount val="1"/>
                <c:pt idx="0">
                  <c:v>Series 3</c:v>
                </c:pt>
              </c:strCache>
            </c:strRef>
          </c:tx>
          <c:spPr>
            <a:noFill/>
          </c:spPr>
          <c:invertIfNegative val="0"/>
          <c:dLbls>
            <c:txPr>
              <a:bodyPr/>
              <a:lstStyle/>
              <a:p>
                <a:pPr>
                  <a:defRPr sz="1600"/>
                </a:pPr>
                <a:endParaRPr lang="en-US"/>
              </a:p>
            </c:txPr>
            <c:dLblPos val="inBase"/>
            <c:showLegendKey val="0"/>
            <c:showVal val="1"/>
            <c:showCatName val="0"/>
            <c:showSerName val="0"/>
            <c:showPercent val="0"/>
            <c:showBubbleSize val="0"/>
            <c:showLeaderLines val="0"/>
          </c:dLbls>
          <c:cat>
            <c:strRef>
              <c:f>Sheet1!$A$2:$A$9</c:f>
              <c:strCache>
                <c:ptCount val="8"/>
                <c:pt idx="0">
                  <c:v>Enjoying working</c:v>
                </c:pt>
                <c:pt idx="1">
                  <c:v>Wanting to stay active and involved</c:v>
                </c:pt>
                <c:pt idx="2">
                  <c:v>Wanting money to buy extras</c:v>
                </c:pt>
                <c:pt idx="3">
                  <c:v>Needing money to make ends meet</c:v>
                </c:pt>
                <c:pt idx="4">
                  <c:v>A job opportunity</c:v>
                </c:pt>
                <c:pt idx="5">
                  <c:v>A decrease in the value of your savings</c:v>
                </c:pt>
                <c:pt idx="6">
                  <c:v>Keeping health insurance or other benefits</c:v>
                </c:pt>
                <c:pt idx="7">
                  <c:v>Trying a different career</c:v>
                </c:pt>
              </c:strCache>
            </c:strRef>
          </c:cat>
          <c:val>
            <c:numRef>
              <c:f>Sheet1!$D$2:$D$9</c:f>
              <c:numCache>
                <c:formatCode>0%</c:formatCode>
                <c:ptCount val="8"/>
                <c:pt idx="0">
                  <c:v>0.83</c:v>
                </c:pt>
                <c:pt idx="1">
                  <c:v>0.79</c:v>
                </c:pt>
                <c:pt idx="2">
                  <c:v>0.54</c:v>
                </c:pt>
                <c:pt idx="3">
                  <c:v>0.52</c:v>
                </c:pt>
                <c:pt idx="4">
                  <c:v>0.48</c:v>
                </c:pt>
                <c:pt idx="5">
                  <c:v>0.38</c:v>
                </c:pt>
                <c:pt idx="6">
                  <c:v>0.34</c:v>
                </c:pt>
                <c:pt idx="7">
                  <c:v>0.21</c:v>
                </c:pt>
              </c:numCache>
            </c:numRef>
          </c:val>
        </c:ser>
        <c:dLbls>
          <c:showLegendKey val="0"/>
          <c:showVal val="0"/>
          <c:showCatName val="0"/>
          <c:showSerName val="0"/>
          <c:showPercent val="0"/>
          <c:showBubbleSize val="0"/>
        </c:dLbls>
        <c:gapWidth val="27"/>
        <c:overlap val="100"/>
        <c:axId val="148422016"/>
        <c:axId val="148444288"/>
      </c:barChart>
      <c:catAx>
        <c:axId val="148422016"/>
        <c:scaling>
          <c:orientation val="maxMin"/>
        </c:scaling>
        <c:delete val="0"/>
        <c:axPos val="l"/>
        <c:numFmt formatCode="General" sourceLinked="1"/>
        <c:majorTickMark val="none"/>
        <c:minorTickMark val="none"/>
        <c:tickLblPos val="nextTo"/>
        <c:spPr>
          <a:ln>
            <a:solidFill>
              <a:schemeClr val="bg1">
                <a:lumMod val="50000"/>
              </a:schemeClr>
            </a:solidFill>
          </a:ln>
        </c:spPr>
        <c:txPr>
          <a:bodyPr/>
          <a:lstStyle/>
          <a:p>
            <a:pPr algn="r">
              <a:defRPr sz="1600"/>
            </a:pPr>
            <a:endParaRPr lang="en-US"/>
          </a:p>
        </c:txPr>
        <c:crossAx val="148444288"/>
        <c:crosses val="autoZero"/>
        <c:auto val="1"/>
        <c:lblAlgn val="ctr"/>
        <c:lblOffset val="0"/>
        <c:noMultiLvlLbl val="0"/>
      </c:catAx>
      <c:valAx>
        <c:axId val="148444288"/>
        <c:scaling>
          <c:orientation val="minMax"/>
          <c:max val="1"/>
        </c:scaling>
        <c:delete val="1"/>
        <c:axPos val="t"/>
        <c:numFmt formatCode="0%" sourceLinked="1"/>
        <c:majorTickMark val="out"/>
        <c:minorTickMark val="none"/>
        <c:tickLblPos val="nextTo"/>
        <c:crossAx val="148422016"/>
        <c:crosses val="autoZero"/>
        <c:crossBetween val="between"/>
      </c:valAx>
    </c:plotArea>
    <c:legend>
      <c:legendPos val="t"/>
      <c:legendEntry>
        <c:idx val="2"/>
        <c:delete val="1"/>
      </c:legendEntry>
      <c:layout>
        <c:manualLayout>
          <c:xMode val="edge"/>
          <c:yMode val="edge"/>
          <c:x val="0.44499821677559109"/>
          <c:y val="2.7863454596029322E-2"/>
          <c:w val="0.4467683028935055"/>
          <c:h val="6.4193348191975544E-2"/>
        </c:manualLayout>
      </c:layout>
      <c:overlay val="0"/>
      <c:spPr>
        <a:ln>
          <a:solidFill>
            <a:schemeClr val="tx1">
              <a:lumMod val="50000"/>
              <a:lumOff val="50000"/>
            </a:schemeClr>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4408725545161443"/>
          <c:y val="0.12400842696433713"/>
          <c:w val="0.55591274454838568"/>
          <c:h val="0.82008579616647836"/>
        </c:manualLayout>
      </c:layout>
      <c:barChart>
        <c:barDir val="bar"/>
        <c:grouping val="stacked"/>
        <c:varyColors val="0"/>
        <c:ser>
          <c:idx val="0"/>
          <c:order val="0"/>
          <c:tx>
            <c:strRef>
              <c:f>Sheet1!$B$1</c:f>
              <c:strCache>
                <c:ptCount val="1"/>
                <c:pt idx="0">
                  <c:v>Major reason</c:v>
                </c:pt>
              </c:strCache>
            </c:strRef>
          </c:tx>
          <c:spPr>
            <a:solidFill>
              <a:schemeClr val="accent1">
                <a:lumMod val="50000"/>
              </a:schemeClr>
            </a:solidFill>
            <a:ln>
              <a:solidFill>
                <a:schemeClr val="bg1"/>
              </a:solidFill>
            </a:ln>
          </c:spPr>
          <c:invertIfNegative val="0"/>
          <c:dPt>
            <c:idx val="2"/>
            <c:invertIfNegative val="0"/>
            <c:bubble3D val="0"/>
          </c:dPt>
          <c:dPt>
            <c:idx val="6"/>
            <c:invertIfNegative val="0"/>
            <c:bubble3D val="0"/>
          </c:dPt>
          <c:dPt>
            <c:idx val="10"/>
            <c:invertIfNegative val="0"/>
            <c:bubble3D val="0"/>
          </c:dPt>
          <c:dPt>
            <c:idx val="14"/>
            <c:invertIfNegative val="0"/>
            <c:bubble3D val="0"/>
          </c:dPt>
          <c:dLbls>
            <c:txPr>
              <a:bodyPr/>
              <a:lstStyle/>
              <a:p>
                <a:pPr>
                  <a:defRPr sz="1600">
                    <a:solidFill>
                      <a:schemeClr val="bg1"/>
                    </a:solidFill>
                  </a:defRPr>
                </a:pPr>
                <a:endParaRPr lang="en-US"/>
              </a:p>
            </c:txPr>
            <c:showLegendKey val="0"/>
            <c:showVal val="1"/>
            <c:showCatName val="0"/>
            <c:showSerName val="0"/>
            <c:showPercent val="0"/>
            <c:showBubbleSize val="0"/>
            <c:showLeaderLines val="0"/>
          </c:dLbls>
          <c:cat>
            <c:strRef>
              <c:f>Sheet1!$A$2:$A$7</c:f>
              <c:strCache>
                <c:ptCount val="6"/>
                <c:pt idx="0">
                  <c:v>Wanting to stay active and involved</c:v>
                </c:pt>
                <c:pt idx="1">
                  <c:v>Wanting money to buy extras</c:v>
                </c:pt>
                <c:pt idx="2">
                  <c:v>Enjoying working</c:v>
                </c:pt>
                <c:pt idx="3">
                  <c:v>Wanting money to make ends meet</c:v>
                </c:pt>
                <c:pt idx="4">
                  <c:v>Keeping health insurance or other benefits</c:v>
                </c:pt>
                <c:pt idx="5">
                  <c:v>Trying a different career</c:v>
                </c:pt>
              </c:strCache>
            </c:strRef>
          </c:cat>
          <c:val>
            <c:numRef>
              <c:f>Sheet1!$B$2:$B$7</c:f>
              <c:numCache>
                <c:formatCode>0%</c:formatCode>
                <c:ptCount val="6"/>
                <c:pt idx="0">
                  <c:v>0.67</c:v>
                </c:pt>
                <c:pt idx="1">
                  <c:v>0.38</c:v>
                </c:pt>
                <c:pt idx="2">
                  <c:v>0.51</c:v>
                </c:pt>
                <c:pt idx="3">
                  <c:v>0.47</c:v>
                </c:pt>
                <c:pt idx="4">
                  <c:v>0.5</c:v>
                </c:pt>
                <c:pt idx="5">
                  <c:v>0.15</c:v>
                </c:pt>
              </c:numCache>
            </c:numRef>
          </c:val>
        </c:ser>
        <c:ser>
          <c:idx val="1"/>
          <c:order val="1"/>
          <c:tx>
            <c:strRef>
              <c:f>Sheet1!$C$1</c:f>
              <c:strCache>
                <c:ptCount val="1"/>
                <c:pt idx="0">
                  <c:v>Minor reason</c:v>
                </c:pt>
              </c:strCache>
            </c:strRef>
          </c:tx>
          <c:spPr>
            <a:solidFill>
              <a:schemeClr val="accent1">
                <a:lumMod val="75000"/>
              </a:schemeClr>
            </a:solidFill>
            <a:ln>
              <a:solidFill>
                <a:schemeClr val="bg1"/>
              </a:solidFill>
            </a:ln>
          </c:spPr>
          <c:invertIfNegative val="0"/>
          <c:dPt>
            <c:idx val="2"/>
            <c:invertIfNegative val="0"/>
            <c:bubble3D val="0"/>
          </c:dPt>
          <c:dPt>
            <c:idx val="6"/>
            <c:invertIfNegative val="0"/>
            <c:bubble3D val="0"/>
          </c:dPt>
          <c:dPt>
            <c:idx val="10"/>
            <c:invertIfNegative val="0"/>
            <c:bubble3D val="0"/>
          </c:dPt>
          <c:dPt>
            <c:idx val="14"/>
            <c:invertIfNegative val="0"/>
            <c:bubble3D val="0"/>
          </c:dPt>
          <c:dLbls>
            <c:txPr>
              <a:bodyPr/>
              <a:lstStyle/>
              <a:p>
                <a:pPr>
                  <a:defRPr sz="1600">
                    <a:solidFill>
                      <a:schemeClr val="bg1"/>
                    </a:solidFill>
                  </a:defRPr>
                </a:pPr>
                <a:endParaRPr lang="en-US"/>
              </a:p>
            </c:txPr>
            <c:showLegendKey val="0"/>
            <c:showVal val="1"/>
            <c:showCatName val="0"/>
            <c:showSerName val="0"/>
            <c:showPercent val="0"/>
            <c:showBubbleSize val="0"/>
            <c:showLeaderLines val="0"/>
          </c:dLbls>
          <c:cat>
            <c:strRef>
              <c:f>Sheet1!$A$2:$A$7</c:f>
              <c:strCache>
                <c:ptCount val="6"/>
                <c:pt idx="0">
                  <c:v>Wanting to stay active and involved</c:v>
                </c:pt>
                <c:pt idx="1">
                  <c:v>Wanting money to buy extras</c:v>
                </c:pt>
                <c:pt idx="2">
                  <c:v>Enjoying working</c:v>
                </c:pt>
                <c:pt idx="3">
                  <c:v>Wanting money to make ends meet</c:v>
                </c:pt>
                <c:pt idx="4">
                  <c:v>Keeping health insurance or other benefits</c:v>
                </c:pt>
                <c:pt idx="5">
                  <c:v>Trying a different career</c:v>
                </c:pt>
              </c:strCache>
            </c:strRef>
          </c:cat>
          <c:val>
            <c:numRef>
              <c:f>Sheet1!$C$2:$C$7</c:f>
              <c:numCache>
                <c:formatCode>0%</c:formatCode>
                <c:ptCount val="6"/>
                <c:pt idx="0">
                  <c:v>0.23</c:v>
                </c:pt>
                <c:pt idx="1">
                  <c:v>0.44</c:v>
                </c:pt>
                <c:pt idx="2">
                  <c:v>0.3</c:v>
                </c:pt>
                <c:pt idx="3">
                  <c:v>0.34</c:v>
                </c:pt>
                <c:pt idx="4">
                  <c:v>0.25</c:v>
                </c:pt>
                <c:pt idx="5">
                  <c:v>0.24</c:v>
                </c:pt>
              </c:numCache>
            </c:numRef>
          </c:val>
        </c:ser>
        <c:ser>
          <c:idx val="2"/>
          <c:order val="2"/>
          <c:tx>
            <c:strRef>
              <c:f>Sheet1!$D$1</c:f>
              <c:strCache>
                <c:ptCount val="1"/>
                <c:pt idx="0">
                  <c:v>Series 3</c:v>
                </c:pt>
              </c:strCache>
            </c:strRef>
          </c:tx>
          <c:spPr>
            <a:noFill/>
          </c:spPr>
          <c:invertIfNegative val="0"/>
          <c:dLbls>
            <c:txPr>
              <a:bodyPr/>
              <a:lstStyle/>
              <a:p>
                <a:pPr>
                  <a:defRPr sz="1600"/>
                </a:pPr>
                <a:endParaRPr lang="en-US"/>
              </a:p>
            </c:txPr>
            <c:dLblPos val="inBase"/>
            <c:showLegendKey val="0"/>
            <c:showVal val="1"/>
            <c:showCatName val="0"/>
            <c:showSerName val="0"/>
            <c:showPercent val="0"/>
            <c:showBubbleSize val="0"/>
            <c:showLeaderLines val="0"/>
          </c:dLbls>
          <c:cat>
            <c:strRef>
              <c:f>Sheet1!$A$2:$A$7</c:f>
              <c:strCache>
                <c:ptCount val="6"/>
                <c:pt idx="0">
                  <c:v>Wanting to stay active and involved</c:v>
                </c:pt>
                <c:pt idx="1">
                  <c:v>Wanting money to buy extras</c:v>
                </c:pt>
                <c:pt idx="2">
                  <c:v>Enjoying working</c:v>
                </c:pt>
                <c:pt idx="3">
                  <c:v>Wanting money to make ends meet</c:v>
                </c:pt>
                <c:pt idx="4">
                  <c:v>Keeping health insurance or other benefits</c:v>
                </c:pt>
                <c:pt idx="5">
                  <c:v>Trying a different career</c:v>
                </c:pt>
              </c:strCache>
            </c:strRef>
          </c:cat>
          <c:val>
            <c:numRef>
              <c:f>Sheet1!$D$2:$D$7</c:f>
              <c:numCache>
                <c:formatCode>0%</c:formatCode>
                <c:ptCount val="6"/>
                <c:pt idx="0">
                  <c:v>0.9</c:v>
                </c:pt>
                <c:pt idx="1">
                  <c:v>0.82</c:v>
                </c:pt>
                <c:pt idx="2">
                  <c:v>0.82</c:v>
                </c:pt>
                <c:pt idx="3">
                  <c:v>0.81</c:v>
                </c:pt>
                <c:pt idx="4">
                  <c:v>0.74</c:v>
                </c:pt>
                <c:pt idx="5">
                  <c:v>0.39</c:v>
                </c:pt>
              </c:numCache>
            </c:numRef>
          </c:val>
        </c:ser>
        <c:dLbls>
          <c:showLegendKey val="0"/>
          <c:showVal val="0"/>
          <c:showCatName val="0"/>
          <c:showSerName val="0"/>
          <c:showPercent val="0"/>
          <c:showBubbleSize val="0"/>
        </c:dLbls>
        <c:gapWidth val="27"/>
        <c:overlap val="100"/>
        <c:axId val="148912000"/>
        <c:axId val="148913536"/>
      </c:barChart>
      <c:catAx>
        <c:axId val="148912000"/>
        <c:scaling>
          <c:orientation val="maxMin"/>
        </c:scaling>
        <c:delete val="0"/>
        <c:axPos val="l"/>
        <c:numFmt formatCode="General" sourceLinked="1"/>
        <c:majorTickMark val="none"/>
        <c:minorTickMark val="none"/>
        <c:tickLblPos val="nextTo"/>
        <c:spPr>
          <a:ln>
            <a:solidFill>
              <a:schemeClr val="bg1">
                <a:lumMod val="50000"/>
              </a:schemeClr>
            </a:solidFill>
          </a:ln>
        </c:spPr>
        <c:txPr>
          <a:bodyPr/>
          <a:lstStyle/>
          <a:p>
            <a:pPr algn="r">
              <a:defRPr sz="1600"/>
            </a:pPr>
            <a:endParaRPr lang="en-US"/>
          </a:p>
        </c:txPr>
        <c:crossAx val="148913536"/>
        <c:crosses val="autoZero"/>
        <c:auto val="1"/>
        <c:lblAlgn val="ctr"/>
        <c:lblOffset val="0"/>
        <c:noMultiLvlLbl val="0"/>
      </c:catAx>
      <c:valAx>
        <c:axId val="148913536"/>
        <c:scaling>
          <c:orientation val="minMax"/>
          <c:max val="1"/>
        </c:scaling>
        <c:delete val="1"/>
        <c:axPos val="t"/>
        <c:numFmt formatCode="0%" sourceLinked="1"/>
        <c:majorTickMark val="out"/>
        <c:minorTickMark val="none"/>
        <c:tickLblPos val="nextTo"/>
        <c:crossAx val="148912000"/>
        <c:crosses val="autoZero"/>
        <c:crossBetween val="between"/>
      </c:valAx>
    </c:plotArea>
    <c:legend>
      <c:legendPos val="t"/>
      <c:legendEntry>
        <c:idx val="2"/>
        <c:delete val="1"/>
      </c:legendEntry>
      <c:layout>
        <c:manualLayout>
          <c:xMode val="edge"/>
          <c:yMode val="edge"/>
          <c:x val="0.44803196761196279"/>
          <c:y val="3.0809783389155052E-2"/>
          <c:w val="0.42856579787527566"/>
          <c:h val="6.4193348191975544E-2"/>
        </c:manualLayout>
      </c:layout>
      <c:overlay val="0"/>
      <c:spPr>
        <a:ln>
          <a:solidFill>
            <a:schemeClr val="tx1">
              <a:lumMod val="50000"/>
              <a:lumOff val="50000"/>
            </a:schemeClr>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4408725545161443"/>
          <c:y val="0.12400842696433713"/>
          <c:w val="0.55591274454838568"/>
          <c:h val="0.82008579616647836"/>
        </c:manualLayout>
      </c:layout>
      <c:barChart>
        <c:barDir val="bar"/>
        <c:grouping val="clustered"/>
        <c:varyColors val="0"/>
        <c:ser>
          <c:idx val="0"/>
          <c:order val="0"/>
          <c:tx>
            <c:strRef>
              <c:f>Sheet1!$B$1</c:f>
              <c:strCache>
                <c:ptCount val="1"/>
                <c:pt idx="0">
                  <c:v>2008 (n=679)</c:v>
                </c:pt>
              </c:strCache>
            </c:strRef>
          </c:tx>
          <c:spPr>
            <a:solidFill>
              <a:schemeClr val="accent1">
                <a:lumMod val="50000"/>
              </a:schemeClr>
            </a:solidFill>
            <a:ln>
              <a:solidFill>
                <a:schemeClr val="bg1"/>
              </a:solidFill>
            </a:ln>
          </c:spPr>
          <c:invertIfNegative val="0"/>
          <c:dPt>
            <c:idx val="2"/>
            <c:invertIfNegative val="0"/>
            <c:bubble3D val="0"/>
          </c:dPt>
          <c:dPt>
            <c:idx val="6"/>
            <c:invertIfNegative val="0"/>
            <c:bubble3D val="0"/>
          </c:dPt>
          <c:dPt>
            <c:idx val="10"/>
            <c:invertIfNegative val="0"/>
            <c:bubble3D val="0"/>
          </c:dPt>
          <c:dPt>
            <c:idx val="14"/>
            <c:invertIfNegative val="0"/>
            <c:bubble3D val="0"/>
          </c:dPt>
          <c:dLbls>
            <c:txPr>
              <a:bodyPr/>
              <a:lstStyle/>
              <a:p>
                <a:pPr>
                  <a:defRPr sz="1600">
                    <a:solidFill>
                      <a:schemeClr val="tx1"/>
                    </a:solidFill>
                  </a:defRPr>
                </a:pPr>
                <a:endParaRPr lang="en-US"/>
              </a:p>
            </c:txPr>
            <c:showLegendKey val="0"/>
            <c:showVal val="1"/>
            <c:showCatName val="0"/>
            <c:showSerName val="0"/>
            <c:showPercent val="0"/>
            <c:showBubbleSize val="0"/>
            <c:showLeaderLines val="0"/>
          </c:dLbls>
          <c:cat>
            <c:strRef>
              <c:f>Sheet1!$A$2:$A$7</c:f>
              <c:strCache>
                <c:ptCount val="6"/>
                <c:pt idx="0">
                  <c:v>Wanting to stay active and involved</c:v>
                </c:pt>
                <c:pt idx="1">
                  <c:v>Wanting money to buy extras</c:v>
                </c:pt>
                <c:pt idx="2">
                  <c:v>Enjoying working</c:v>
                </c:pt>
                <c:pt idx="3">
                  <c:v>Wanting money to make ends meet</c:v>
                </c:pt>
                <c:pt idx="4">
                  <c:v>Keeping health insurance or other benefits</c:v>
                </c:pt>
                <c:pt idx="5">
                  <c:v>Trying a different career</c:v>
                </c:pt>
              </c:strCache>
            </c:strRef>
          </c:cat>
          <c:val>
            <c:numRef>
              <c:f>Sheet1!$B$2:$B$7</c:f>
              <c:numCache>
                <c:formatCode>0%</c:formatCode>
                <c:ptCount val="6"/>
                <c:pt idx="0">
                  <c:v>0.87</c:v>
                </c:pt>
                <c:pt idx="1">
                  <c:v>0.77</c:v>
                </c:pt>
                <c:pt idx="2">
                  <c:v>0.79</c:v>
                </c:pt>
                <c:pt idx="3">
                  <c:v>0.77</c:v>
                </c:pt>
                <c:pt idx="4">
                  <c:v>0.77</c:v>
                </c:pt>
                <c:pt idx="5">
                  <c:v>0.46</c:v>
                </c:pt>
              </c:numCache>
            </c:numRef>
          </c:val>
        </c:ser>
        <c:ser>
          <c:idx val="1"/>
          <c:order val="1"/>
          <c:tx>
            <c:strRef>
              <c:f>Sheet1!$C$1</c:f>
              <c:strCache>
                <c:ptCount val="1"/>
                <c:pt idx="0">
                  <c:v>2014 (n=610)</c:v>
                </c:pt>
              </c:strCache>
            </c:strRef>
          </c:tx>
          <c:spPr>
            <a:solidFill>
              <a:schemeClr val="accent1">
                <a:lumMod val="75000"/>
              </a:schemeClr>
            </a:solidFill>
            <a:ln>
              <a:solidFill>
                <a:schemeClr val="bg1"/>
              </a:solidFill>
            </a:ln>
          </c:spPr>
          <c:invertIfNegative val="0"/>
          <c:dPt>
            <c:idx val="2"/>
            <c:invertIfNegative val="0"/>
            <c:bubble3D val="0"/>
          </c:dPt>
          <c:dPt>
            <c:idx val="6"/>
            <c:invertIfNegative val="0"/>
            <c:bubble3D val="0"/>
          </c:dPt>
          <c:dPt>
            <c:idx val="10"/>
            <c:invertIfNegative val="0"/>
            <c:bubble3D val="0"/>
          </c:dPt>
          <c:dPt>
            <c:idx val="14"/>
            <c:invertIfNegative val="0"/>
            <c:bubble3D val="0"/>
          </c:dPt>
          <c:dLbls>
            <c:txPr>
              <a:bodyPr/>
              <a:lstStyle/>
              <a:p>
                <a:pPr>
                  <a:defRPr sz="1600">
                    <a:solidFill>
                      <a:schemeClr val="tx1"/>
                    </a:solidFill>
                  </a:defRPr>
                </a:pPr>
                <a:endParaRPr lang="en-US"/>
              </a:p>
            </c:txPr>
            <c:showLegendKey val="0"/>
            <c:showVal val="1"/>
            <c:showCatName val="0"/>
            <c:showSerName val="0"/>
            <c:showPercent val="0"/>
            <c:showBubbleSize val="0"/>
            <c:showLeaderLines val="0"/>
          </c:dLbls>
          <c:cat>
            <c:strRef>
              <c:f>Sheet1!$A$2:$A$7</c:f>
              <c:strCache>
                <c:ptCount val="6"/>
                <c:pt idx="0">
                  <c:v>Wanting to stay active and involved</c:v>
                </c:pt>
                <c:pt idx="1">
                  <c:v>Wanting money to buy extras</c:v>
                </c:pt>
                <c:pt idx="2">
                  <c:v>Enjoying working</c:v>
                </c:pt>
                <c:pt idx="3">
                  <c:v>Wanting money to make ends meet</c:v>
                </c:pt>
                <c:pt idx="4">
                  <c:v>Keeping health insurance or other benefits</c:v>
                </c:pt>
                <c:pt idx="5">
                  <c:v>Trying a different career</c:v>
                </c:pt>
              </c:strCache>
            </c:strRef>
          </c:cat>
          <c:val>
            <c:numRef>
              <c:f>Sheet1!$C$2:$C$7</c:f>
              <c:numCache>
                <c:formatCode>0%</c:formatCode>
                <c:ptCount val="6"/>
                <c:pt idx="0">
                  <c:v>0.9</c:v>
                </c:pt>
                <c:pt idx="1">
                  <c:v>0.82</c:v>
                </c:pt>
                <c:pt idx="2">
                  <c:v>0.82</c:v>
                </c:pt>
                <c:pt idx="3">
                  <c:v>0.81</c:v>
                </c:pt>
                <c:pt idx="4">
                  <c:v>0.74</c:v>
                </c:pt>
                <c:pt idx="5">
                  <c:v>0.39</c:v>
                </c:pt>
              </c:numCache>
            </c:numRef>
          </c:val>
        </c:ser>
        <c:dLbls>
          <c:showLegendKey val="0"/>
          <c:showVal val="0"/>
          <c:showCatName val="0"/>
          <c:showSerName val="0"/>
          <c:showPercent val="0"/>
          <c:showBubbleSize val="0"/>
        </c:dLbls>
        <c:gapWidth val="27"/>
        <c:axId val="148651008"/>
        <c:axId val="148660992"/>
      </c:barChart>
      <c:catAx>
        <c:axId val="148651008"/>
        <c:scaling>
          <c:orientation val="maxMin"/>
        </c:scaling>
        <c:delete val="0"/>
        <c:axPos val="l"/>
        <c:numFmt formatCode="General" sourceLinked="1"/>
        <c:majorTickMark val="none"/>
        <c:minorTickMark val="none"/>
        <c:tickLblPos val="nextTo"/>
        <c:spPr>
          <a:ln>
            <a:solidFill>
              <a:schemeClr val="bg1">
                <a:lumMod val="50000"/>
              </a:schemeClr>
            </a:solidFill>
          </a:ln>
        </c:spPr>
        <c:txPr>
          <a:bodyPr/>
          <a:lstStyle/>
          <a:p>
            <a:pPr algn="r">
              <a:defRPr sz="1600"/>
            </a:pPr>
            <a:endParaRPr lang="en-US"/>
          </a:p>
        </c:txPr>
        <c:crossAx val="148660992"/>
        <c:crosses val="autoZero"/>
        <c:auto val="1"/>
        <c:lblAlgn val="ctr"/>
        <c:lblOffset val="0"/>
        <c:noMultiLvlLbl val="0"/>
      </c:catAx>
      <c:valAx>
        <c:axId val="148660992"/>
        <c:scaling>
          <c:orientation val="minMax"/>
          <c:max val="1"/>
        </c:scaling>
        <c:delete val="1"/>
        <c:axPos val="t"/>
        <c:numFmt formatCode="0%" sourceLinked="1"/>
        <c:majorTickMark val="out"/>
        <c:minorTickMark val="none"/>
        <c:tickLblPos val="nextTo"/>
        <c:crossAx val="148651008"/>
        <c:crosses val="autoZero"/>
        <c:crossBetween val="between"/>
      </c:valAx>
    </c:plotArea>
    <c:legend>
      <c:legendPos val="t"/>
      <c:layout>
        <c:manualLayout>
          <c:xMode val="edge"/>
          <c:yMode val="edge"/>
          <c:x val="0.44803196761196279"/>
          <c:y val="3.0809783389155052E-2"/>
          <c:w val="0.42856579787527566"/>
          <c:h val="6.4193348191975544E-2"/>
        </c:manualLayout>
      </c:layout>
      <c:overlay val="0"/>
      <c:spPr>
        <a:ln>
          <a:solidFill>
            <a:schemeClr val="tx1">
              <a:lumMod val="50000"/>
              <a:lumOff val="50000"/>
            </a:schemeClr>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 Confident</c:v>
                </c:pt>
              </c:strCache>
            </c:strRef>
          </c:tx>
          <c:spPr>
            <a:solidFill>
              <a:schemeClr val="accent1">
                <a:lumMod val="50000"/>
              </a:schemeClr>
            </a:solidFill>
            <a:ln>
              <a:solidFill>
                <a:schemeClr val="accent1">
                  <a:lumMod val="50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Sheet1!$B$2:$B$23</c:f>
              <c:numCache>
                <c:formatCode>0%</c:formatCode>
                <c:ptCount val="22"/>
                <c:pt idx="0">
                  <c:v>0.04</c:v>
                </c:pt>
                <c:pt idx="1">
                  <c:v>0.04</c:v>
                </c:pt>
                <c:pt idx="2">
                  <c:v>0.03</c:v>
                </c:pt>
                <c:pt idx="3">
                  <c:v>0.03</c:v>
                </c:pt>
                <c:pt idx="4">
                  <c:v>0.05</c:v>
                </c:pt>
                <c:pt idx="5">
                  <c:v>0.06</c:v>
                </c:pt>
                <c:pt idx="6">
                  <c:v>7.0000000000000007E-2</c:v>
                </c:pt>
                <c:pt idx="7">
                  <c:v>7.0000000000000007E-2</c:v>
                </c:pt>
                <c:pt idx="8">
                  <c:v>0.08</c:v>
                </c:pt>
                <c:pt idx="9">
                  <c:v>0.06</c:v>
                </c:pt>
                <c:pt idx="10">
                  <c:v>7.0000000000000007E-2</c:v>
                </c:pt>
                <c:pt idx="11">
                  <c:v>7.0000000000000007E-2</c:v>
                </c:pt>
                <c:pt idx="12">
                  <c:v>0.08</c:v>
                </c:pt>
                <c:pt idx="13">
                  <c:v>0.06</c:v>
                </c:pt>
                <c:pt idx="14">
                  <c:v>7.0000000000000007E-2</c:v>
                </c:pt>
                <c:pt idx="15">
                  <c:v>0.05</c:v>
                </c:pt>
                <c:pt idx="16">
                  <c:v>0.06</c:v>
                </c:pt>
                <c:pt idx="17">
                  <c:v>7.0000000000000007E-2</c:v>
                </c:pt>
                <c:pt idx="18">
                  <c:v>0.05</c:v>
                </c:pt>
                <c:pt idx="19">
                  <c:v>0.06</c:v>
                </c:pt>
                <c:pt idx="20">
                  <c:v>0.05</c:v>
                </c:pt>
                <c:pt idx="21">
                  <c:v>0.08</c:v>
                </c:pt>
              </c:numCache>
            </c:numRef>
          </c:val>
        </c:ser>
        <c:ser>
          <c:idx val="1"/>
          <c:order val="1"/>
          <c:tx>
            <c:strRef>
              <c:f>Sheet1!$C$1</c:f>
              <c:strCache>
                <c:ptCount val="1"/>
                <c:pt idx="0">
                  <c:v>Somewhat Confident</c:v>
                </c:pt>
              </c:strCache>
            </c:strRef>
          </c:tx>
          <c:spPr>
            <a:solidFill>
              <a:schemeClr val="accent1">
                <a:lumMod val="75000"/>
              </a:schemeClr>
            </a:solidFill>
            <a:ln>
              <a:solidFill>
                <a:schemeClr val="accent1">
                  <a:lumMod val="75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Sheet1!$C$2:$C$23</c:f>
              <c:numCache>
                <c:formatCode>0%</c:formatCode>
                <c:ptCount val="22"/>
                <c:pt idx="0">
                  <c:v>0.19</c:v>
                </c:pt>
                <c:pt idx="1">
                  <c:v>0.18</c:v>
                </c:pt>
                <c:pt idx="2">
                  <c:v>0.16</c:v>
                </c:pt>
                <c:pt idx="3">
                  <c:v>0.17</c:v>
                </c:pt>
                <c:pt idx="4">
                  <c:v>0.17</c:v>
                </c:pt>
                <c:pt idx="5">
                  <c:v>0.16</c:v>
                </c:pt>
                <c:pt idx="6">
                  <c:v>0.21</c:v>
                </c:pt>
                <c:pt idx="7">
                  <c:v>0.21</c:v>
                </c:pt>
                <c:pt idx="8">
                  <c:v>0.26</c:v>
                </c:pt>
                <c:pt idx="9">
                  <c:v>0.25</c:v>
                </c:pt>
                <c:pt idx="10">
                  <c:v>0.26</c:v>
                </c:pt>
                <c:pt idx="11">
                  <c:v>0.28000000000000003</c:v>
                </c:pt>
                <c:pt idx="12">
                  <c:v>0.23</c:v>
                </c:pt>
                <c:pt idx="13">
                  <c:v>0.27</c:v>
                </c:pt>
                <c:pt idx="14">
                  <c:v>0.24</c:v>
                </c:pt>
                <c:pt idx="15">
                  <c:v>0.21</c:v>
                </c:pt>
                <c:pt idx="16">
                  <c:v>0.26</c:v>
                </c:pt>
                <c:pt idx="17">
                  <c:v>0.23</c:v>
                </c:pt>
                <c:pt idx="18">
                  <c:v>0.24</c:v>
                </c:pt>
                <c:pt idx="19">
                  <c:v>0.28999999999999998</c:v>
                </c:pt>
                <c:pt idx="20">
                  <c:v>0.24</c:v>
                </c:pt>
                <c:pt idx="21">
                  <c:v>0.24</c:v>
                </c:pt>
              </c:numCache>
            </c:numRef>
          </c:val>
        </c:ser>
        <c:ser>
          <c:idx val="2"/>
          <c:order val="2"/>
          <c:tx>
            <c:strRef>
              <c:f>Sheet1!$D$1</c:f>
              <c:strCache>
                <c:ptCount val="1"/>
                <c:pt idx="0">
                  <c:v>Not Too Confident</c:v>
                </c:pt>
              </c:strCache>
            </c:strRef>
          </c:tx>
          <c:spPr>
            <a:solidFill>
              <a:schemeClr val="accent1">
                <a:lumMod val="60000"/>
                <a:lumOff val="40000"/>
              </a:schemeClr>
            </a:solidFill>
            <a:ln>
              <a:solidFill>
                <a:schemeClr val="accent1">
                  <a:lumMod val="60000"/>
                  <a:lumOff val="40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Sheet1!$D$2:$D$23</c:f>
              <c:numCache>
                <c:formatCode>0%</c:formatCode>
                <c:ptCount val="22"/>
                <c:pt idx="0">
                  <c:v>0.41</c:v>
                </c:pt>
                <c:pt idx="1">
                  <c:v>0.38</c:v>
                </c:pt>
                <c:pt idx="2">
                  <c:v>0.42</c:v>
                </c:pt>
                <c:pt idx="3">
                  <c:v>0.4</c:v>
                </c:pt>
                <c:pt idx="4">
                  <c:v>0.36</c:v>
                </c:pt>
                <c:pt idx="5">
                  <c:v>0.31</c:v>
                </c:pt>
                <c:pt idx="6">
                  <c:v>0.38</c:v>
                </c:pt>
                <c:pt idx="7">
                  <c:v>0.39</c:v>
                </c:pt>
                <c:pt idx="8">
                  <c:v>0.33</c:v>
                </c:pt>
                <c:pt idx="9">
                  <c:v>0.38</c:v>
                </c:pt>
                <c:pt idx="10">
                  <c:v>0.35</c:v>
                </c:pt>
                <c:pt idx="11">
                  <c:v>0.31</c:v>
                </c:pt>
                <c:pt idx="12">
                  <c:v>0.33</c:v>
                </c:pt>
                <c:pt idx="13">
                  <c:v>0.33</c:v>
                </c:pt>
                <c:pt idx="14">
                  <c:v>0.34</c:v>
                </c:pt>
                <c:pt idx="15">
                  <c:v>0.34</c:v>
                </c:pt>
                <c:pt idx="16">
                  <c:v>0.28000000000000003</c:v>
                </c:pt>
                <c:pt idx="17">
                  <c:v>0.33</c:v>
                </c:pt>
                <c:pt idx="18">
                  <c:v>0.31</c:v>
                </c:pt>
                <c:pt idx="19">
                  <c:v>0.3</c:v>
                </c:pt>
                <c:pt idx="20">
                  <c:v>0.28000000000000003</c:v>
                </c:pt>
                <c:pt idx="21">
                  <c:v>0.33</c:v>
                </c:pt>
              </c:numCache>
            </c:numRef>
          </c:val>
        </c:ser>
        <c:ser>
          <c:idx val="3"/>
          <c:order val="3"/>
          <c:tx>
            <c:strRef>
              <c:f>Sheet1!$E$1</c:f>
              <c:strCache>
                <c:ptCount val="1"/>
                <c:pt idx="0">
                  <c:v>Not At All Confident</c:v>
                </c:pt>
              </c:strCache>
            </c:strRef>
          </c:tx>
          <c:spPr>
            <a:solidFill>
              <a:schemeClr val="accent1">
                <a:lumMod val="40000"/>
                <a:lumOff val="60000"/>
              </a:schemeClr>
            </a:solidFill>
            <a:ln>
              <a:solidFill>
                <a:schemeClr val="accent1">
                  <a:lumMod val="40000"/>
                  <a:lumOff val="60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Sheet1!$E$2:$E$23</c:f>
              <c:numCache>
                <c:formatCode>0%</c:formatCode>
                <c:ptCount val="22"/>
                <c:pt idx="0">
                  <c:v>0.33</c:v>
                </c:pt>
                <c:pt idx="1">
                  <c:v>0.39</c:v>
                </c:pt>
                <c:pt idx="2">
                  <c:v>0.38</c:v>
                </c:pt>
                <c:pt idx="3">
                  <c:v>0.38</c:v>
                </c:pt>
                <c:pt idx="4">
                  <c:v>0.39</c:v>
                </c:pt>
                <c:pt idx="5">
                  <c:v>0.44</c:v>
                </c:pt>
                <c:pt idx="6">
                  <c:v>0.33</c:v>
                </c:pt>
                <c:pt idx="7">
                  <c:v>0.33</c:v>
                </c:pt>
                <c:pt idx="8">
                  <c:v>0.32</c:v>
                </c:pt>
                <c:pt idx="9">
                  <c:v>0.3</c:v>
                </c:pt>
                <c:pt idx="10">
                  <c:v>0.31</c:v>
                </c:pt>
                <c:pt idx="11">
                  <c:v>0.32</c:v>
                </c:pt>
                <c:pt idx="12">
                  <c:v>0.35</c:v>
                </c:pt>
                <c:pt idx="13">
                  <c:v>0.34</c:v>
                </c:pt>
                <c:pt idx="14">
                  <c:v>0.34</c:v>
                </c:pt>
                <c:pt idx="15">
                  <c:v>0.37</c:v>
                </c:pt>
                <c:pt idx="16">
                  <c:v>0.39</c:v>
                </c:pt>
                <c:pt idx="17">
                  <c:v>0.37</c:v>
                </c:pt>
                <c:pt idx="18">
                  <c:v>0.39</c:v>
                </c:pt>
                <c:pt idx="19">
                  <c:v>0.34</c:v>
                </c:pt>
                <c:pt idx="20">
                  <c:v>0.41</c:v>
                </c:pt>
                <c:pt idx="21">
                  <c:v>0.35</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Sheet1!$F$2:$F$23</c:f>
              <c:numCache>
                <c:formatCode>0%</c:formatCode>
                <c:ptCount val="22"/>
                <c:pt idx="0">
                  <c:v>0.03</c:v>
                </c:pt>
                <c:pt idx="1">
                  <c:v>0.01</c:v>
                </c:pt>
                <c:pt idx="2">
                  <c:v>0.01</c:v>
                </c:pt>
                <c:pt idx="3">
                  <c:v>0.01</c:v>
                </c:pt>
                <c:pt idx="4">
                  <c:v>0.02</c:v>
                </c:pt>
                <c:pt idx="5">
                  <c:v>0.02</c:v>
                </c:pt>
                <c:pt idx="6">
                  <c:v>0.01</c:v>
                </c:pt>
                <c:pt idx="7">
                  <c:v>0</c:v>
                </c:pt>
                <c:pt idx="8">
                  <c:v>0.01</c:v>
                </c:pt>
                <c:pt idx="9">
                  <c:v>0.01</c:v>
                </c:pt>
                <c:pt idx="10">
                  <c:v>0.01</c:v>
                </c:pt>
                <c:pt idx="11">
                  <c:v>0.01</c:v>
                </c:pt>
                <c:pt idx="12">
                  <c:v>0.01</c:v>
                </c:pt>
                <c:pt idx="13">
                  <c:v>0.01</c:v>
                </c:pt>
                <c:pt idx="14">
                  <c:v>0.02</c:v>
                </c:pt>
                <c:pt idx="15">
                  <c:v>0.02</c:v>
                </c:pt>
                <c:pt idx="16">
                  <c:v>5.0000000000000001E-4</c:v>
                </c:pt>
                <c:pt idx="17">
                  <c:v>0.01</c:v>
                </c:pt>
                <c:pt idx="18">
                  <c:v>0.01</c:v>
                </c:pt>
                <c:pt idx="19">
                  <c:v>0.01</c:v>
                </c:pt>
                <c:pt idx="20">
                  <c:v>0.01</c:v>
                </c:pt>
                <c:pt idx="21">
                  <c:v>0.01</c:v>
                </c:pt>
              </c:numCache>
            </c:numRef>
          </c:val>
        </c:ser>
        <c:dLbls>
          <c:showLegendKey val="0"/>
          <c:showVal val="0"/>
          <c:showCatName val="0"/>
          <c:showSerName val="0"/>
          <c:showPercent val="0"/>
          <c:showBubbleSize val="0"/>
        </c:dLbls>
        <c:axId val="148790656"/>
        <c:axId val="148796544"/>
      </c:areaChart>
      <c:barChart>
        <c:barDir val="col"/>
        <c:grouping val="stacked"/>
        <c:varyColors val="0"/>
        <c:ser>
          <c:idx val="5"/>
          <c:order val="5"/>
          <c:tx>
            <c:strRef>
              <c:f>Sheet1!$G$1</c:f>
              <c:strCache>
                <c:ptCount val="1"/>
                <c:pt idx="0">
                  <c:v>Column4</c:v>
                </c:pt>
              </c:strCache>
            </c:strRef>
          </c:tx>
          <c:spPr>
            <a:solidFill>
              <a:srgbClr val="00B050"/>
            </a:solidFill>
            <a:ln w="25400">
              <a:noFill/>
            </a:ln>
          </c:spPr>
          <c:invertIfNegative val="0"/>
          <c:dPt>
            <c:idx val="1"/>
            <c:invertIfNegative val="0"/>
            <c:bubble3D val="0"/>
            <c:spPr>
              <a:solidFill>
                <a:srgbClr val="00B050"/>
              </a:solidFill>
              <a:ln w="25400">
                <a:noFill/>
              </a:ln>
            </c:spPr>
          </c:dPt>
          <c:dPt>
            <c:idx val="2"/>
            <c:invertIfNegative val="0"/>
            <c:bubble3D val="0"/>
            <c:spPr>
              <a:solidFill>
                <a:srgbClr val="FF0000"/>
              </a:solidFill>
              <a:ln w="25400">
                <a:noFill/>
              </a:ln>
            </c:spPr>
          </c:dPt>
          <c:dPt>
            <c:idx val="3"/>
            <c:invertIfNegative val="0"/>
            <c:bubble3D val="0"/>
            <c:spPr>
              <a:solidFill>
                <a:srgbClr val="00B050"/>
              </a:solidFill>
              <a:ln w="25400">
                <a:noFill/>
              </a:ln>
            </c:spPr>
          </c:dPt>
          <c:dPt>
            <c:idx val="4"/>
            <c:invertIfNegative val="0"/>
            <c:bubble3D val="0"/>
            <c:spPr>
              <a:solidFill>
                <a:srgbClr val="00B050"/>
              </a:solidFill>
              <a:ln w="25400">
                <a:noFill/>
              </a:ln>
            </c:spPr>
          </c:dPt>
          <c:dPt>
            <c:idx val="5"/>
            <c:invertIfNegative val="0"/>
            <c:bubble3D val="0"/>
            <c:spPr>
              <a:solidFill>
                <a:srgbClr val="00B050"/>
              </a:solidFill>
              <a:ln w="25400">
                <a:noFill/>
              </a:ln>
            </c:spPr>
          </c:dPt>
          <c:dPt>
            <c:idx val="6"/>
            <c:invertIfNegative val="0"/>
            <c:bubble3D val="0"/>
            <c:spPr>
              <a:solidFill>
                <a:srgbClr val="00B050"/>
              </a:solidFill>
              <a:ln w="25400">
                <a:noFill/>
              </a:ln>
            </c:spPr>
          </c:dPt>
          <c:dPt>
            <c:idx val="7"/>
            <c:invertIfNegative val="0"/>
            <c:bubble3D val="0"/>
            <c:spPr>
              <a:solidFill>
                <a:srgbClr val="00B050"/>
              </a:solidFill>
              <a:ln w="25400">
                <a:noFill/>
              </a:ln>
            </c:spPr>
          </c:dPt>
          <c:dPt>
            <c:idx val="8"/>
            <c:invertIfNegative val="0"/>
            <c:bubble3D val="0"/>
            <c:spPr>
              <a:solidFill>
                <a:srgbClr val="00B050"/>
              </a:solidFill>
              <a:ln w="25400">
                <a:noFill/>
              </a:ln>
            </c:spPr>
          </c:dPt>
          <c:dPt>
            <c:idx val="9"/>
            <c:invertIfNegative val="0"/>
            <c:bubble3D val="0"/>
            <c:spPr>
              <a:solidFill>
                <a:srgbClr val="FF0000"/>
              </a:solidFill>
              <a:ln w="25400">
                <a:noFill/>
              </a:ln>
            </c:spPr>
          </c:dPt>
          <c:dPt>
            <c:idx val="10"/>
            <c:invertIfNegative val="0"/>
            <c:bubble3D val="0"/>
            <c:spPr>
              <a:solidFill>
                <a:srgbClr val="00B050"/>
              </a:solidFill>
              <a:ln w="25400">
                <a:noFill/>
              </a:ln>
            </c:spPr>
          </c:dPt>
          <c:dPt>
            <c:idx val="11"/>
            <c:invertIfNegative val="0"/>
            <c:bubble3D val="0"/>
            <c:spPr>
              <a:solidFill>
                <a:srgbClr val="00B050"/>
              </a:solidFill>
              <a:ln w="25400">
                <a:noFill/>
              </a:ln>
            </c:spPr>
          </c:dPt>
          <c:dPt>
            <c:idx val="12"/>
            <c:invertIfNegative val="0"/>
            <c:bubble3D val="0"/>
            <c:spPr>
              <a:solidFill>
                <a:srgbClr val="00B050"/>
              </a:solidFill>
              <a:ln w="25400">
                <a:noFill/>
              </a:ln>
            </c:spPr>
          </c:dPt>
          <c:dPt>
            <c:idx val="13"/>
            <c:invertIfNegative val="0"/>
            <c:bubble3D val="0"/>
            <c:spPr>
              <a:solidFill>
                <a:srgbClr val="FF0000"/>
              </a:solidFill>
              <a:ln w="25400">
                <a:noFill/>
              </a:ln>
            </c:spPr>
          </c:dPt>
          <c:dPt>
            <c:idx val="14"/>
            <c:invertIfNegative val="0"/>
            <c:bubble3D val="0"/>
            <c:spPr>
              <a:solidFill>
                <a:srgbClr val="00B050"/>
              </a:solidFill>
              <a:ln w="25400">
                <a:noFill/>
              </a:ln>
            </c:spPr>
          </c:dPt>
          <c:dPt>
            <c:idx val="15"/>
            <c:invertIfNegative val="0"/>
            <c:bubble3D val="0"/>
            <c:spPr>
              <a:solidFill>
                <a:srgbClr val="FF0000"/>
              </a:solidFill>
              <a:ln w="25400">
                <a:noFill/>
              </a:ln>
            </c:spPr>
          </c:dPt>
          <c:dPt>
            <c:idx val="16"/>
            <c:invertIfNegative val="0"/>
            <c:bubble3D val="0"/>
            <c:spPr>
              <a:solidFill>
                <a:srgbClr val="00B050"/>
              </a:solidFill>
              <a:ln w="25400">
                <a:noFill/>
              </a:ln>
            </c:spPr>
          </c:dPt>
          <c:dPt>
            <c:idx val="17"/>
            <c:invertIfNegative val="0"/>
            <c:bubble3D val="0"/>
            <c:spPr>
              <a:solidFill>
                <a:srgbClr val="00B050"/>
              </a:solidFill>
              <a:ln w="25400">
                <a:noFill/>
              </a:ln>
            </c:spPr>
          </c:dPt>
          <c:dPt>
            <c:idx val="18"/>
            <c:invertIfNegative val="0"/>
            <c:bubble3D val="0"/>
            <c:spPr>
              <a:solidFill>
                <a:srgbClr val="FF0000"/>
              </a:solidFill>
              <a:ln w="25400">
                <a:noFill/>
              </a:ln>
            </c:spPr>
          </c:dPt>
          <c:dPt>
            <c:idx val="19"/>
            <c:invertIfNegative val="0"/>
            <c:bubble3D val="0"/>
            <c:spPr>
              <a:solidFill>
                <a:srgbClr val="00B050"/>
              </a:solidFill>
              <a:ln w="25400">
                <a:noFill/>
              </a:ln>
            </c:spPr>
          </c:dPt>
          <c:dPt>
            <c:idx val="20"/>
            <c:invertIfNegative val="0"/>
            <c:bubble3D val="0"/>
            <c:spPr>
              <a:solidFill>
                <a:srgbClr val="FF0000"/>
              </a:solidFill>
              <a:ln w="25400">
                <a:noFill/>
              </a:ln>
            </c:spPr>
          </c:dPt>
          <c:dPt>
            <c:idx val="21"/>
            <c:invertIfNegative val="0"/>
            <c:bubble3D val="0"/>
            <c:spPr>
              <a:solidFill>
                <a:srgbClr val="00B050"/>
              </a:solidFill>
              <a:ln w="25400">
                <a:noFill/>
              </a:ln>
            </c:spPr>
          </c:dPt>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Sheet1!$G$2:$G$23</c:f>
              <c:numCache>
                <c:formatCode>0%</c:formatCode>
                <c:ptCount val="22"/>
                <c:pt idx="0" formatCode="General">
                  <c:v>0</c:v>
                </c:pt>
                <c:pt idx="1">
                  <c:v>0</c:v>
                </c:pt>
                <c:pt idx="2">
                  <c:v>-1.0000000000000002E-3</c:v>
                </c:pt>
                <c:pt idx="3">
                  <c:v>0</c:v>
                </c:pt>
                <c:pt idx="4">
                  <c:v>2.0000000000000005E-3</c:v>
                </c:pt>
                <c:pt idx="5">
                  <c:v>9.9999999999999959E-4</c:v>
                </c:pt>
                <c:pt idx="6">
                  <c:v>1.0000000000000009E-3</c:v>
                </c:pt>
                <c:pt idx="7">
                  <c:v>0</c:v>
                </c:pt>
                <c:pt idx="8">
                  <c:v>9.9999999999999959E-4</c:v>
                </c:pt>
                <c:pt idx="9">
                  <c:v>-2.0000000000000005E-3</c:v>
                </c:pt>
                <c:pt idx="10">
                  <c:v>1.0000000000000009E-3</c:v>
                </c:pt>
                <c:pt idx="11">
                  <c:v>0</c:v>
                </c:pt>
                <c:pt idx="12">
                  <c:v>9.9999999999999959E-4</c:v>
                </c:pt>
                <c:pt idx="13">
                  <c:v>-2.0000000000000005E-3</c:v>
                </c:pt>
                <c:pt idx="14">
                  <c:v>1.0000000000000009E-3</c:v>
                </c:pt>
                <c:pt idx="15">
                  <c:v>-2.0000000000000005E-3</c:v>
                </c:pt>
                <c:pt idx="16">
                  <c:v>9.9999999999999959E-4</c:v>
                </c:pt>
                <c:pt idx="17">
                  <c:v>1.0000000000000009E-3</c:v>
                </c:pt>
                <c:pt idx="18">
                  <c:v>-2.0000000000000005E-3</c:v>
                </c:pt>
                <c:pt idx="19">
                  <c:v>9.9999999999999959E-4</c:v>
                </c:pt>
                <c:pt idx="20">
                  <c:v>-9.9999999999999959E-4</c:v>
                </c:pt>
                <c:pt idx="21">
                  <c:v>3.0000000000000001E-3</c:v>
                </c:pt>
              </c:numCache>
            </c:numRef>
          </c:val>
        </c:ser>
        <c:ser>
          <c:idx val="6"/>
          <c:order val="6"/>
          <c:tx>
            <c:strRef>
              <c:f>Sheet1!$H$1</c:f>
              <c:strCache>
                <c:ptCount val="1"/>
                <c:pt idx="0">
                  <c:v>Column5</c:v>
                </c:pt>
              </c:strCache>
            </c:strRef>
          </c:tx>
          <c:spPr>
            <a:noFill/>
          </c:spPr>
          <c:invertIfNegative val="0"/>
          <c:dLbls>
            <c:dLbl>
              <c:idx val="0"/>
              <c:delete val="1"/>
            </c:dLbl>
            <c:txPr>
              <a:bodyPr/>
              <a:lstStyle/>
              <a:p>
                <a:pPr>
                  <a:defRPr sz="1000"/>
                </a:pPr>
                <a:endParaRPr lang="en-US"/>
              </a:p>
            </c:txPr>
            <c:dLblPos val="inBase"/>
            <c:showLegendKey val="0"/>
            <c:showVal val="1"/>
            <c:showCatName val="0"/>
            <c:showSerName val="0"/>
            <c:showPercent val="0"/>
            <c:showBubbleSize val="0"/>
            <c:showLeaderLines val="0"/>
          </c:dLbls>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Sheet1!$H$2:$H$23</c:f>
              <c:numCache>
                <c:formatCode>0%</c:formatCode>
                <c:ptCount val="22"/>
                <c:pt idx="0" formatCode="General">
                  <c:v>0</c:v>
                </c:pt>
                <c:pt idx="1">
                  <c:v>0</c:v>
                </c:pt>
                <c:pt idx="2">
                  <c:v>-1.0000000000000002E-2</c:v>
                </c:pt>
                <c:pt idx="3">
                  <c:v>0</c:v>
                </c:pt>
                <c:pt idx="4">
                  <c:v>2.0000000000000004E-2</c:v>
                </c:pt>
                <c:pt idx="5">
                  <c:v>9.999999999999995E-3</c:v>
                </c:pt>
                <c:pt idx="6">
                  <c:v>1.0000000000000009E-2</c:v>
                </c:pt>
                <c:pt idx="7">
                  <c:v>0</c:v>
                </c:pt>
                <c:pt idx="8">
                  <c:v>9.999999999999995E-3</c:v>
                </c:pt>
                <c:pt idx="9">
                  <c:v>-2.0000000000000004E-2</c:v>
                </c:pt>
                <c:pt idx="10">
                  <c:v>1.0000000000000009E-2</c:v>
                </c:pt>
                <c:pt idx="11">
                  <c:v>0</c:v>
                </c:pt>
                <c:pt idx="12">
                  <c:v>9.999999999999995E-3</c:v>
                </c:pt>
                <c:pt idx="13">
                  <c:v>-2.0000000000000004E-2</c:v>
                </c:pt>
                <c:pt idx="14">
                  <c:v>1.0000000000000009E-2</c:v>
                </c:pt>
                <c:pt idx="15">
                  <c:v>-2.0000000000000004E-2</c:v>
                </c:pt>
                <c:pt idx="16">
                  <c:v>9.999999999999995E-3</c:v>
                </c:pt>
                <c:pt idx="17">
                  <c:v>1.0000000000000009E-2</c:v>
                </c:pt>
                <c:pt idx="18">
                  <c:v>-2.0000000000000004E-2</c:v>
                </c:pt>
                <c:pt idx="19">
                  <c:v>9.999999999999995E-3</c:v>
                </c:pt>
                <c:pt idx="20">
                  <c:v>-9.999999999999995E-3</c:v>
                </c:pt>
                <c:pt idx="21">
                  <c:v>0.03</c:v>
                </c:pt>
              </c:numCache>
            </c:numRef>
          </c:val>
        </c:ser>
        <c:dLbls>
          <c:showLegendKey val="0"/>
          <c:showVal val="0"/>
          <c:showCatName val="0"/>
          <c:showSerName val="0"/>
          <c:showPercent val="0"/>
          <c:showBubbleSize val="0"/>
        </c:dLbls>
        <c:gapWidth val="150"/>
        <c:overlap val="100"/>
        <c:axId val="148803968"/>
        <c:axId val="148798080"/>
      </c:barChart>
      <c:catAx>
        <c:axId val="148790656"/>
        <c:scaling>
          <c:orientation val="minMax"/>
        </c:scaling>
        <c:delete val="0"/>
        <c:axPos val="b"/>
        <c:numFmt formatCode="General" sourceLinked="1"/>
        <c:majorTickMark val="out"/>
        <c:minorTickMark val="none"/>
        <c:tickLblPos val="nextTo"/>
        <c:spPr>
          <a:ln>
            <a:noFill/>
          </a:ln>
        </c:spPr>
        <c:txPr>
          <a:bodyPr/>
          <a:lstStyle/>
          <a:p>
            <a:pPr>
              <a:defRPr sz="1100"/>
            </a:pPr>
            <a:endParaRPr lang="en-US"/>
          </a:p>
        </c:txPr>
        <c:crossAx val="148796544"/>
        <c:crosses val="autoZero"/>
        <c:auto val="1"/>
        <c:lblAlgn val="ctr"/>
        <c:lblOffset val="100"/>
        <c:noMultiLvlLbl val="0"/>
      </c:catAx>
      <c:valAx>
        <c:axId val="148796544"/>
        <c:scaling>
          <c:orientation val="minMax"/>
          <c:max val="1"/>
          <c:min val="-0.65000000000000013"/>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148790656"/>
        <c:crosses val="autoZero"/>
        <c:crossBetween val="between"/>
      </c:valAx>
      <c:valAx>
        <c:axId val="148798080"/>
        <c:scaling>
          <c:orientation val="minMax"/>
          <c:max val="0.1"/>
          <c:min val="-3.0000000000000006E-2"/>
        </c:scaling>
        <c:delete val="0"/>
        <c:axPos val="r"/>
        <c:numFmt formatCode="General" sourceLinked="1"/>
        <c:majorTickMark val="none"/>
        <c:minorTickMark val="none"/>
        <c:tickLblPos val="nextTo"/>
        <c:spPr>
          <a:ln>
            <a:noFill/>
          </a:ln>
        </c:spPr>
        <c:txPr>
          <a:bodyPr/>
          <a:lstStyle/>
          <a:p>
            <a:pPr>
              <a:defRPr sz="800">
                <a:solidFill>
                  <a:schemeClr val="bg1"/>
                </a:solidFill>
              </a:defRPr>
            </a:pPr>
            <a:endParaRPr lang="en-US"/>
          </a:p>
        </c:txPr>
        <c:crossAx val="148803968"/>
        <c:crosses val="max"/>
        <c:crossBetween val="between"/>
      </c:valAx>
      <c:catAx>
        <c:axId val="148803968"/>
        <c:scaling>
          <c:orientation val="minMax"/>
        </c:scaling>
        <c:delete val="0"/>
        <c:axPos val="b"/>
        <c:numFmt formatCode="General" sourceLinked="1"/>
        <c:majorTickMark val="none"/>
        <c:minorTickMark val="none"/>
        <c:tickLblPos val="none"/>
        <c:crossAx val="148798080"/>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6.5085301837270335E-2"/>
          <c:y val="1.5523932729624839E-2"/>
          <c:w val="0.86844050743657042"/>
          <c:h val="4.9924112008637986E-2"/>
        </c:manualLayout>
      </c:layout>
      <c:overlay val="0"/>
      <c:spPr>
        <a:ln>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 Confident</c:v>
                </c:pt>
              </c:strCache>
            </c:strRef>
          </c:tx>
          <c:spPr>
            <a:solidFill>
              <a:schemeClr val="accent1">
                <a:lumMod val="50000"/>
              </a:schemeClr>
            </a:solidFill>
            <a:ln>
              <a:solidFill>
                <a:schemeClr val="accent1">
                  <a:lumMod val="50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Sheet1!$B$2:$B$23</c:f>
              <c:numCache>
                <c:formatCode>0%</c:formatCode>
                <c:ptCount val="22"/>
                <c:pt idx="0">
                  <c:v>0.14000000000000001</c:v>
                </c:pt>
                <c:pt idx="1">
                  <c:v>0.16</c:v>
                </c:pt>
                <c:pt idx="2">
                  <c:v>0.12</c:v>
                </c:pt>
                <c:pt idx="3">
                  <c:v>7.0000000000000007E-2</c:v>
                </c:pt>
                <c:pt idx="4">
                  <c:v>0.14000000000000001</c:v>
                </c:pt>
                <c:pt idx="5">
                  <c:v>0.19</c:v>
                </c:pt>
                <c:pt idx="6">
                  <c:v>0.17</c:v>
                </c:pt>
                <c:pt idx="7">
                  <c:v>0.26</c:v>
                </c:pt>
                <c:pt idx="8">
                  <c:v>0.28000000000000003</c:v>
                </c:pt>
                <c:pt idx="9">
                  <c:v>0.27</c:v>
                </c:pt>
                <c:pt idx="10">
                  <c:v>0.27</c:v>
                </c:pt>
                <c:pt idx="11">
                  <c:v>0.18</c:v>
                </c:pt>
                <c:pt idx="12">
                  <c:v>0.21</c:v>
                </c:pt>
                <c:pt idx="13">
                  <c:v>0.19</c:v>
                </c:pt>
                <c:pt idx="14">
                  <c:v>0.17</c:v>
                </c:pt>
                <c:pt idx="15">
                  <c:v>0.14000000000000001</c:v>
                </c:pt>
                <c:pt idx="16">
                  <c:v>0.13</c:v>
                </c:pt>
                <c:pt idx="17">
                  <c:v>0.11</c:v>
                </c:pt>
                <c:pt idx="18">
                  <c:v>0.11</c:v>
                </c:pt>
                <c:pt idx="19">
                  <c:v>0.21</c:v>
                </c:pt>
                <c:pt idx="20">
                  <c:v>0.14000000000000001</c:v>
                </c:pt>
                <c:pt idx="21">
                  <c:v>0.14000000000000001</c:v>
                </c:pt>
              </c:numCache>
            </c:numRef>
          </c:val>
        </c:ser>
        <c:ser>
          <c:idx val="1"/>
          <c:order val="1"/>
          <c:tx>
            <c:strRef>
              <c:f>Sheet1!$C$1</c:f>
              <c:strCache>
                <c:ptCount val="1"/>
                <c:pt idx="0">
                  <c:v>Somewhat Confident</c:v>
                </c:pt>
              </c:strCache>
            </c:strRef>
          </c:tx>
          <c:spPr>
            <a:solidFill>
              <a:schemeClr val="accent1">
                <a:lumMod val="75000"/>
              </a:schemeClr>
            </a:solidFill>
            <a:ln>
              <a:solidFill>
                <a:schemeClr val="accent1">
                  <a:lumMod val="75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Sheet1!$C$2:$C$23</c:f>
              <c:numCache>
                <c:formatCode>0%</c:formatCode>
                <c:ptCount val="22"/>
                <c:pt idx="0">
                  <c:v>0.36</c:v>
                </c:pt>
                <c:pt idx="1">
                  <c:v>0.35</c:v>
                </c:pt>
                <c:pt idx="2">
                  <c:v>0.3</c:v>
                </c:pt>
                <c:pt idx="3">
                  <c:v>0.36</c:v>
                </c:pt>
                <c:pt idx="4">
                  <c:v>0.34</c:v>
                </c:pt>
                <c:pt idx="5">
                  <c:v>0.34</c:v>
                </c:pt>
                <c:pt idx="6">
                  <c:v>0.34</c:v>
                </c:pt>
                <c:pt idx="7">
                  <c:v>0.33</c:v>
                </c:pt>
                <c:pt idx="8">
                  <c:v>0.38</c:v>
                </c:pt>
                <c:pt idx="9">
                  <c:v>0.31</c:v>
                </c:pt>
                <c:pt idx="10">
                  <c:v>0.36</c:v>
                </c:pt>
                <c:pt idx="11">
                  <c:v>0.39</c:v>
                </c:pt>
                <c:pt idx="12">
                  <c:v>0.37</c:v>
                </c:pt>
                <c:pt idx="13">
                  <c:v>0.44</c:v>
                </c:pt>
                <c:pt idx="14">
                  <c:v>0.43</c:v>
                </c:pt>
                <c:pt idx="15">
                  <c:v>0.36</c:v>
                </c:pt>
                <c:pt idx="16">
                  <c:v>0.43</c:v>
                </c:pt>
                <c:pt idx="17">
                  <c:v>0.39</c:v>
                </c:pt>
                <c:pt idx="18">
                  <c:v>0.38</c:v>
                </c:pt>
                <c:pt idx="19">
                  <c:v>0.38</c:v>
                </c:pt>
                <c:pt idx="20">
                  <c:v>0.37</c:v>
                </c:pt>
                <c:pt idx="21">
                  <c:v>0.38</c:v>
                </c:pt>
              </c:numCache>
            </c:numRef>
          </c:val>
        </c:ser>
        <c:ser>
          <c:idx val="2"/>
          <c:order val="2"/>
          <c:tx>
            <c:strRef>
              <c:f>Sheet1!$D$1</c:f>
              <c:strCache>
                <c:ptCount val="1"/>
                <c:pt idx="0">
                  <c:v>Not Too Confident</c:v>
                </c:pt>
              </c:strCache>
            </c:strRef>
          </c:tx>
          <c:spPr>
            <a:solidFill>
              <a:schemeClr val="accent1">
                <a:lumMod val="60000"/>
                <a:lumOff val="40000"/>
              </a:schemeClr>
            </a:solidFill>
            <a:ln>
              <a:solidFill>
                <a:schemeClr val="accent1">
                  <a:lumMod val="60000"/>
                  <a:lumOff val="40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Sheet1!$D$2:$D$23</c:f>
              <c:numCache>
                <c:formatCode>0%</c:formatCode>
                <c:ptCount val="22"/>
                <c:pt idx="0">
                  <c:v>0.34</c:v>
                </c:pt>
                <c:pt idx="1">
                  <c:v>0.3</c:v>
                </c:pt>
                <c:pt idx="2">
                  <c:v>0.35</c:v>
                </c:pt>
                <c:pt idx="3">
                  <c:v>0.36</c:v>
                </c:pt>
                <c:pt idx="4">
                  <c:v>0.33</c:v>
                </c:pt>
                <c:pt idx="5">
                  <c:v>0.31</c:v>
                </c:pt>
                <c:pt idx="6">
                  <c:v>0.33</c:v>
                </c:pt>
                <c:pt idx="7">
                  <c:v>0.27</c:v>
                </c:pt>
                <c:pt idx="8">
                  <c:v>0.2</c:v>
                </c:pt>
                <c:pt idx="9">
                  <c:v>0.3</c:v>
                </c:pt>
                <c:pt idx="10">
                  <c:v>0.22</c:v>
                </c:pt>
                <c:pt idx="11">
                  <c:v>0.26</c:v>
                </c:pt>
                <c:pt idx="12">
                  <c:v>0.26</c:v>
                </c:pt>
                <c:pt idx="13">
                  <c:v>0.22</c:v>
                </c:pt>
                <c:pt idx="14">
                  <c:v>0.18</c:v>
                </c:pt>
                <c:pt idx="15">
                  <c:v>0.31</c:v>
                </c:pt>
                <c:pt idx="16">
                  <c:v>0.24</c:v>
                </c:pt>
                <c:pt idx="17">
                  <c:v>0.31</c:v>
                </c:pt>
                <c:pt idx="18">
                  <c:v>0.3</c:v>
                </c:pt>
                <c:pt idx="19">
                  <c:v>0.23</c:v>
                </c:pt>
                <c:pt idx="20">
                  <c:v>0.32</c:v>
                </c:pt>
                <c:pt idx="21">
                  <c:v>0.26</c:v>
                </c:pt>
              </c:numCache>
            </c:numRef>
          </c:val>
        </c:ser>
        <c:ser>
          <c:idx val="3"/>
          <c:order val="3"/>
          <c:tx>
            <c:strRef>
              <c:f>Sheet1!$E$1</c:f>
              <c:strCache>
                <c:ptCount val="1"/>
                <c:pt idx="0">
                  <c:v>Not At All Confident</c:v>
                </c:pt>
              </c:strCache>
            </c:strRef>
          </c:tx>
          <c:spPr>
            <a:solidFill>
              <a:schemeClr val="accent1">
                <a:lumMod val="40000"/>
                <a:lumOff val="60000"/>
              </a:schemeClr>
            </a:solidFill>
            <a:ln>
              <a:solidFill>
                <a:schemeClr val="accent1">
                  <a:lumMod val="40000"/>
                  <a:lumOff val="60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Sheet1!$E$2:$E$23</c:f>
              <c:numCache>
                <c:formatCode>0%</c:formatCode>
                <c:ptCount val="22"/>
                <c:pt idx="0">
                  <c:v>0.06</c:v>
                </c:pt>
                <c:pt idx="1">
                  <c:v>0.1</c:v>
                </c:pt>
                <c:pt idx="2">
                  <c:v>0.15</c:v>
                </c:pt>
                <c:pt idx="3">
                  <c:v>0.11</c:v>
                </c:pt>
                <c:pt idx="4">
                  <c:v>0.09</c:v>
                </c:pt>
                <c:pt idx="5">
                  <c:v>0.11</c:v>
                </c:pt>
                <c:pt idx="6">
                  <c:v>0.12</c:v>
                </c:pt>
                <c:pt idx="7">
                  <c:v>0.09</c:v>
                </c:pt>
                <c:pt idx="8">
                  <c:v>7.0000000000000007E-2</c:v>
                </c:pt>
                <c:pt idx="9">
                  <c:v>0.08</c:v>
                </c:pt>
                <c:pt idx="10">
                  <c:v>0.11</c:v>
                </c:pt>
                <c:pt idx="11">
                  <c:v>0.11</c:v>
                </c:pt>
                <c:pt idx="12">
                  <c:v>0.12</c:v>
                </c:pt>
                <c:pt idx="13">
                  <c:v>0.13</c:v>
                </c:pt>
                <c:pt idx="14">
                  <c:v>0.18</c:v>
                </c:pt>
                <c:pt idx="15">
                  <c:v>0.16</c:v>
                </c:pt>
                <c:pt idx="16">
                  <c:v>0.17</c:v>
                </c:pt>
                <c:pt idx="17">
                  <c:v>0.17</c:v>
                </c:pt>
                <c:pt idx="18">
                  <c:v>0.2</c:v>
                </c:pt>
                <c:pt idx="19">
                  <c:v>0.17</c:v>
                </c:pt>
                <c:pt idx="20">
                  <c:v>0.15</c:v>
                </c:pt>
                <c:pt idx="21">
                  <c:v>0.21</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Sheet1!$F$2:$F$23</c:f>
              <c:numCache>
                <c:formatCode>0%</c:formatCode>
                <c:ptCount val="22"/>
                <c:pt idx="0">
                  <c:v>0.1</c:v>
                </c:pt>
                <c:pt idx="1">
                  <c:v>0.1</c:v>
                </c:pt>
                <c:pt idx="2">
                  <c:v>0.08</c:v>
                </c:pt>
                <c:pt idx="3">
                  <c:v>0.11</c:v>
                </c:pt>
                <c:pt idx="4">
                  <c:v>0.1</c:v>
                </c:pt>
                <c:pt idx="5">
                  <c:v>0.05</c:v>
                </c:pt>
                <c:pt idx="6">
                  <c:v>0.04</c:v>
                </c:pt>
                <c:pt idx="7">
                  <c:v>0.05</c:v>
                </c:pt>
                <c:pt idx="8">
                  <c:v>7.0000000000000007E-2</c:v>
                </c:pt>
                <c:pt idx="9">
                  <c:v>0.04</c:v>
                </c:pt>
                <c:pt idx="10">
                  <c:v>0.04</c:v>
                </c:pt>
                <c:pt idx="11">
                  <c:v>0.05</c:v>
                </c:pt>
                <c:pt idx="12">
                  <c:v>0.05</c:v>
                </c:pt>
                <c:pt idx="13">
                  <c:v>0.03</c:v>
                </c:pt>
                <c:pt idx="14">
                  <c:v>0.04</c:v>
                </c:pt>
                <c:pt idx="15">
                  <c:v>0.03</c:v>
                </c:pt>
                <c:pt idx="16">
                  <c:v>0.03</c:v>
                </c:pt>
                <c:pt idx="17">
                  <c:v>0.02</c:v>
                </c:pt>
                <c:pt idx="18">
                  <c:v>0.01</c:v>
                </c:pt>
                <c:pt idx="19">
                  <c:v>0.01</c:v>
                </c:pt>
                <c:pt idx="20">
                  <c:v>0.02</c:v>
                </c:pt>
                <c:pt idx="21">
                  <c:v>0.01</c:v>
                </c:pt>
              </c:numCache>
            </c:numRef>
          </c:val>
        </c:ser>
        <c:dLbls>
          <c:showLegendKey val="0"/>
          <c:showVal val="0"/>
          <c:showCatName val="0"/>
          <c:showSerName val="0"/>
          <c:showPercent val="0"/>
          <c:showBubbleSize val="0"/>
        </c:dLbls>
        <c:axId val="149257216"/>
        <c:axId val="149271296"/>
      </c:areaChart>
      <c:barChart>
        <c:barDir val="col"/>
        <c:grouping val="stacked"/>
        <c:varyColors val="0"/>
        <c:ser>
          <c:idx val="5"/>
          <c:order val="5"/>
          <c:tx>
            <c:strRef>
              <c:f>Sheet1!$G$1</c:f>
              <c:strCache>
                <c:ptCount val="1"/>
                <c:pt idx="0">
                  <c:v>Column4</c:v>
                </c:pt>
              </c:strCache>
            </c:strRef>
          </c:tx>
          <c:spPr>
            <a:solidFill>
              <a:srgbClr val="00B050"/>
            </a:solidFill>
            <a:ln w="25400">
              <a:noFill/>
            </a:ln>
          </c:spPr>
          <c:invertIfNegative val="0"/>
          <c:dPt>
            <c:idx val="1"/>
            <c:invertIfNegative val="0"/>
            <c:bubble3D val="0"/>
            <c:spPr>
              <a:solidFill>
                <a:srgbClr val="00B050"/>
              </a:solidFill>
              <a:ln w="25400">
                <a:noFill/>
              </a:ln>
            </c:spPr>
          </c:dPt>
          <c:dPt>
            <c:idx val="2"/>
            <c:invertIfNegative val="0"/>
            <c:bubble3D val="0"/>
            <c:spPr>
              <a:solidFill>
                <a:srgbClr val="FF0000"/>
              </a:solidFill>
              <a:ln w="25400">
                <a:noFill/>
              </a:ln>
            </c:spPr>
          </c:dPt>
          <c:dPt>
            <c:idx val="3"/>
            <c:invertIfNegative val="0"/>
            <c:bubble3D val="0"/>
            <c:spPr>
              <a:solidFill>
                <a:srgbClr val="FF0000"/>
              </a:solidFill>
              <a:ln w="25400">
                <a:noFill/>
              </a:ln>
            </c:spPr>
          </c:dPt>
          <c:dPt>
            <c:idx val="4"/>
            <c:invertIfNegative val="0"/>
            <c:bubble3D val="0"/>
            <c:spPr>
              <a:solidFill>
                <a:srgbClr val="00B050"/>
              </a:solidFill>
              <a:ln w="25400">
                <a:noFill/>
              </a:ln>
            </c:spPr>
          </c:dPt>
          <c:dPt>
            <c:idx val="5"/>
            <c:invertIfNegative val="0"/>
            <c:bubble3D val="0"/>
            <c:spPr>
              <a:solidFill>
                <a:srgbClr val="00B050"/>
              </a:solidFill>
              <a:ln w="25400">
                <a:noFill/>
              </a:ln>
            </c:spPr>
          </c:dPt>
          <c:dPt>
            <c:idx val="6"/>
            <c:invertIfNegative val="0"/>
            <c:bubble3D val="0"/>
            <c:spPr>
              <a:solidFill>
                <a:srgbClr val="FF0000"/>
              </a:solidFill>
              <a:ln w="25400">
                <a:noFill/>
              </a:ln>
            </c:spPr>
          </c:dPt>
          <c:dPt>
            <c:idx val="7"/>
            <c:invertIfNegative val="0"/>
            <c:bubble3D val="0"/>
            <c:spPr>
              <a:solidFill>
                <a:srgbClr val="00B050"/>
              </a:solidFill>
              <a:ln w="25400">
                <a:noFill/>
              </a:ln>
            </c:spPr>
          </c:dPt>
          <c:dPt>
            <c:idx val="8"/>
            <c:invertIfNegative val="0"/>
            <c:bubble3D val="0"/>
            <c:spPr>
              <a:solidFill>
                <a:srgbClr val="00B050"/>
              </a:solidFill>
              <a:ln w="25400">
                <a:noFill/>
              </a:ln>
            </c:spPr>
          </c:dPt>
          <c:dPt>
            <c:idx val="9"/>
            <c:invertIfNegative val="0"/>
            <c:bubble3D val="0"/>
            <c:spPr>
              <a:solidFill>
                <a:srgbClr val="FF0000"/>
              </a:solidFill>
              <a:ln w="25400">
                <a:noFill/>
              </a:ln>
            </c:spPr>
          </c:dPt>
          <c:dPt>
            <c:idx val="10"/>
            <c:invertIfNegative val="0"/>
            <c:bubble3D val="0"/>
            <c:spPr>
              <a:solidFill>
                <a:srgbClr val="00B050"/>
              </a:solidFill>
              <a:ln w="25400">
                <a:noFill/>
              </a:ln>
            </c:spPr>
          </c:dPt>
          <c:dPt>
            <c:idx val="11"/>
            <c:invertIfNegative val="0"/>
            <c:bubble3D val="0"/>
            <c:spPr>
              <a:solidFill>
                <a:srgbClr val="FF0000"/>
              </a:solidFill>
              <a:ln w="25400">
                <a:noFill/>
              </a:ln>
            </c:spPr>
          </c:dPt>
          <c:dPt>
            <c:idx val="12"/>
            <c:invertIfNegative val="0"/>
            <c:bubble3D val="0"/>
            <c:spPr>
              <a:solidFill>
                <a:srgbClr val="00B050"/>
              </a:solidFill>
              <a:ln w="25400">
                <a:noFill/>
              </a:ln>
            </c:spPr>
          </c:dPt>
          <c:dPt>
            <c:idx val="13"/>
            <c:invertIfNegative val="0"/>
            <c:bubble3D val="0"/>
            <c:spPr>
              <a:solidFill>
                <a:srgbClr val="FF0000"/>
              </a:solidFill>
              <a:ln w="25400">
                <a:noFill/>
              </a:ln>
            </c:spPr>
          </c:dPt>
          <c:dPt>
            <c:idx val="14"/>
            <c:invertIfNegative val="0"/>
            <c:bubble3D val="0"/>
            <c:spPr>
              <a:solidFill>
                <a:srgbClr val="FF0000"/>
              </a:solidFill>
              <a:ln w="25400">
                <a:noFill/>
              </a:ln>
            </c:spPr>
          </c:dPt>
          <c:dPt>
            <c:idx val="15"/>
            <c:invertIfNegative val="0"/>
            <c:bubble3D val="0"/>
            <c:spPr>
              <a:solidFill>
                <a:srgbClr val="FF0000"/>
              </a:solidFill>
              <a:ln w="25400">
                <a:noFill/>
              </a:ln>
            </c:spPr>
          </c:dPt>
          <c:dPt>
            <c:idx val="16"/>
            <c:invertIfNegative val="0"/>
            <c:bubble3D val="0"/>
            <c:spPr>
              <a:solidFill>
                <a:srgbClr val="FF0000"/>
              </a:solidFill>
              <a:ln w="25400">
                <a:noFill/>
              </a:ln>
            </c:spPr>
          </c:dPt>
          <c:dPt>
            <c:idx val="17"/>
            <c:invertIfNegative val="0"/>
            <c:bubble3D val="0"/>
            <c:spPr>
              <a:solidFill>
                <a:srgbClr val="FF0000"/>
              </a:solidFill>
              <a:ln w="25400">
                <a:noFill/>
              </a:ln>
            </c:spPr>
          </c:dPt>
          <c:dPt>
            <c:idx val="18"/>
            <c:invertIfNegative val="0"/>
            <c:bubble3D val="0"/>
            <c:spPr>
              <a:solidFill>
                <a:srgbClr val="00B050"/>
              </a:solidFill>
              <a:ln w="25400">
                <a:noFill/>
              </a:ln>
            </c:spPr>
          </c:dPt>
          <c:dPt>
            <c:idx val="19"/>
            <c:invertIfNegative val="0"/>
            <c:bubble3D val="0"/>
            <c:spPr>
              <a:solidFill>
                <a:srgbClr val="00B050"/>
              </a:solidFill>
              <a:ln w="25400">
                <a:noFill/>
              </a:ln>
            </c:spPr>
          </c:dPt>
          <c:dPt>
            <c:idx val="20"/>
            <c:invertIfNegative val="0"/>
            <c:bubble3D val="0"/>
            <c:spPr>
              <a:solidFill>
                <a:srgbClr val="FF0000"/>
              </a:solidFill>
              <a:ln w="25400">
                <a:noFill/>
              </a:ln>
            </c:spPr>
          </c:dPt>
          <c:dPt>
            <c:idx val="21"/>
            <c:invertIfNegative val="0"/>
            <c:bubble3D val="0"/>
            <c:spPr>
              <a:solidFill>
                <a:srgbClr val="00B050"/>
              </a:solidFill>
              <a:ln w="25400">
                <a:noFill/>
              </a:ln>
            </c:spPr>
          </c:dPt>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Sheet1!$G$2:$G$23</c:f>
              <c:numCache>
                <c:formatCode>0%</c:formatCode>
                <c:ptCount val="22"/>
                <c:pt idx="0" formatCode="General">
                  <c:v>0</c:v>
                </c:pt>
                <c:pt idx="1">
                  <c:v>1.9999999999999992E-3</c:v>
                </c:pt>
                <c:pt idx="2">
                  <c:v>-4.000000000000001E-3</c:v>
                </c:pt>
                <c:pt idx="3">
                  <c:v>-4.9999999999999992E-3</c:v>
                </c:pt>
                <c:pt idx="4">
                  <c:v>7.000000000000001E-3</c:v>
                </c:pt>
                <c:pt idx="5">
                  <c:v>4.9999999999999992E-3</c:v>
                </c:pt>
                <c:pt idx="6">
                  <c:v>-1.9999999999999992E-3</c:v>
                </c:pt>
                <c:pt idx="7">
                  <c:v>8.9999999999999993E-3</c:v>
                </c:pt>
                <c:pt idx="8">
                  <c:v>2.0000000000000018E-3</c:v>
                </c:pt>
                <c:pt idx="9">
                  <c:v>-1.0000000000000009E-3</c:v>
                </c:pt>
                <c:pt idx="10">
                  <c:v>0</c:v>
                </c:pt>
                <c:pt idx="11">
                  <c:v>-9.0000000000000028E-3</c:v>
                </c:pt>
                <c:pt idx="12">
                  <c:v>3.0000000000000001E-3</c:v>
                </c:pt>
                <c:pt idx="13">
                  <c:v>-1.9999999999999992E-3</c:v>
                </c:pt>
                <c:pt idx="14">
                  <c:v>-1.9999999999999992E-3</c:v>
                </c:pt>
                <c:pt idx="15">
                  <c:v>-3.0000000000000001E-3</c:v>
                </c:pt>
                <c:pt idx="16">
                  <c:v>-1.0000000000000009E-3</c:v>
                </c:pt>
                <c:pt idx="17">
                  <c:v>-2.0000000000000005E-3</c:v>
                </c:pt>
                <c:pt idx="18">
                  <c:v>0</c:v>
                </c:pt>
                <c:pt idx="19">
                  <c:v>9.9999999999999985E-3</c:v>
                </c:pt>
                <c:pt idx="20">
                  <c:v>-6.9999999999999975E-3</c:v>
                </c:pt>
                <c:pt idx="21">
                  <c:v>0</c:v>
                </c:pt>
              </c:numCache>
            </c:numRef>
          </c:val>
        </c:ser>
        <c:ser>
          <c:idx val="6"/>
          <c:order val="6"/>
          <c:tx>
            <c:strRef>
              <c:f>Sheet1!$H$1</c:f>
              <c:strCache>
                <c:ptCount val="1"/>
                <c:pt idx="0">
                  <c:v>Column5</c:v>
                </c:pt>
              </c:strCache>
            </c:strRef>
          </c:tx>
          <c:spPr>
            <a:noFill/>
          </c:spPr>
          <c:invertIfNegative val="0"/>
          <c:dLbls>
            <c:dLbl>
              <c:idx val="0"/>
              <c:delete val="1"/>
            </c:dLbl>
            <c:dLbl>
              <c:idx val="7"/>
              <c:layout>
                <c:manualLayout>
                  <c:x val="0"/>
                  <c:y val="0.38136150186918744"/>
                </c:manualLayout>
              </c:layout>
              <c:dLblPos val="ctr"/>
              <c:showLegendKey val="0"/>
              <c:showVal val="1"/>
              <c:showCatName val="0"/>
              <c:showSerName val="0"/>
              <c:showPercent val="0"/>
              <c:showBubbleSize val="0"/>
            </c:dLbl>
            <c:dLbl>
              <c:idx val="19"/>
              <c:layout>
                <c:manualLayout>
                  <c:x val="0"/>
                  <c:y val="0.42017112996709821"/>
                </c:manualLayout>
              </c:layout>
              <c:dLblPos val="ctr"/>
              <c:showLegendKey val="0"/>
              <c:showVal val="1"/>
              <c:showCatName val="0"/>
              <c:showSerName val="0"/>
              <c:showPercent val="0"/>
              <c:showBubbleSize val="0"/>
            </c:dLbl>
            <c:txPr>
              <a:bodyPr/>
              <a:lstStyle/>
              <a:p>
                <a:pPr>
                  <a:defRPr sz="1000"/>
                </a:pPr>
                <a:endParaRPr lang="en-US"/>
              </a:p>
            </c:txPr>
            <c:dLblPos val="inBase"/>
            <c:showLegendKey val="0"/>
            <c:showVal val="1"/>
            <c:showCatName val="0"/>
            <c:showSerName val="0"/>
            <c:showPercent val="0"/>
            <c:showBubbleSize val="0"/>
            <c:showLeaderLines val="0"/>
          </c:dLbls>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Sheet1!$H$2:$H$23</c:f>
              <c:numCache>
                <c:formatCode>0%</c:formatCode>
                <c:ptCount val="22"/>
                <c:pt idx="0" formatCode="General">
                  <c:v>0</c:v>
                </c:pt>
                <c:pt idx="1">
                  <c:v>1.999999999999999E-2</c:v>
                </c:pt>
                <c:pt idx="2">
                  <c:v>-4.0000000000000008E-2</c:v>
                </c:pt>
                <c:pt idx="3">
                  <c:v>-4.9999999999999989E-2</c:v>
                </c:pt>
                <c:pt idx="4">
                  <c:v>7.0000000000000007E-2</c:v>
                </c:pt>
                <c:pt idx="5">
                  <c:v>4.9999999999999989E-2</c:v>
                </c:pt>
                <c:pt idx="6">
                  <c:v>-1.999999999999999E-2</c:v>
                </c:pt>
                <c:pt idx="7">
                  <c:v>0.09</c:v>
                </c:pt>
                <c:pt idx="8">
                  <c:v>2.0000000000000018E-2</c:v>
                </c:pt>
                <c:pt idx="9">
                  <c:v>-1.0000000000000009E-2</c:v>
                </c:pt>
                <c:pt idx="10">
                  <c:v>0</c:v>
                </c:pt>
                <c:pt idx="11">
                  <c:v>-9.0000000000000024E-2</c:v>
                </c:pt>
                <c:pt idx="12">
                  <c:v>0.03</c:v>
                </c:pt>
                <c:pt idx="13">
                  <c:v>-1.999999999999999E-2</c:v>
                </c:pt>
                <c:pt idx="14">
                  <c:v>-1.999999999999999E-2</c:v>
                </c:pt>
                <c:pt idx="15">
                  <c:v>-0.03</c:v>
                </c:pt>
                <c:pt idx="16">
                  <c:v>-1.0000000000000009E-2</c:v>
                </c:pt>
                <c:pt idx="17">
                  <c:v>-2.0000000000000004E-2</c:v>
                </c:pt>
                <c:pt idx="18">
                  <c:v>0</c:v>
                </c:pt>
                <c:pt idx="19">
                  <c:v>9.9999999999999978E-2</c:v>
                </c:pt>
                <c:pt idx="20">
                  <c:v>-6.9999999999999979E-2</c:v>
                </c:pt>
                <c:pt idx="21">
                  <c:v>0</c:v>
                </c:pt>
              </c:numCache>
            </c:numRef>
          </c:val>
        </c:ser>
        <c:dLbls>
          <c:showLegendKey val="0"/>
          <c:showVal val="0"/>
          <c:showCatName val="0"/>
          <c:showSerName val="0"/>
          <c:showPercent val="0"/>
          <c:showBubbleSize val="0"/>
        </c:dLbls>
        <c:gapWidth val="150"/>
        <c:overlap val="100"/>
        <c:axId val="148971520"/>
        <c:axId val="149272832"/>
      </c:barChart>
      <c:catAx>
        <c:axId val="149257216"/>
        <c:scaling>
          <c:orientation val="minMax"/>
        </c:scaling>
        <c:delete val="0"/>
        <c:axPos val="b"/>
        <c:numFmt formatCode="General" sourceLinked="1"/>
        <c:majorTickMark val="out"/>
        <c:minorTickMark val="none"/>
        <c:tickLblPos val="nextTo"/>
        <c:spPr>
          <a:ln>
            <a:noFill/>
          </a:ln>
        </c:spPr>
        <c:txPr>
          <a:bodyPr/>
          <a:lstStyle/>
          <a:p>
            <a:pPr>
              <a:defRPr sz="1000"/>
            </a:pPr>
            <a:endParaRPr lang="en-US"/>
          </a:p>
        </c:txPr>
        <c:crossAx val="149271296"/>
        <c:crosses val="autoZero"/>
        <c:auto val="1"/>
        <c:lblAlgn val="ctr"/>
        <c:lblOffset val="100"/>
        <c:noMultiLvlLbl val="0"/>
      </c:catAx>
      <c:valAx>
        <c:axId val="149271296"/>
        <c:scaling>
          <c:orientation val="minMax"/>
          <c:max val="1"/>
          <c:min val="-0.65000000000000013"/>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149257216"/>
        <c:crosses val="autoZero"/>
        <c:crossBetween val="between"/>
      </c:valAx>
      <c:valAx>
        <c:axId val="149272832"/>
        <c:scaling>
          <c:orientation val="minMax"/>
          <c:max val="0.1"/>
          <c:min val="-3.0000000000000006E-2"/>
        </c:scaling>
        <c:delete val="0"/>
        <c:axPos val="r"/>
        <c:numFmt formatCode="General" sourceLinked="1"/>
        <c:majorTickMark val="none"/>
        <c:minorTickMark val="none"/>
        <c:tickLblPos val="nextTo"/>
        <c:spPr>
          <a:ln>
            <a:noFill/>
          </a:ln>
        </c:spPr>
        <c:txPr>
          <a:bodyPr/>
          <a:lstStyle/>
          <a:p>
            <a:pPr>
              <a:defRPr sz="800">
                <a:solidFill>
                  <a:schemeClr val="bg1"/>
                </a:solidFill>
              </a:defRPr>
            </a:pPr>
            <a:endParaRPr lang="en-US"/>
          </a:p>
        </c:txPr>
        <c:crossAx val="148971520"/>
        <c:crosses val="max"/>
        <c:crossBetween val="between"/>
      </c:valAx>
      <c:catAx>
        <c:axId val="148971520"/>
        <c:scaling>
          <c:orientation val="minMax"/>
        </c:scaling>
        <c:delete val="0"/>
        <c:axPos val="b"/>
        <c:numFmt formatCode="General" sourceLinked="1"/>
        <c:majorTickMark val="none"/>
        <c:minorTickMark val="none"/>
        <c:tickLblPos val="none"/>
        <c:crossAx val="149272832"/>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6.5085301837270335E-2"/>
          <c:y val="1.5523932729624839E-2"/>
          <c:w val="0.86844050743657042"/>
          <c:h val="4.9924112008637986E-2"/>
        </c:manualLayout>
      </c:layout>
      <c:overlay val="0"/>
      <c:spPr>
        <a:ln>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lineChart>
        <c:grouping val="standard"/>
        <c:varyColors val="0"/>
        <c:ser>
          <c:idx val="0"/>
          <c:order val="0"/>
          <c:tx>
            <c:strRef>
              <c:f>Sheet1!$B$1</c:f>
              <c:strCache>
                <c:ptCount val="1"/>
                <c:pt idx="0">
                  <c:v>Major Reason</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Sheet1!$A$2:$A$25</c:f>
              <c:numCache>
                <c:formatCode>General</c:formatCode>
                <c:ptCount val="24"/>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numCache>
            </c:numRef>
          </c:cat>
          <c:val>
            <c:numRef>
              <c:f>Sheet1!$B$2:$B$25</c:f>
              <c:numCache>
                <c:formatCode>General</c:formatCode>
                <c:ptCount val="24"/>
                <c:pt idx="0" formatCode="0%">
                  <c:v>0.37</c:v>
                </c:pt>
                <c:pt idx="2" formatCode="0%">
                  <c:v>0.33</c:v>
                </c:pt>
                <c:pt idx="3" formatCode="0%">
                  <c:v>0.34</c:v>
                </c:pt>
                <c:pt idx="4" formatCode="0%">
                  <c:v>0.31</c:v>
                </c:pt>
                <c:pt idx="5" formatCode="0%">
                  <c:v>0.27</c:v>
                </c:pt>
                <c:pt idx="6" formatCode="0%">
                  <c:v>0.23</c:v>
                </c:pt>
                <c:pt idx="7" formatCode="0%">
                  <c:v>0.23</c:v>
                </c:pt>
                <c:pt idx="8" formatCode="0%">
                  <c:v>0.24</c:v>
                </c:pt>
                <c:pt idx="9" formatCode="0%">
                  <c:v>0.24</c:v>
                </c:pt>
                <c:pt idx="11" formatCode="0%">
                  <c:v>0.27</c:v>
                </c:pt>
                <c:pt idx="12" formatCode="0%">
                  <c:v>0.26</c:v>
                </c:pt>
                <c:pt idx="14" formatCode="0%">
                  <c:v>0.27</c:v>
                </c:pt>
                <c:pt idx="16" formatCode="0%">
                  <c:v>0.25</c:v>
                </c:pt>
                <c:pt idx="17" formatCode="0%">
                  <c:v>0.31</c:v>
                </c:pt>
                <c:pt idx="18" formatCode="0%">
                  <c:v>0.32</c:v>
                </c:pt>
                <c:pt idx="19" formatCode="0%">
                  <c:v>0.32</c:v>
                </c:pt>
                <c:pt idx="20" formatCode="0%">
                  <c:v>0.33</c:v>
                </c:pt>
                <c:pt idx="21" formatCode="0%">
                  <c:v>0.31</c:v>
                </c:pt>
                <c:pt idx="22" formatCode="0%">
                  <c:v>0.33</c:v>
                </c:pt>
                <c:pt idx="23" formatCode="0%">
                  <c:v>0.33</c:v>
                </c:pt>
              </c:numCache>
            </c:numRef>
          </c:val>
          <c:smooth val="0"/>
        </c:ser>
        <c:ser>
          <c:idx val="1"/>
          <c:order val="1"/>
          <c:tx>
            <c:strRef>
              <c:f>Sheet1!$C$1</c:f>
              <c:strCache>
                <c:ptCount val="1"/>
                <c:pt idx="0">
                  <c:v>Minor Reason</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Sheet1!$A$2:$A$25</c:f>
              <c:numCache>
                <c:formatCode>General</c:formatCode>
                <c:ptCount val="24"/>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numCache>
            </c:numRef>
          </c:cat>
          <c:val>
            <c:numRef>
              <c:f>Sheet1!$C$2:$C$25</c:f>
              <c:numCache>
                <c:formatCode>General</c:formatCode>
                <c:ptCount val="24"/>
                <c:pt idx="0" formatCode="0%">
                  <c:v>0.52</c:v>
                </c:pt>
                <c:pt idx="2" formatCode="0%">
                  <c:v>0.5</c:v>
                </c:pt>
                <c:pt idx="3" formatCode="0%">
                  <c:v>0.51</c:v>
                </c:pt>
                <c:pt idx="4" formatCode="0%">
                  <c:v>0.5</c:v>
                </c:pt>
                <c:pt idx="5" formatCode="0%">
                  <c:v>0.49</c:v>
                </c:pt>
                <c:pt idx="6" formatCode="0%">
                  <c:v>0.52</c:v>
                </c:pt>
                <c:pt idx="7" formatCode="0%">
                  <c:v>0.54</c:v>
                </c:pt>
                <c:pt idx="8" formatCode="0%">
                  <c:v>0.53</c:v>
                </c:pt>
                <c:pt idx="9" formatCode="0%">
                  <c:v>0.55000000000000004</c:v>
                </c:pt>
                <c:pt idx="11" formatCode="0%">
                  <c:v>0.56000000000000005</c:v>
                </c:pt>
                <c:pt idx="12" formatCode="0%">
                  <c:v>0.56000000000000005</c:v>
                </c:pt>
                <c:pt idx="14" formatCode="0%">
                  <c:v>0.54</c:v>
                </c:pt>
                <c:pt idx="16" formatCode="0%">
                  <c:v>0.56000000000000005</c:v>
                </c:pt>
                <c:pt idx="17" formatCode="0%">
                  <c:v>0.49</c:v>
                </c:pt>
                <c:pt idx="18" formatCode="0%">
                  <c:v>0.49</c:v>
                </c:pt>
                <c:pt idx="19" formatCode="0%">
                  <c:v>0.45</c:v>
                </c:pt>
                <c:pt idx="20" formatCode="0%">
                  <c:v>0.45</c:v>
                </c:pt>
                <c:pt idx="21" formatCode="0%">
                  <c:v>0.47</c:v>
                </c:pt>
                <c:pt idx="22" formatCode="0%">
                  <c:v>0.44</c:v>
                </c:pt>
                <c:pt idx="23" formatCode="0%">
                  <c:v>0.46</c:v>
                </c:pt>
              </c:numCache>
            </c:numRef>
          </c:val>
          <c:smooth val="0"/>
        </c:ser>
        <c:ser>
          <c:idx val="2"/>
          <c:order val="2"/>
          <c:tx>
            <c:strRef>
              <c:f>Sheet1!$D$1</c:f>
              <c:strCache>
                <c:ptCount val="1"/>
                <c:pt idx="0">
                  <c:v>Not a Reason</c:v>
                </c:pt>
              </c:strCache>
            </c:strRef>
          </c:tx>
          <c:dLbls>
            <c:txPr>
              <a:bodyPr/>
              <a:lstStyle/>
              <a:p>
                <a:pPr>
                  <a:defRPr sz="1400"/>
                </a:pPr>
                <a:endParaRPr lang="en-US"/>
              </a:p>
            </c:txPr>
            <c:dLblPos val="b"/>
            <c:showLegendKey val="0"/>
            <c:showVal val="1"/>
            <c:showCatName val="0"/>
            <c:showSerName val="0"/>
            <c:showPercent val="0"/>
            <c:showBubbleSize val="0"/>
            <c:showLeaderLines val="0"/>
          </c:dLbls>
          <c:cat>
            <c:numRef>
              <c:f>Sheet1!$A$2:$A$25</c:f>
              <c:numCache>
                <c:formatCode>General</c:formatCode>
                <c:ptCount val="24"/>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numCache>
            </c:numRef>
          </c:cat>
          <c:val>
            <c:numRef>
              <c:f>Sheet1!$D$2:$D$25</c:f>
              <c:numCache>
                <c:formatCode>General</c:formatCode>
                <c:ptCount val="24"/>
                <c:pt idx="0" formatCode="0%">
                  <c:v>0.1</c:v>
                </c:pt>
                <c:pt idx="2" formatCode="0%">
                  <c:v>0.14000000000000001</c:v>
                </c:pt>
                <c:pt idx="3" formatCode="0%">
                  <c:v>0.13</c:v>
                </c:pt>
                <c:pt idx="4" formatCode="0%">
                  <c:v>0.17</c:v>
                </c:pt>
                <c:pt idx="5" formatCode="0%">
                  <c:v>0.23</c:v>
                </c:pt>
                <c:pt idx="6" formatCode="0%">
                  <c:v>0.22</c:v>
                </c:pt>
                <c:pt idx="7" formatCode="0%">
                  <c:v>0.21</c:v>
                </c:pt>
                <c:pt idx="8" formatCode="0%">
                  <c:v>0.21</c:v>
                </c:pt>
                <c:pt idx="9" formatCode="0%">
                  <c:v>0.19</c:v>
                </c:pt>
                <c:pt idx="11" formatCode="0%">
                  <c:v>0.15</c:v>
                </c:pt>
                <c:pt idx="12" formatCode="0%">
                  <c:v>0.17</c:v>
                </c:pt>
                <c:pt idx="14" formatCode="0%">
                  <c:v>0.19</c:v>
                </c:pt>
                <c:pt idx="16" formatCode="0%">
                  <c:v>0.17</c:v>
                </c:pt>
                <c:pt idx="17" formatCode="0%">
                  <c:v>0.19</c:v>
                </c:pt>
                <c:pt idx="18" formatCode="0%">
                  <c:v>0.18</c:v>
                </c:pt>
                <c:pt idx="19" formatCode="0%">
                  <c:v>0.21</c:v>
                </c:pt>
                <c:pt idx="20" formatCode="0%">
                  <c:v>0.21</c:v>
                </c:pt>
                <c:pt idx="21" formatCode="0%">
                  <c:v>0.21</c:v>
                </c:pt>
                <c:pt idx="22" formatCode="0%">
                  <c:v>0.21</c:v>
                </c:pt>
                <c:pt idx="23" formatCode="0%">
                  <c:v>0.2</c:v>
                </c:pt>
              </c:numCache>
            </c:numRef>
          </c:val>
          <c:smooth val="0"/>
        </c:ser>
        <c:dLbls>
          <c:showLegendKey val="0"/>
          <c:showVal val="0"/>
          <c:showCatName val="0"/>
          <c:showSerName val="0"/>
          <c:showPercent val="0"/>
          <c:showBubbleSize val="0"/>
        </c:dLbls>
        <c:marker val="1"/>
        <c:smooth val="0"/>
        <c:axId val="124807040"/>
        <c:axId val="124808576"/>
      </c:lineChart>
      <c:catAx>
        <c:axId val="124807040"/>
        <c:scaling>
          <c:orientation val="minMax"/>
        </c:scaling>
        <c:delete val="0"/>
        <c:axPos val="b"/>
        <c:numFmt formatCode="General" sourceLinked="1"/>
        <c:majorTickMark val="none"/>
        <c:minorTickMark val="none"/>
        <c:tickLblPos val="nextTo"/>
        <c:txPr>
          <a:bodyPr/>
          <a:lstStyle/>
          <a:p>
            <a:pPr>
              <a:defRPr sz="1100"/>
            </a:pPr>
            <a:endParaRPr lang="en-US"/>
          </a:p>
        </c:txPr>
        <c:crossAx val="124808576"/>
        <c:crosses val="autoZero"/>
        <c:auto val="1"/>
        <c:lblAlgn val="ctr"/>
        <c:lblOffset val="100"/>
        <c:noMultiLvlLbl val="0"/>
      </c:catAx>
      <c:valAx>
        <c:axId val="124808576"/>
        <c:scaling>
          <c:orientation val="minMax"/>
        </c:scaling>
        <c:delete val="1"/>
        <c:axPos val="l"/>
        <c:numFmt formatCode="0%" sourceLinked="1"/>
        <c:majorTickMark val="out"/>
        <c:minorTickMark val="none"/>
        <c:tickLblPos val="nextTo"/>
        <c:crossAx val="124807040"/>
        <c:crosses val="autoZero"/>
        <c:crossBetween val="between"/>
      </c:valAx>
    </c:plotArea>
    <c:legend>
      <c:legendPos val="t"/>
      <c:layout>
        <c:manualLayout>
          <c:xMode val="edge"/>
          <c:yMode val="edge"/>
          <c:x val="0.14439868093411404"/>
          <c:y val="1.675976455295497E-2"/>
          <c:w val="0.70883067501177732"/>
          <c:h val="6.4537765116778209E-2"/>
        </c:manualLayout>
      </c:layout>
      <c:overlay val="0"/>
      <c:spPr>
        <a:solidFill>
          <a:schemeClr val="bg1"/>
        </a:solidFill>
        <a:ln>
          <a:solidFill>
            <a:schemeClr val="tx1">
              <a:lumMod val="50000"/>
              <a:lumOff val="50000"/>
            </a:schemeClr>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 Confident</c:v>
                </c:pt>
              </c:strCache>
            </c:strRef>
          </c:tx>
          <c:spPr>
            <a:solidFill>
              <a:schemeClr val="accent1">
                <a:lumMod val="50000"/>
              </a:schemeClr>
            </a:solidFill>
            <a:ln>
              <a:solidFill>
                <a:schemeClr val="accent1">
                  <a:lumMod val="50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Sheet1!$B$2:$B$23</c:f>
              <c:numCache>
                <c:formatCode>0%</c:formatCode>
                <c:ptCount val="22"/>
                <c:pt idx="0">
                  <c:v>0.38</c:v>
                </c:pt>
                <c:pt idx="1">
                  <c:v>0.4</c:v>
                </c:pt>
                <c:pt idx="2">
                  <c:v>0.38</c:v>
                </c:pt>
                <c:pt idx="3">
                  <c:v>0.4</c:v>
                </c:pt>
                <c:pt idx="4">
                  <c:v>0.43</c:v>
                </c:pt>
                <c:pt idx="5">
                  <c:v>0.35</c:v>
                </c:pt>
                <c:pt idx="6">
                  <c:v>0.31</c:v>
                </c:pt>
                <c:pt idx="7">
                  <c:v>0.4</c:v>
                </c:pt>
                <c:pt idx="8">
                  <c:v>0.37</c:v>
                </c:pt>
                <c:pt idx="9">
                  <c:v>0.38</c:v>
                </c:pt>
                <c:pt idx="10">
                  <c:v>0.33</c:v>
                </c:pt>
                <c:pt idx="11">
                  <c:v>0.36</c:v>
                </c:pt>
                <c:pt idx="12">
                  <c:v>0.35</c:v>
                </c:pt>
                <c:pt idx="13">
                  <c:v>0.35</c:v>
                </c:pt>
                <c:pt idx="14">
                  <c:v>0.4</c:v>
                </c:pt>
                <c:pt idx="15">
                  <c:v>0.34</c:v>
                </c:pt>
                <c:pt idx="16">
                  <c:v>0.25</c:v>
                </c:pt>
                <c:pt idx="17">
                  <c:v>0.28999999999999998</c:v>
                </c:pt>
                <c:pt idx="18">
                  <c:v>0.28000000000000003</c:v>
                </c:pt>
                <c:pt idx="19">
                  <c:v>0.26</c:v>
                </c:pt>
                <c:pt idx="20">
                  <c:v>0.25</c:v>
                </c:pt>
                <c:pt idx="21">
                  <c:v>0.28999999999999998</c:v>
                </c:pt>
              </c:numCache>
            </c:numRef>
          </c:val>
        </c:ser>
        <c:ser>
          <c:idx val="1"/>
          <c:order val="1"/>
          <c:tx>
            <c:strRef>
              <c:f>Sheet1!$C$1</c:f>
              <c:strCache>
                <c:ptCount val="1"/>
                <c:pt idx="0">
                  <c:v>Somewhat Confident</c:v>
                </c:pt>
              </c:strCache>
            </c:strRef>
          </c:tx>
          <c:spPr>
            <a:solidFill>
              <a:schemeClr val="accent1">
                <a:lumMod val="75000"/>
              </a:schemeClr>
            </a:solidFill>
            <a:ln>
              <a:solidFill>
                <a:schemeClr val="accent1">
                  <a:lumMod val="75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Sheet1!$C$2:$C$23</c:f>
              <c:numCache>
                <c:formatCode>0%</c:formatCode>
                <c:ptCount val="22"/>
                <c:pt idx="0">
                  <c:v>0.43</c:v>
                </c:pt>
                <c:pt idx="1">
                  <c:v>0.41</c:v>
                </c:pt>
                <c:pt idx="2">
                  <c:v>0.49</c:v>
                </c:pt>
                <c:pt idx="3">
                  <c:v>0.42</c:v>
                </c:pt>
                <c:pt idx="4">
                  <c:v>0.41</c:v>
                </c:pt>
                <c:pt idx="5">
                  <c:v>0.49</c:v>
                </c:pt>
                <c:pt idx="6">
                  <c:v>0.5</c:v>
                </c:pt>
                <c:pt idx="7">
                  <c:v>0.44</c:v>
                </c:pt>
                <c:pt idx="8">
                  <c:v>0.41</c:v>
                </c:pt>
                <c:pt idx="9">
                  <c:v>0.46</c:v>
                </c:pt>
                <c:pt idx="10">
                  <c:v>0.45</c:v>
                </c:pt>
                <c:pt idx="11">
                  <c:v>0.47</c:v>
                </c:pt>
                <c:pt idx="12">
                  <c:v>0.42</c:v>
                </c:pt>
                <c:pt idx="13">
                  <c:v>0.47</c:v>
                </c:pt>
                <c:pt idx="14">
                  <c:v>0.42</c:v>
                </c:pt>
                <c:pt idx="15">
                  <c:v>0.45</c:v>
                </c:pt>
                <c:pt idx="16">
                  <c:v>0.49</c:v>
                </c:pt>
                <c:pt idx="17">
                  <c:v>0.46</c:v>
                </c:pt>
                <c:pt idx="18">
                  <c:v>0.43</c:v>
                </c:pt>
                <c:pt idx="19">
                  <c:v>0.45</c:v>
                </c:pt>
                <c:pt idx="20">
                  <c:v>0.45</c:v>
                </c:pt>
                <c:pt idx="21">
                  <c:v>0.43</c:v>
                </c:pt>
              </c:numCache>
            </c:numRef>
          </c:val>
        </c:ser>
        <c:ser>
          <c:idx val="2"/>
          <c:order val="2"/>
          <c:tx>
            <c:strRef>
              <c:f>Sheet1!$D$1</c:f>
              <c:strCache>
                <c:ptCount val="1"/>
                <c:pt idx="0">
                  <c:v>Not Too Confident</c:v>
                </c:pt>
              </c:strCache>
            </c:strRef>
          </c:tx>
          <c:spPr>
            <a:solidFill>
              <a:schemeClr val="accent1">
                <a:lumMod val="60000"/>
                <a:lumOff val="40000"/>
              </a:schemeClr>
            </a:solidFill>
            <a:ln>
              <a:solidFill>
                <a:schemeClr val="accent1">
                  <a:lumMod val="60000"/>
                  <a:lumOff val="40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Sheet1!$D$2:$D$23</c:f>
              <c:numCache>
                <c:formatCode>0%</c:formatCode>
                <c:ptCount val="22"/>
                <c:pt idx="0">
                  <c:v>0.12</c:v>
                </c:pt>
                <c:pt idx="1">
                  <c:v>0.09</c:v>
                </c:pt>
                <c:pt idx="2">
                  <c:v>0.09</c:v>
                </c:pt>
                <c:pt idx="3">
                  <c:v>0.11</c:v>
                </c:pt>
                <c:pt idx="4">
                  <c:v>0.1</c:v>
                </c:pt>
                <c:pt idx="5">
                  <c:v>0.1</c:v>
                </c:pt>
                <c:pt idx="6">
                  <c:v>0.13</c:v>
                </c:pt>
                <c:pt idx="7">
                  <c:v>0.09</c:v>
                </c:pt>
                <c:pt idx="8">
                  <c:v>0.12</c:v>
                </c:pt>
                <c:pt idx="9">
                  <c:v>0.1</c:v>
                </c:pt>
                <c:pt idx="10">
                  <c:v>0.1</c:v>
                </c:pt>
                <c:pt idx="11">
                  <c:v>0.08</c:v>
                </c:pt>
                <c:pt idx="12">
                  <c:v>0.11</c:v>
                </c:pt>
                <c:pt idx="13">
                  <c:v>0.09</c:v>
                </c:pt>
                <c:pt idx="14">
                  <c:v>0.11</c:v>
                </c:pt>
                <c:pt idx="15">
                  <c:v>0.12</c:v>
                </c:pt>
                <c:pt idx="16">
                  <c:v>0.14000000000000001</c:v>
                </c:pt>
                <c:pt idx="17">
                  <c:v>0.13</c:v>
                </c:pt>
                <c:pt idx="18">
                  <c:v>0.16</c:v>
                </c:pt>
                <c:pt idx="19">
                  <c:v>0.15</c:v>
                </c:pt>
                <c:pt idx="20">
                  <c:v>0.13</c:v>
                </c:pt>
                <c:pt idx="21">
                  <c:v>0.11</c:v>
                </c:pt>
              </c:numCache>
            </c:numRef>
          </c:val>
        </c:ser>
        <c:ser>
          <c:idx val="3"/>
          <c:order val="3"/>
          <c:tx>
            <c:strRef>
              <c:f>Sheet1!$E$1</c:f>
              <c:strCache>
                <c:ptCount val="1"/>
                <c:pt idx="0">
                  <c:v>Not At All Confident</c:v>
                </c:pt>
              </c:strCache>
            </c:strRef>
          </c:tx>
          <c:spPr>
            <a:solidFill>
              <a:schemeClr val="accent1">
                <a:lumMod val="40000"/>
                <a:lumOff val="60000"/>
              </a:schemeClr>
            </a:solidFill>
            <a:ln>
              <a:solidFill>
                <a:schemeClr val="accent1">
                  <a:lumMod val="40000"/>
                  <a:lumOff val="60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Sheet1!$E$2:$E$23</c:f>
              <c:numCache>
                <c:formatCode>0%</c:formatCode>
                <c:ptCount val="22"/>
                <c:pt idx="0">
                  <c:v>0.05</c:v>
                </c:pt>
                <c:pt idx="1">
                  <c:v>0.09</c:v>
                </c:pt>
                <c:pt idx="2">
                  <c:v>0.03</c:v>
                </c:pt>
                <c:pt idx="3">
                  <c:v>0.06</c:v>
                </c:pt>
                <c:pt idx="4">
                  <c:v>0.06</c:v>
                </c:pt>
                <c:pt idx="5">
                  <c:v>0.06</c:v>
                </c:pt>
                <c:pt idx="6">
                  <c:v>0.05</c:v>
                </c:pt>
                <c:pt idx="7">
                  <c:v>7.0000000000000007E-2</c:v>
                </c:pt>
                <c:pt idx="8">
                  <c:v>0.1</c:v>
                </c:pt>
                <c:pt idx="9">
                  <c:v>0.06</c:v>
                </c:pt>
                <c:pt idx="10">
                  <c:v>0.11</c:v>
                </c:pt>
                <c:pt idx="11">
                  <c:v>0.08</c:v>
                </c:pt>
                <c:pt idx="12">
                  <c:v>0.11</c:v>
                </c:pt>
                <c:pt idx="13">
                  <c:v>0.09</c:v>
                </c:pt>
                <c:pt idx="14">
                  <c:v>7.0000000000000007E-2</c:v>
                </c:pt>
                <c:pt idx="15">
                  <c:v>0.09</c:v>
                </c:pt>
                <c:pt idx="16">
                  <c:v>0.11</c:v>
                </c:pt>
                <c:pt idx="17">
                  <c:v>0.12</c:v>
                </c:pt>
                <c:pt idx="18">
                  <c:v>0.12</c:v>
                </c:pt>
                <c:pt idx="19">
                  <c:v>0.13</c:v>
                </c:pt>
                <c:pt idx="20">
                  <c:v>0.16</c:v>
                </c:pt>
                <c:pt idx="21">
                  <c:v>0.16</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Sheet1!$F$2:$F$23</c:f>
              <c:numCache>
                <c:formatCode>0%</c:formatCode>
                <c:ptCount val="22"/>
                <c:pt idx="0">
                  <c:v>0.02</c:v>
                </c:pt>
                <c:pt idx="1">
                  <c:v>0.01</c:v>
                </c:pt>
                <c:pt idx="2">
                  <c:v>0.01</c:v>
                </c:pt>
                <c:pt idx="3">
                  <c:v>0.01</c:v>
                </c:pt>
                <c:pt idx="4">
                  <c:v>0.01</c:v>
                </c:pt>
                <c:pt idx="5">
                  <c:v>0</c:v>
                </c:pt>
                <c:pt idx="6">
                  <c:v>0</c:v>
                </c:pt>
                <c:pt idx="7">
                  <c:v>0</c:v>
                </c:pt>
                <c:pt idx="8">
                  <c:v>0.01</c:v>
                </c:pt>
                <c:pt idx="9">
                  <c:v>0</c:v>
                </c:pt>
                <c:pt idx="10">
                  <c:v>0.01</c:v>
                </c:pt>
                <c:pt idx="11">
                  <c:v>0.01</c:v>
                </c:pt>
                <c:pt idx="12">
                  <c:v>0.01</c:v>
                </c:pt>
                <c:pt idx="13" formatCode="0.00%">
                  <c:v>4.0000000000000001E-3</c:v>
                </c:pt>
                <c:pt idx="14">
                  <c:v>0.01</c:v>
                </c:pt>
                <c:pt idx="15">
                  <c:v>0.01</c:v>
                </c:pt>
                <c:pt idx="16">
                  <c:v>0.01</c:v>
                </c:pt>
                <c:pt idx="17">
                  <c:v>0</c:v>
                </c:pt>
                <c:pt idx="18">
                  <c:v>0.01</c:v>
                </c:pt>
                <c:pt idx="19">
                  <c:v>0.01</c:v>
                </c:pt>
                <c:pt idx="20">
                  <c:v>0.01</c:v>
                </c:pt>
                <c:pt idx="21">
                  <c:v>0.01</c:v>
                </c:pt>
              </c:numCache>
            </c:numRef>
          </c:val>
        </c:ser>
        <c:dLbls>
          <c:showLegendKey val="0"/>
          <c:showVal val="0"/>
          <c:showCatName val="0"/>
          <c:showSerName val="0"/>
          <c:showPercent val="0"/>
          <c:showBubbleSize val="0"/>
        </c:dLbls>
        <c:axId val="86010112"/>
        <c:axId val="86016000"/>
      </c:areaChart>
      <c:barChart>
        <c:barDir val="col"/>
        <c:grouping val="stacked"/>
        <c:varyColors val="0"/>
        <c:ser>
          <c:idx val="5"/>
          <c:order val="5"/>
          <c:tx>
            <c:strRef>
              <c:f>Sheet1!$G$1</c:f>
              <c:strCache>
                <c:ptCount val="1"/>
                <c:pt idx="0">
                  <c:v>Column4</c:v>
                </c:pt>
              </c:strCache>
            </c:strRef>
          </c:tx>
          <c:spPr>
            <a:solidFill>
              <a:srgbClr val="FF0000"/>
            </a:solidFill>
            <a:ln w="25400">
              <a:noFill/>
            </a:ln>
          </c:spPr>
          <c:invertIfNegative val="0"/>
          <c:dPt>
            <c:idx val="1"/>
            <c:invertIfNegative val="0"/>
            <c:bubble3D val="0"/>
            <c:spPr>
              <a:solidFill>
                <a:srgbClr val="00B050"/>
              </a:solidFill>
              <a:ln w="25400">
                <a:noFill/>
              </a:ln>
            </c:spPr>
          </c:dPt>
          <c:dPt>
            <c:idx val="2"/>
            <c:invertIfNegative val="0"/>
            <c:bubble3D val="0"/>
            <c:spPr>
              <a:solidFill>
                <a:srgbClr val="FF0000"/>
              </a:solidFill>
              <a:ln w="25400">
                <a:noFill/>
              </a:ln>
            </c:spPr>
          </c:dPt>
          <c:dPt>
            <c:idx val="3"/>
            <c:invertIfNegative val="0"/>
            <c:bubble3D val="0"/>
            <c:spPr>
              <a:solidFill>
                <a:srgbClr val="00B050"/>
              </a:solidFill>
              <a:ln w="25400">
                <a:noFill/>
              </a:ln>
            </c:spPr>
          </c:dPt>
          <c:dPt>
            <c:idx val="4"/>
            <c:invertIfNegative val="0"/>
            <c:bubble3D val="0"/>
            <c:spPr>
              <a:solidFill>
                <a:srgbClr val="00B050"/>
              </a:solidFill>
              <a:ln w="25400">
                <a:noFill/>
              </a:ln>
            </c:spPr>
          </c:dPt>
          <c:dPt>
            <c:idx val="5"/>
            <c:invertIfNegative val="0"/>
            <c:bubble3D val="0"/>
            <c:spPr>
              <a:solidFill>
                <a:srgbClr val="FF0000"/>
              </a:solidFill>
              <a:ln w="25400">
                <a:noFill/>
              </a:ln>
            </c:spPr>
          </c:dPt>
          <c:dPt>
            <c:idx val="6"/>
            <c:invertIfNegative val="0"/>
            <c:bubble3D val="0"/>
            <c:spPr>
              <a:solidFill>
                <a:srgbClr val="FF0000"/>
              </a:solidFill>
              <a:ln w="25400">
                <a:noFill/>
              </a:ln>
            </c:spPr>
          </c:dPt>
          <c:dPt>
            <c:idx val="7"/>
            <c:invertIfNegative val="0"/>
            <c:bubble3D val="0"/>
            <c:spPr>
              <a:solidFill>
                <a:srgbClr val="00B050"/>
              </a:solidFill>
              <a:ln w="25400">
                <a:noFill/>
              </a:ln>
            </c:spPr>
          </c:dPt>
          <c:dPt>
            <c:idx val="8"/>
            <c:invertIfNegative val="0"/>
            <c:bubble3D val="0"/>
            <c:spPr>
              <a:solidFill>
                <a:srgbClr val="FF0000"/>
              </a:solidFill>
              <a:ln w="25400">
                <a:noFill/>
              </a:ln>
            </c:spPr>
          </c:dPt>
          <c:dPt>
            <c:idx val="9"/>
            <c:invertIfNegative val="0"/>
            <c:bubble3D val="0"/>
            <c:spPr>
              <a:solidFill>
                <a:srgbClr val="00B050"/>
              </a:solidFill>
              <a:ln w="25400">
                <a:noFill/>
              </a:ln>
            </c:spPr>
          </c:dPt>
          <c:dPt>
            <c:idx val="10"/>
            <c:invertIfNegative val="0"/>
            <c:bubble3D val="0"/>
            <c:spPr>
              <a:solidFill>
                <a:srgbClr val="FF0000"/>
              </a:solidFill>
              <a:ln w="25400">
                <a:noFill/>
              </a:ln>
            </c:spPr>
          </c:dPt>
          <c:dPt>
            <c:idx val="11"/>
            <c:invertIfNegative val="0"/>
            <c:bubble3D val="0"/>
            <c:spPr>
              <a:solidFill>
                <a:srgbClr val="00B050"/>
              </a:solidFill>
              <a:ln w="25400">
                <a:noFill/>
              </a:ln>
            </c:spPr>
          </c:dPt>
          <c:dPt>
            <c:idx val="12"/>
            <c:invertIfNegative val="0"/>
            <c:bubble3D val="0"/>
            <c:spPr>
              <a:solidFill>
                <a:srgbClr val="FF0000"/>
              </a:solidFill>
              <a:ln w="25400">
                <a:noFill/>
              </a:ln>
            </c:spPr>
          </c:dPt>
          <c:dPt>
            <c:idx val="13"/>
            <c:invertIfNegative val="0"/>
            <c:bubble3D val="0"/>
            <c:spPr>
              <a:solidFill>
                <a:srgbClr val="FF0000"/>
              </a:solidFill>
              <a:ln w="25400">
                <a:noFill/>
              </a:ln>
            </c:spPr>
          </c:dPt>
          <c:dPt>
            <c:idx val="14"/>
            <c:invertIfNegative val="0"/>
            <c:bubble3D val="0"/>
            <c:spPr>
              <a:solidFill>
                <a:srgbClr val="00B050"/>
              </a:solidFill>
              <a:ln w="25400">
                <a:noFill/>
              </a:ln>
            </c:spPr>
          </c:dPt>
          <c:dPt>
            <c:idx val="15"/>
            <c:invertIfNegative val="0"/>
            <c:bubble3D val="0"/>
            <c:spPr>
              <a:solidFill>
                <a:srgbClr val="FF0000"/>
              </a:solidFill>
              <a:ln w="25400">
                <a:noFill/>
              </a:ln>
            </c:spPr>
          </c:dPt>
          <c:dPt>
            <c:idx val="16"/>
            <c:invertIfNegative val="0"/>
            <c:bubble3D val="0"/>
            <c:spPr>
              <a:solidFill>
                <a:srgbClr val="FF0000"/>
              </a:solidFill>
              <a:ln w="25400">
                <a:noFill/>
              </a:ln>
            </c:spPr>
          </c:dPt>
          <c:dPt>
            <c:idx val="17"/>
            <c:invertIfNegative val="0"/>
            <c:bubble3D val="0"/>
            <c:spPr>
              <a:solidFill>
                <a:srgbClr val="00B050"/>
              </a:solidFill>
              <a:ln w="25400">
                <a:noFill/>
              </a:ln>
            </c:spPr>
          </c:dPt>
          <c:dPt>
            <c:idx val="18"/>
            <c:invertIfNegative val="0"/>
            <c:bubble3D val="0"/>
            <c:spPr>
              <a:solidFill>
                <a:srgbClr val="FF0000"/>
              </a:solidFill>
              <a:ln w="25400">
                <a:noFill/>
              </a:ln>
            </c:spPr>
          </c:dPt>
          <c:dPt>
            <c:idx val="19"/>
            <c:invertIfNegative val="0"/>
            <c:bubble3D val="0"/>
            <c:spPr>
              <a:solidFill>
                <a:srgbClr val="FF0000"/>
              </a:solidFill>
              <a:ln w="25400">
                <a:noFill/>
              </a:ln>
            </c:spPr>
          </c:dPt>
          <c:dPt>
            <c:idx val="20"/>
            <c:invertIfNegative val="0"/>
            <c:bubble3D val="0"/>
            <c:spPr>
              <a:solidFill>
                <a:srgbClr val="FF0000"/>
              </a:solidFill>
              <a:ln w="25400">
                <a:noFill/>
              </a:ln>
            </c:spPr>
          </c:dPt>
          <c:dPt>
            <c:idx val="21"/>
            <c:invertIfNegative val="0"/>
            <c:bubble3D val="0"/>
            <c:spPr>
              <a:solidFill>
                <a:srgbClr val="00B050"/>
              </a:solidFill>
              <a:ln w="25400">
                <a:noFill/>
              </a:ln>
            </c:spPr>
          </c:dPt>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Sheet1!$G$2:$G$23</c:f>
              <c:numCache>
                <c:formatCode>0%</c:formatCode>
                <c:ptCount val="22"/>
                <c:pt idx="0" formatCode="General">
                  <c:v>0</c:v>
                </c:pt>
                <c:pt idx="1">
                  <c:v>2.0000000000000018E-3</c:v>
                </c:pt>
                <c:pt idx="2">
                  <c:v>-2.0000000000000018E-3</c:v>
                </c:pt>
                <c:pt idx="3">
                  <c:v>2.0000000000000018E-3</c:v>
                </c:pt>
                <c:pt idx="4">
                  <c:v>2.999999999999997E-3</c:v>
                </c:pt>
                <c:pt idx="5">
                  <c:v>-8.0000000000000019E-3</c:v>
                </c:pt>
                <c:pt idx="6">
                  <c:v>-3.9999999999999983E-3</c:v>
                </c:pt>
                <c:pt idx="7">
                  <c:v>9.0000000000000028E-3</c:v>
                </c:pt>
                <c:pt idx="8">
                  <c:v>-3.0000000000000027E-3</c:v>
                </c:pt>
                <c:pt idx="9">
                  <c:v>1.0000000000000009E-3</c:v>
                </c:pt>
                <c:pt idx="10">
                  <c:v>-4.9999999999999992E-3</c:v>
                </c:pt>
                <c:pt idx="11">
                  <c:v>2.999999999999997E-3</c:v>
                </c:pt>
                <c:pt idx="12">
                  <c:v>-1.0000000000000009E-3</c:v>
                </c:pt>
                <c:pt idx="13">
                  <c:v>0</c:v>
                </c:pt>
                <c:pt idx="14">
                  <c:v>5.0000000000000044E-3</c:v>
                </c:pt>
                <c:pt idx="15">
                  <c:v>-6.0000000000000001E-3</c:v>
                </c:pt>
                <c:pt idx="16">
                  <c:v>-9.0000000000000028E-3</c:v>
                </c:pt>
                <c:pt idx="17">
                  <c:v>3.9999999999999983E-3</c:v>
                </c:pt>
                <c:pt idx="18">
                  <c:v>-9.9999999999999525E-4</c:v>
                </c:pt>
                <c:pt idx="19">
                  <c:v>-2.0000000000000018E-3</c:v>
                </c:pt>
                <c:pt idx="20">
                  <c:v>-1.0000000000000009E-3</c:v>
                </c:pt>
                <c:pt idx="21">
                  <c:v>3.9999999999999983E-3</c:v>
                </c:pt>
              </c:numCache>
            </c:numRef>
          </c:val>
        </c:ser>
        <c:ser>
          <c:idx val="6"/>
          <c:order val="6"/>
          <c:tx>
            <c:strRef>
              <c:f>Sheet1!$H$1</c:f>
              <c:strCache>
                <c:ptCount val="1"/>
                <c:pt idx="0">
                  <c:v>Column5</c:v>
                </c:pt>
              </c:strCache>
            </c:strRef>
          </c:tx>
          <c:spPr>
            <a:noFill/>
          </c:spPr>
          <c:invertIfNegative val="0"/>
          <c:dLbls>
            <c:dLbl>
              <c:idx val="0"/>
              <c:delete val="1"/>
            </c:dLbl>
            <c:dLbl>
              <c:idx val="1"/>
              <c:layout>
                <c:manualLayout>
                  <c:x val="1.3887795275590552E-3"/>
                  <c:y val="0.1107269967709405"/>
                </c:manualLayout>
              </c:layout>
              <c:dLblPos val="ctr"/>
              <c:showLegendKey val="0"/>
              <c:showVal val="1"/>
              <c:showCatName val="0"/>
              <c:showSerName val="0"/>
              <c:showPercent val="0"/>
              <c:showBubbleSize val="0"/>
            </c:dLbl>
            <c:dLbl>
              <c:idx val="7"/>
              <c:layout>
                <c:manualLayout>
                  <c:x val="0"/>
                  <c:y val="0.28304326124823015"/>
                </c:manualLayout>
              </c:layout>
              <c:dLblPos val="ctr"/>
              <c:showLegendKey val="0"/>
              <c:showVal val="1"/>
              <c:showCatName val="0"/>
              <c:showSerName val="0"/>
              <c:showPercent val="0"/>
              <c:showBubbleSize val="0"/>
            </c:dLbl>
            <c:txPr>
              <a:bodyPr/>
              <a:lstStyle/>
              <a:p>
                <a:pPr>
                  <a:defRPr sz="1000"/>
                </a:pPr>
                <a:endParaRPr lang="en-US"/>
              </a:p>
            </c:txPr>
            <c:dLblPos val="inBase"/>
            <c:showLegendKey val="0"/>
            <c:showVal val="1"/>
            <c:showCatName val="0"/>
            <c:showSerName val="0"/>
            <c:showPercent val="0"/>
            <c:showBubbleSize val="0"/>
            <c:showLeaderLines val="0"/>
          </c:dLbls>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Sheet1!$H$2:$H$23</c:f>
              <c:numCache>
                <c:formatCode>0%</c:formatCode>
                <c:ptCount val="22"/>
                <c:pt idx="0" formatCode="General">
                  <c:v>0</c:v>
                </c:pt>
                <c:pt idx="1">
                  <c:v>2.0000000000000018E-2</c:v>
                </c:pt>
                <c:pt idx="2">
                  <c:v>-2.0000000000000018E-2</c:v>
                </c:pt>
                <c:pt idx="3">
                  <c:v>2.0000000000000018E-2</c:v>
                </c:pt>
                <c:pt idx="4">
                  <c:v>2.9999999999999971E-2</c:v>
                </c:pt>
                <c:pt idx="5">
                  <c:v>-8.0000000000000016E-2</c:v>
                </c:pt>
                <c:pt idx="6">
                  <c:v>-3.999999999999998E-2</c:v>
                </c:pt>
                <c:pt idx="7">
                  <c:v>9.0000000000000024E-2</c:v>
                </c:pt>
                <c:pt idx="8">
                  <c:v>-3.0000000000000027E-2</c:v>
                </c:pt>
                <c:pt idx="9">
                  <c:v>1.0000000000000009E-2</c:v>
                </c:pt>
                <c:pt idx="10">
                  <c:v>-4.9999999999999989E-2</c:v>
                </c:pt>
                <c:pt idx="11">
                  <c:v>2.9999999999999971E-2</c:v>
                </c:pt>
                <c:pt idx="12">
                  <c:v>-1.0000000000000009E-2</c:v>
                </c:pt>
                <c:pt idx="13">
                  <c:v>0</c:v>
                </c:pt>
                <c:pt idx="14">
                  <c:v>5.0000000000000044E-2</c:v>
                </c:pt>
                <c:pt idx="15">
                  <c:v>-0.06</c:v>
                </c:pt>
                <c:pt idx="16">
                  <c:v>-9.0000000000000024E-2</c:v>
                </c:pt>
                <c:pt idx="17">
                  <c:v>3.999999999999998E-2</c:v>
                </c:pt>
                <c:pt idx="18">
                  <c:v>-9.9999999999999534E-3</c:v>
                </c:pt>
                <c:pt idx="19">
                  <c:v>-2.0000000000000018E-2</c:v>
                </c:pt>
                <c:pt idx="20">
                  <c:v>-1.0000000000000009E-2</c:v>
                </c:pt>
                <c:pt idx="21">
                  <c:v>3.999999999999998E-2</c:v>
                </c:pt>
              </c:numCache>
            </c:numRef>
          </c:val>
        </c:ser>
        <c:dLbls>
          <c:showLegendKey val="0"/>
          <c:showVal val="0"/>
          <c:showCatName val="0"/>
          <c:showSerName val="0"/>
          <c:showPercent val="0"/>
          <c:showBubbleSize val="0"/>
        </c:dLbls>
        <c:gapWidth val="150"/>
        <c:overlap val="100"/>
        <c:axId val="86019072"/>
        <c:axId val="86017536"/>
      </c:barChart>
      <c:catAx>
        <c:axId val="86010112"/>
        <c:scaling>
          <c:orientation val="minMax"/>
        </c:scaling>
        <c:delete val="0"/>
        <c:axPos val="b"/>
        <c:numFmt formatCode="General" sourceLinked="1"/>
        <c:majorTickMark val="none"/>
        <c:minorTickMark val="none"/>
        <c:tickLblPos val="nextTo"/>
        <c:spPr>
          <a:ln>
            <a:noFill/>
          </a:ln>
        </c:spPr>
        <c:txPr>
          <a:bodyPr/>
          <a:lstStyle/>
          <a:p>
            <a:pPr>
              <a:defRPr sz="1000"/>
            </a:pPr>
            <a:endParaRPr lang="en-US"/>
          </a:p>
        </c:txPr>
        <c:crossAx val="86016000"/>
        <c:crosses val="autoZero"/>
        <c:auto val="1"/>
        <c:lblAlgn val="ctr"/>
        <c:lblOffset val="100"/>
        <c:noMultiLvlLbl val="0"/>
      </c:catAx>
      <c:valAx>
        <c:axId val="86016000"/>
        <c:scaling>
          <c:orientation val="minMax"/>
          <c:max val="1"/>
          <c:min val="-0.65000000000000013"/>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86010112"/>
        <c:crosses val="autoZero"/>
        <c:crossBetween val="between"/>
        <c:majorUnit val="5.000000000000001E-2"/>
      </c:valAx>
      <c:valAx>
        <c:axId val="86017536"/>
        <c:scaling>
          <c:orientation val="minMax"/>
          <c:max val="0.1"/>
          <c:min val="-3.0000000000000006E-2"/>
        </c:scaling>
        <c:delete val="0"/>
        <c:axPos val="r"/>
        <c:majorGridlines>
          <c:spPr>
            <a:ln>
              <a:noFill/>
            </a:ln>
          </c:spPr>
        </c:majorGridlines>
        <c:numFmt formatCode="General" sourceLinked="1"/>
        <c:majorTickMark val="none"/>
        <c:minorTickMark val="none"/>
        <c:tickLblPos val="nextTo"/>
        <c:spPr>
          <a:ln>
            <a:noFill/>
          </a:ln>
        </c:spPr>
        <c:txPr>
          <a:bodyPr/>
          <a:lstStyle/>
          <a:p>
            <a:pPr>
              <a:defRPr sz="800">
                <a:solidFill>
                  <a:schemeClr val="bg1"/>
                </a:solidFill>
              </a:defRPr>
            </a:pPr>
            <a:endParaRPr lang="en-US"/>
          </a:p>
        </c:txPr>
        <c:crossAx val="86019072"/>
        <c:crosses val="max"/>
        <c:crossBetween val="between"/>
      </c:valAx>
      <c:catAx>
        <c:axId val="86019072"/>
        <c:scaling>
          <c:orientation val="minMax"/>
        </c:scaling>
        <c:delete val="0"/>
        <c:axPos val="b"/>
        <c:numFmt formatCode="General" sourceLinked="1"/>
        <c:majorTickMark val="none"/>
        <c:minorTickMark val="none"/>
        <c:tickLblPos val="none"/>
        <c:crossAx val="86017536"/>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6.5085301837270335E-2"/>
          <c:y val="1.5523932729624839E-2"/>
          <c:w val="0.86844050743657042"/>
          <c:h val="4.9924112008637986E-2"/>
        </c:manualLayout>
      </c:layout>
      <c:overlay val="0"/>
      <c:spPr>
        <a:ln w="3175">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601948405098011E-3"/>
          <c:y val="0.37871853932243704"/>
          <c:w val="0.98267318411041316"/>
          <c:h val="0.49134551417814321"/>
        </c:manualLayout>
      </c:layout>
      <c:barChart>
        <c:barDir val="col"/>
        <c:grouping val="clustered"/>
        <c:varyColors val="0"/>
        <c:ser>
          <c:idx val="0"/>
          <c:order val="0"/>
          <c:tx>
            <c:strRef>
              <c:f>Sheet1!$B$1</c:f>
              <c:strCache>
                <c:ptCount val="1"/>
                <c:pt idx="0">
                  <c:v>Very Confident (n=77)</c:v>
                </c:pt>
              </c:strCache>
            </c:strRef>
          </c:tx>
          <c:spPr>
            <a:solidFill>
              <a:schemeClr val="tx2">
                <a:lumMod val="50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Sheet1!$A$2:$A$4</c:f>
              <c:strCache>
                <c:ptCount val="3"/>
                <c:pt idx="0">
                  <c:v>Major Source of Income</c:v>
                </c:pt>
                <c:pt idx="1">
                  <c:v>Minor Source of Income</c:v>
                </c:pt>
                <c:pt idx="2">
                  <c:v>Not a Source of Inocme</c:v>
                </c:pt>
              </c:strCache>
            </c:strRef>
          </c:cat>
          <c:val>
            <c:numRef>
              <c:f>Sheet1!$B$2:$B$4</c:f>
              <c:numCache>
                <c:formatCode>0%</c:formatCode>
                <c:ptCount val="3"/>
                <c:pt idx="0">
                  <c:v>0.65</c:v>
                </c:pt>
                <c:pt idx="1">
                  <c:v>0.35</c:v>
                </c:pt>
                <c:pt idx="2">
                  <c:v>0</c:v>
                </c:pt>
              </c:numCache>
            </c:numRef>
          </c:val>
        </c:ser>
        <c:ser>
          <c:idx val="1"/>
          <c:order val="1"/>
          <c:tx>
            <c:strRef>
              <c:f>Sheet1!$C$1</c:f>
              <c:strCache>
                <c:ptCount val="1"/>
                <c:pt idx="0">
                  <c:v>Somewhat Confident (n=228)</c:v>
                </c:pt>
              </c:strCache>
            </c:strRef>
          </c:tx>
          <c:spPr>
            <a:solidFill>
              <a:schemeClr val="tx2">
                <a:lumMod val="75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Sheet1!$A$2:$A$4</c:f>
              <c:strCache>
                <c:ptCount val="3"/>
                <c:pt idx="0">
                  <c:v>Major Source of Income</c:v>
                </c:pt>
                <c:pt idx="1">
                  <c:v>Minor Source of Income</c:v>
                </c:pt>
                <c:pt idx="2">
                  <c:v>Not a Source of Inocme</c:v>
                </c:pt>
              </c:strCache>
            </c:strRef>
          </c:cat>
          <c:val>
            <c:numRef>
              <c:f>Sheet1!$C$2:$C$4</c:f>
              <c:numCache>
                <c:formatCode>0%</c:formatCode>
                <c:ptCount val="3"/>
                <c:pt idx="0">
                  <c:v>0.47</c:v>
                </c:pt>
                <c:pt idx="1">
                  <c:v>0.47</c:v>
                </c:pt>
                <c:pt idx="2">
                  <c:v>0.04</c:v>
                </c:pt>
              </c:numCache>
            </c:numRef>
          </c:val>
        </c:ser>
        <c:ser>
          <c:idx val="2"/>
          <c:order val="2"/>
          <c:tx>
            <c:strRef>
              <c:f>Sheet1!$D$1</c:f>
              <c:strCache>
                <c:ptCount val="1"/>
                <c:pt idx="0">
                  <c:v>Not Too Confident (n=290)</c:v>
                </c:pt>
              </c:strCache>
            </c:strRef>
          </c:tx>
          <c:spPr>
            <a:solidFill>
              <a:schemeClr val="tx2">
                <a:lumMod val="60000"/>
                <a:lumOff val="40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Sheet1!$A$2:$A$4</c:f>
              <c:strCache>
                <c:ptCount val="3"/>
                <c:pt idx="0">
                  <c:v>Major Source of Income</c:v>
                </c:pt>
                <c:pt idx="1">
                  <c:v>Minor Source of Income</c:v>
                </c:pt>
                <c:pt idx="2">
                  <c:v>Not a Source of Inocme</c:v>
                </c:pt>
              </c:strCache>
            </c:strRef>
          </c:cat>
          <c:val>
            <c:numRef>
              <c:f>Sheet1!$D$2:$D$4</c:f>
              <c:numCache>
                <c:formatCode>0%</c:formatCode>
                <c:ptCount val="3"/>
                <c:pt idx="0">
                  <c:v>0.28000000000000003</c:v>
                </c:pt>
                <c:pt idx="1">
                  <c:v>0.57999999999999996</c:v>
                </c:pt>
                <c:pt idx="2">
                  <c:v>0.14000000000000001</c:v>
                </c:pt>
              </c:numCache>
            </c:numRef>
          </c:val>
        </c:ser>
        <c:ser>
          <c:idx val="3"/>
          <c:order val="3"/>
          <c:tx>
            <c:strRef>
              <c:f>Sheet1!$E$1</c:f>
              <c:strCache>
                <c:ptCount val="1"/>
                <c:pt idx="0">
                  <c:v>Not at All Confident (n=310)</c:v>
                </c:pt>
              </c:strCache>
            </c:strRef>
          </c:tx>
          <c:spPr>
            <a:solidFill>
              <a:schemeClr val="tx2">
                <a:lumMod val="40000"/>
                <a:lumOff val="60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Sheet1!$A$2:$A$4</c:f>
              <c:strCache>
                <c:ptCount val="3"/>
                <c:pt idx="0">
                  <c:v>Major Source of Income</c:v>
                </c:pt>
                <c:pt idx="1">
                  <c:v>Minor Source of Income</c:v>
                </c:pt>
                <c:pt idx="2">
                  <c:v>Not a Source of Inocme</c:v>
                </c:pt>
              </c:strCache>
            </c:strRef>
          </c:cat>
          <c:val>
            <c:numRef>
              <c:f>Sheet1!$E$2:$E$4</c:f>
              <c:numCache>
                <c:formatCode>0%</c:formatCode>
                <c:ptCount val="3"/>
                <c:pt idx="0">
                  <c:v>0.21</c:v>
                </c:pt>
                <c:pt idx="1">
                  <c:v>0.39</c:v>
                </c:pt>
                <c:pt idx="2">
                  <c:v>0.39</c:v>
                </c:pt>
              </c:numCache>
            </c:numRef>
          </c:val>
        </c:ser>
        <c:dLbls>
          <c:showLegendKey val="0"/>
          <c:showVal val="0"/>
          <c:showCatName val="0"/>
          <c:showSerName val="0"/>
          <c:showPercent val="0"/>
          <c:showBubbleSize val="0"/>
        </c:dLbls>
        <c:gapWidth val="50"/>
        <c:axId val="124863232"/>
        <c:axId val="124864768"/>
      </c:barChart>
      <c:catAx>
        <c:axId val="124863232"/>
        <c:scaling>
          <c:orientation val="minMax"/>
        </c:scaling>
        <c:delete val="0"/>
        <c:axPos val="b"/>
        <c:numFmt formatCode="General" sourceLinked="1"/>
        <c:majorTickMark val="none"/>
        <c:minorTickMark val="none"/>
        <c:tickLblPos val="nextTo"/>
        <c:txPr>
          <a:bodyPr/>
          <a:lstStyle/>
          <a:p>
            <a:pPr>
              <a:defRPr sz="1600"/>
            </a:pPr>
            <a:endParaRPr lang="en-US"/>
          </a:p>
        </c:txPr>
        <c:crossAx val="124864768"/>
        <c:crosses val="autoZero"/>
        <c:auto val="1"/>
        <c:lblAlgn val="ctr"/>
        <c:lblOffset val="100"/>
        <c:noMultiLvlLbl val="0"/>
      </c:catAx>
      <c:valAx>
        <c:axId val="124864768"/>
        <c:scaling>
          <c:orientation val="minMax"/>
        </c:scaling>
        <c:delete val="1"/>
        <c:axPos val="l"/>
        <c:numFmt formatCode="0%" sourceLinked="1"/>
        <c:majorTickMark val="out"/>
        <c:minorTickMark val="none"/>
        <c:tickLblPos val="nextTo"/>
        <c:crossAx val="124863232"/>
        <c:crosses val="autoZero"/>
        <c:crossBetween val="between"/>
      </c:valAx>
    </c:plotArea>
    <c:legend>
      <c:legendPos val="t"/>
      <c:layout>
        <c:manualLayout>
          <c:xMode val="edge"/>
          <c:yMode val="edge"/>
          <c:x val="3.6483057861010616E-2"/>
          <c:y val="0.12599066937019485"/>
          <c:w val="0.93190182308292557"/>
          <c:h val="0.14020192939588449"/>
        </c:manualLayout>
      </c:layout>
      <c:overlay val="0"/>
      <c:spPr>
        <a:solidFill>
          <a:schemeClr val="bg1"/>
        </a:solidFill>
        <a:ln>
          <a:solidFill>
            <a:schemeClr val="tx1">
              <a:lumMod val="50000"/>
              <a:lumOff val="50000"/>
            </a:schemeClr>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lineChart>
        <c:grouping val="standard"/>
        <c:varyColors val="0"/>
        <c:ser>
          <c:idx val="0"/>
          <c:order val="0"/>
          <c:tx>
            <c:strRef>
              <c:f>Sheet1!$B$1</c:f>
              <c:strCache>
                <c:ptCount val="1"/>
                <c:pt idx="0">
                  <c:v>Major Reason</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Sheet1!$A$2:$A$25</c:f>
              <c:numCache>
                <c:formatCode>General</c:formatCode>
                <c:ptCount val="24"/>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numCache>
            </c:numRef>
          </c:cat>
          <c:val>
            <c:numRef>
              <c:f>Sheet1!$B$2:$B$25</c:f>
              <c:numCache>
                <c:formatCode>General</c:formatCode>
                <c:ptCount val="24"/>
                <c:pt idx="0" formatCode="0%">
                  <c:v>0.64</c:v>
                </c:pt>
                <c:pt idx="2" formatCode="0%">
                  <c:v>0.68</c:v>
                </c:pt>
                <c:pt idx="3" formatCode="0%">
                  <c:v>0.71</c:v>
                </c:pt>
                <c:pt idx="4" formatCode="0%">
                  <c:v>0.65</c:v>
                </c:pt>
                <c:pt idx="5" formatCode="0%">
                  <c:v>0.67</c:v>
                </c:pt>
                <c:pt idx="6" formatCode="0%">
                  <c:v>0.6</c:v>
                </c:pt>
                <c:pt idx="7" formatCode="0%">
                  <c:v>0.59</c:v>
                </c:pt>
                <c:pt idx="8" formatCode="0%">
                  <c:v>0.56000000000000005</c:v>
                </c:pt>
                <c:pt idx="9" formatCode="0%">
                  <c:v>0.54</c:v>
                </c:pt>
                <c:pt idx="10" formatCode="0%">
                  <c:v>0.59</c:v>
                </c:pt>
                <c:pt idx="11" formatCode="0%">
                  <c:v>0.62</c:v>
                </c:pt>
                <c:pt idx="12" formatCode="0%">
                  <c:v>0.56000000000000005</c:v>
                </c:pt>
                <c:pt idx="14" formatCode="0%">
                  <c:v>0.59</c:v>
                </c:pt>
                <c:pt idx="16" formatCode="0%">
                  <c:v>0.55000000000000004</c:v>
                </c:pt>
                <c:pt idx="17" formatCode="0%">
                  <c:v>0.66</c:v>
                </c:pt>
                <c:pt idx="18" formatCode="0%">
                  <c:v>0.68</c:v>
                </c:pt>
                <c:pt idx="19" formatCode="0%">
                  <c:v>0.68</c:v>
                </c:pt>
                <c:pt idx="20" formatCode="0%">
                  <c:v>0.68</c:v>
                </c:pt>
                <c:pt idx="21" formatCode="0%">
                  <c:v>0.69</c:v>
                </c:pt>
                <c:pt idx="22" formatCode="0%">
                  <c:v>0.7</c:v>
                </c:pt>
                <c:pt idx="23" formatCode="0%">
                  <c:v>0.62</c:v>
                </c:pt>
              </c:numCache>
            </c:numRef>
          </c:val>
          <c:smooth val="0"/>
        </c:ser>
        <c:ser>
          <c:idx val="1"/>
          <c:order val="1"/>
          <c:tx>
            <c:strRef>
              <c:f>Sheet1!$C$1</c:f>
              <c:strCache>
                <c:ptCount val="1"/>
                <c:pt idx="0">
                  <c:v>Minor Reason</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Sheet1!$A$2:$A$25</c:f>
              <c:numCache>
                <c:formatCode>General</c:formatCode>
                <c:ptCount val="24"/>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numCache>
            </c:numRef>
          </c:cat>
          <c:val>
            <c:numRef>
              <c:f>Sheet1!$C$2:$C$25</c:f>
              <c:numCache>
                <c:formatCode>General</c:formatCode>
                <c:ptCount val="24"/>
                <c:pt idx="0" formatCode="0%">
                  <c:v>0.21</c:v>
                </c:pt>
                <c:pt idx="2" formatCode="0%">
                  <c:v>0.22</c:v>
                </c:pt>
                <c:pt idx="3" formatCode="0%">
                  <c:v>0.21</c:v>
                </c:pt>
                <c:pt idx="4" formatCode="0%">
                  <c:v>0.28999999999999998</c:v>
                </c:pt>
                <c:pt idx="5" formatCode="0%">
                  <c:v>0.23</c:v>
                </c:pt>
                <c:pt idx="6" formatCode="0%">
                  <c:v>0.3</c:v>
                </c:pt>
                <c:pt idx="7" formatCode="0%">
                  <c:v>0.32</c:v>
                </c:pt>
                <c:pt idx="8" formatCode="0%">
                  <c:v>0.34</c:v>
                </c:pt>
                <c:pt idx="9" formatCode="0%">
                  <c:v>0.37</c:v>
                </c:pt>
                <c:pt idx="10" formatCode="0%">
                  <c:v>0.28999999999999998</c:v>
                </c:pt>
                <c:pt idx="11" formatCode="0%">
                  <c:v>0.28999999999999998</c:v>
                </c:pt>
                <c:pt idx="12" formatCode="0%">
                  <c:v>0.37</c:v>
                </c:pt>
                <c:pt idx="14" formatCode="0%">
                  <c:v>0.32</c:v>
                </c:pt>
                <c:pt idx="16" formatCode="0%">
                  <c:v>0.35</c:v>
                </c:pt>
                <c:pt idx="17" formatCode="0%">
                  <c:v>0.27</c:v>
                </c:pt>
                <c:pt idx="18" formatCode="0%">
                  <c:v>0.24</c:v>
                </c:pt>
                <c:pt idx="19" formatCode="0%">
                  <c:v>0.28000000000000003</c:v>
                </c:pt>
                <c:pt idx="20" formatCode="0%">
                  <c:v>0.23</c:v>
                </c:pt>
                <c:pt idx="21" formatCode="0%">
                  <c:v>0.23</c:v>
                </c:pt>
                <c:pt idx="22" formatCode="0%">
                  <c:v>0.23</c:v>
                </c:pt>
                <c:pt idx="23" formatCode="0%">
                  <c:v>0.27</c:v>
                </c:pt>
              </c:numCache>
            </c:numRef>
          </c:val>
          <c:smooth val="0"/>
        </c:ser>
        <c:ser>
          <c:idx val="2"/>
          <c:order val="2"/>
          <c:tx>
            <c:strRef>
              <c:f>Sheet1!$D$1</c:f>
              <c:strCache>
                <c:ptCount val="1"/>
                <c:pt idx="0">
                  <c:v>Not a Reason</c:v>
                </c:pt>
              </c:strCache>
            </c:strRef>
          </c:tx>
          <c:dLbls>
            <c:dLbl>
              <c:idx val="0"/>
              <c:dLblPos val="b"/>
              <c:showLegendKey val="0"/>
              <c:showVal val="1"/>
              <c:showCatName val="0"/>
              <c:showSerName val="0"/>
              <c:showPercent val="0"/>
              <c:showBubbleSize val="0"/>
            </c:dLbl>
            <c:txPr>
              <a:bodyPr/>
              <a:lstStyle/>
              <a:p>
                <a:pPr>
                  <a:defRPr sz="1400"/>
                </a:pPr>
                <a:endParaRPr lang="en-US"/>
              </a:p>
            </c:txPr>
            <c:dLblPos val="t"/>
            <c:showLegendKey val="0"/>
            <c:showVal val="1"/>
            <c:showCatName val="0"/>
            <c:showSerName val="0"/>
            <c:showPercent val="0"/>
            <c:showBubbleSize val="0"/>
            <c:showLeaderLines val="0"/>
          </c:dLbls>
          <c:cat>
            <c:numRef>
              <c:f>Sheet1!$A$2:$A$25</c:f>
              <c:numCache>
                <c:formatCode>General</c:formatCode>
                <c:ptCount val="24"/>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numCache>
            </c:numRef>
          </c:cat>
          <c:val>
            <c:numRef>
              <c:f>Sheet1!$D$2:$D$25</c:f>
              <c:numCache>
                <c:formatCode>General</c:formatCode>
                <c:ptCount val="24"/>
                <c:pt idx="0" formatCode="0%">
                  <c:v>0.14000000000000001</c:v>
                </c:pt>
                <c:pt idx="2" formatCode="0%">
                  <c:v>7.0000000000000007E-2</c:v>
                </c:pt>
                <c:pt idx="3" formatCode="0%">
                  <c:v>7.0000000000000007E-2</c:v>
                </c:pt>
                <c:pt idx="4" formatCode="0%">
                  <c:v>0.06</c:v>
                </c:pt>
                <c:pt idx="5" formatCode="0%">
                  <c:v>0.08</c:v>
                </c:pt>
                <c:pt idx="6" formatCode="0%">
                  <c:v>0.08</c:v>
                </c:pt>
                <c:pt idx="7" formatCode="0%">
                  <c:v>0.08</c:v>
                </c:pt>
                <c:pt idx="8" formatCode="0%">
                  <c:v>0.09</c:v>
                </c:pt>
                <c:pt idx="9" formatCode="0%">
                  <c:v>0.06</c:v>
                </c:pt>
                <c:pt idx="10" formatCode="0%">
                  <c:v>0.11</c:v>
                </c:pt>
                <c:pt idx="11" formatCode="0%">
                  <c:v>7.0000000000000007E-2</c:v>
                </c:pt>
                <c:pt idx="12" formatCode="0%">
                  <c:v>7.0000000000000007E-2</c:v>
                </c:pt>
                <c:pt idx="14" formatCode="0%">
                  <c:v>0.08</c:v>
                </c:pt>
                <c:pt idx="16" formatCode="0%">
                  <c:v>0.08</c:v>
                </c:pt>
                <c:pt idx="17" formatCode="0%">
                  <c:v>0.06</c:v>
                </c:pt>
                <c:pt idx="18" formatCode="0%">
                  <c:v>0.08</c:v>
                </c:pt>
                <c:pt idx="19" formatCode="0%">
                  <c:v>0.04</c:v>
                </c:pt>
                <c:pt idx="20" formatCode="0%">
                  <c:v>0.08</c:v>
                </c:pt>
                <c:pt idx="21" formatCode="0%">
                  <c:v>0.08</c:v>
                </c:pt>
                <c:pt idx="22" formatCode="0%">
                  <c:v>0.06</c:v>
                </c:pt>
                <c:pt idx="23" formatCode="0%">
                  <c:v>0.1</c:v>
                </c:pt>
              </c:numCache>
            </c:numRef>
          </c:val>
          <c:smooth val="0"/>
        </c:ser>
        <c:dLbls>
          <c:showLegendKey val="0"/>
          <c:showVal val="0"/>
          <c:showCatName val="0"/>
          <c:showSerName val="0"/>
          <c:showPercent val="0"/>
          <c:showBubbleSize val="0"/>
        </c:dLbls>
        <c:marker val="1"/>
        <c:smooth val="0"/>
        <c:axId val="149042688"/>
        <c:axId val="149044224"/>
      </c:lineChart>
      <c:catAx>
        <c:axId val="149042688"/>
        <c:scaling>
          <c:orientation val="minMax"/>
        </c:scaling>
        <c:delete val="0"/>
        <c:axPos val="b"/>
        <c:numFmt formatCode="General" sourceLinked="1"/>
        <c:majorTickMark val="none"/>
        <c:minorTickMark val="none"/>
        <c:tickLblPos val="nextTo"/>
        <c:txPr>
          <a:bodyPr/>
          <a:lstStyle/>
          <a:p>
            <a:pPr>
              <a:defRPr sz="1200"/>
            </a:pPr>
            <a:endParaRPr lang="en-US"/>
          </a:p>
        </c:txPr>
        <c:crossAx val="149044224"/>
        <c:crosses val="autoZero"/>
        <c:auto val="1"/>
        <c:lblAlgn val="ctr"/>
        <c:lblOffset val="100"/>
        <c:noMultiLvlLbl val="0"/>
      </c:catAx>
      <c:valAx>
        <c:axId val="149044224"/>
        <c:scaling>
          <c:orientation val="minMax"/>
        </c:scaling>
        <c:delete val="1"/>
        <c:axPos val="l"/>
        <c:numFmt formatCode="0%" sourceLinked="1"/>
        <c:majorTickMark val="out"/>
        <c:minorTickMark val="none"/>
        <c:tickLblPos val="nextTo"/>
        <c:crossAx val="149042688"/>
        <c:crosses val="autoZero"/>
        <c:crossBetween val="between"/>
      </c:valAx>
    </c:plotArea>
    <c:legend>
      <c:legendPos val="t"/>
      <c:layout>
        <c:manualLayout>
          <c:xMode val="edge"/>
          <c:yMode val="edge"/>
          <c:x val="0.14439868093411404"/>
          <c:y val="1.675976455295497E-2"/>
          <c:w val="0.70883067501177732"/>
          <c:h val="6.4537765116778209E-2"/>
        </c:manualLayout>
      </c:layout>
      <c:overlay val="0"/>
      <c:spPr>
        <a:solidFill>
          <a:schemeClr val="bg1"/>
        </a:solidFill>
        <a:ln>
          <a:solidFill>
            <a:schemeClr val="tx1">
              <a:lumMod val="50000"/>
              <a:lumOff val="50000"/>
            </a:schemeClr>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lineChart>
        <c:grouping val="standard"/>
        <c:varyColors val="0"/>
        <c:ser>
          <c:idx val="0"/>
          <c:order val="0"/>
          <c:tx>
            <c:strRef>
              <c:f>Sheet1!$B$1</c:f>
              <c:strCache>
                <c:ptCount val="1"/>
                <c:pt idx="0">
                  <c:v>Major Reason</c:v>
                </c:pt>
              </c:strCache>
            </c:strRef>
          </c:tx>
          <c:dLbls>
            <c:dLbl>
              <c:idx val="0"/>
              <c:layout>
                <c:manualLayout>
                  <c:x val="-2.7920452251160913E-2"/>
                  <c:y val="3.5325696527429173E-2"/>
                </c:manualLayout>
              </c:layout>
              <c:dLblPos val="r"/>
              <c:showLegendKey val="0"/>
              <c:showVal val="1"/>
              <c:showCatName val="0"/>
              <c:showSerName val="0"/>
              <c:showPercent val="0"/>
              <c:showBubbleSize val="0"/>
            </c:dLbl>
            <c:dLbl>
              <c:idx val="1"/>
              <c:dLblPos val="t"/>
              <c:showLegendKey val="0"/>
              <c:showVal val="1"/>
              <c:showCatName val="0"/>
              <c:showSerName val="0"/>
              <c:showPercent val="0"/>
              <c:showBubbleSize val="0"/>
            </c:dLbl>
            <c:dLbl>
              <c:idx val="9"/>
              <c:dLblPos val="t"/>
              <c:showLegendKey val="0"/>
              <c:showVal val="1"/>
              <c:showCatName val="0"/>
              <c:showSerName val="0"/>
              <c:showPercent val="0"/>
              <c:showBubbleSize val="0"/>
            </c:dLbl>
            <c:dLbl>
              <c:idx val="11"/>
              <c:dLblPos val="t"/>
              <c:showLegendKey val="0"/>
              <c:showVal val="1"/>
              <c:showCatName val="0"/>
              <c:showSerName val="0"/>
              <c:showPercent val="0"/>
              <c:showBubbleSize val="0"/>
            </c:dLbl>
            <c:dLbl>
              <c:idx val="12"/>
              <c:dLblPos val="t"/>
              <c:showLegendKey val="0"/>
              <c:showVal val="1"/>
              <c:showCatName val="0"/>
              <c:showSerName val="0"/>
              <c:showPercent val="0"/>
              <c:showBubbleSize val="0"/>
            </c:dLbl>
            <c:txPr>
              <a:bodyPr/>
              <a:lstStyle/>
              <a:p>
                <a:pPr>
                  <a:defRPr sz="1400"/>
                </a:pPr>
                <a:endParaRPr lang="en-US"/>
              </a:p>
            </c:txPr>
            <c:dLblPos val="b"/>
            <c:showLegendKey val="0"/>
            <c:showVal val="1"/>
            <c:showCatName val="0"/>
            <c:showSerName val="0"/>
            <c:showPercent val="0"/>
            <c:showBubbleSize val="0"/>
            <c:showLeaderLines val="0"/>
          </c:dLbls>
          <c:cat>
            <c:numRef>
              <c:f>Sheet1!$A$2:$A$14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Sheet1!$B$2:$B$14</c:f>
              <c:numCache>
                <c:formatCode>0%</c:formatCode>
                <c:ptCount val="13"/>
                <c:pt idx="0">
                  <c:v>0.34</c:v>
                </c:pt>
                <c:pt idx="1">
                  <c:v>0.28999999999999998</c:v>
                </c:pt>
                <c:pt idx="3">
                  <c:v>0.27</c:v>
                </c:pt>
                <c:pt idx="4">
                  <c:v>0.27</c:v>
                </c:pt>
                <c:pt idx="5">
                  <c:v>0.3</c:v>
                </c:pt>
                <c:pt idx="6">
                  <c:v>0.28999999999999998</c:v>
                </c:pt>
                <c:pt idx="7">
                  <c:v>0.28000000000000003</c:v>
                </c:pt>
                <c:pt idx="8">
                  <c:v>0.27</c:v>
                </c:pt>
                <c:pt idx="9">
                  <c:v>0.28999999999999998</c:v>
                </c:pt>
                <c:pt idx="10">
                  <c:v>0.27</c:v>
                </c:pt>
                <c:pt idx="11">
                  <c:v>0.31</c:v>
                </c:pt>
                <c:pt idx="12">
                  <c:v>0.28999999999999998</c:v>
                </c:pt>
              </c:numCache>
            </c:numRef>
          </c:val>
          <c:smooth val="0"/>
        </c:ser>
        <c:ser>
          <c:idx val="1"/>
          <c:order val="1"/>
          <c:tx>
            <c:strRef>
              <c:f>Sheet1!$C$1</c:f>
              <c:strCache>
                <c:ptCount val="1"/>
                <c:pt idx="0">
                  <c:v>Minor Reason</c:v>
                </c:pt>
              </c:strCache>
            </c:strRef>
          </c:tx>
          <c:dLbls>
            <c:dLbl>
              <c:idx val="3"/>
              <c:dLblPos val="b"/>
              <c:showLegendKey val="0"/>
              <c:showVal val="1"/>
              <c:showCatName val="0"/>
              <c:showSerName val="0"/>
              <c:showPercent val="0"/>
              <c:showBubbleSize val="0"/>
            </c:dLbl>
            <c:dLbl>
              <c:idx val="4"/>
              <c:layout>
                <c:manualLayout>
                  <c:x val="-3.0769230769230771E-2"/>
                  <c:y val="-3.53254748022655E-2"/>
                </c:manualLayout>
              </c:layout>
              <c:dLblPos val="r"/>
              <c:showLegendKey val="0"/>
              <c:showVal val="1"/>
              <c:showCatName val="0"/>
              <c:showSerName val="0"/>
              <c:showPercent val="0"/>
              <c:showBubbleSize val="0"/>
            </c:dLbl>
            <c:dLbl>
              <c:idx val="5"/>
              <c:layout>
                <c:manualLayout>
                  <c:x val="-5.1282051282051282E-3"/>
                  <c:y val="-2.4061836487447696E-2"/>
                </c:manualLayout>
              </c:layout>
              <c:dLblPos val="r"/>
              <c:showLegendKey val="0"/>
              <c:showVal val="1"/>
              <c:showCatName val="0"/>
              <c:showSerName val="0"/>
              <c:showPercent val="0"/>
              <c:showBubbleSize val="0"/>
            </c:dLbl>
            <c:dLbl>
              <c:idx val="9"/>
              <c:dLblPos val="b"/>
              <c:showLegendKey val="0"/>
              <c:showVal val="1"/>
              <c:showCatName val="0"/>
              <c:showSerName val="0"/>
              <c:showPercent val="0"/>
              <c:showBubbleSize val="0"/>
            </c:dLbl>
            <c:dLbl>
              <c:idx val="11"/>
              <c:dLblPos val="b"/>
              <c:showLegendKey val="0"/>
              <c:showVal val="1"/>
              <c:showCatName val="0"/>
              <c:showSerName val="0"/>
              <c:showPercent val="0"/>
              <c:showBubbleSize val="0"/>
            </c:dLbl>
            <c:dLbl>
              <c:idx val="12"/>
              <c:dLblPos val="b"/>
              <c:showLegendKey val="0"/>
              <c:showVal val="1"/>
              <c:showCatName val="0"/>
              <c:showSerName val="0"/>
              <c:showPercent val="0"/>
              <c:showBubbleSize val="0"/>
            </c:dLbl>
            <c:txPr>
              <a:bodyPr/>
              <a:lstStyle/>
              <a:p>
                <a:pPr>
                  <a:defRPr sz="1400"/>
                </a:pPr>
                <a:endParaRPr lang="en-US"/>
              </a:p>
            </c:txPr>
            <c:dLblPos val="t"/>
            <c:showLegendKey val="0"/>
            <c:showVal val="1"/>
            <c:showCatName val="0"/>
            <c:showSerName val="0"/>
            <c:showPercent val="0"/>
            <c:showBubbleSize val="0"/>
            <c:showLeaderLines val="0"/>
          </c:dLbls>
          <c:cat>
            <c:numRef>
              <c:f>Sheet1!$A$2:$A$14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Sheet1!$C$2:$C$14</c:f>
              <c:numCache>
                <c:formatCode>0%</c:formatCode>
                <c:ptCount val="13"/>
                <c:pt idx="0">
                  <c:v>0.35</c:v>
                </c:pt>
                <c:pt idx="1">
                  <c:v>0.4</c:v>
                </c:pt>
                <c:pt idx="3">
                  <c:v>0.35</c:v>
                </c:pt>
                <c:pt idx="4">
                  <c:v>0.33</c:v>
                </c:pt>
                <c:pt idx="5">
                  <c:v>0.32</c:v>
                </c:pt>
                <c:pt idx="6">
                  <c:v>0.3</c:v>
                </c:pt>
                <c:pt idx="7">
                  <c:v>0.31</c:v>
                </c:pt>
                <c:pt idx="8">
                  <c:v>0.28999999999999998</c:v>
                </c:pt>
                <c:pt idx="9">
                  <c:v>0.26</c:v>
                </c:pt>
                <c:pt idx="10">
                  <c:v>0.28999999999999998</c:v>
                </c:pt>
                <c:pt idx="11">
                  <c:v>0.26</c:v>
                </c:pt>
                <c:pt idx="12">
                  <c:v>0.27</c:v>
                </c:pt>
              </c:numCache>
            </c:numRef>
          </c:val>
          <c:smooth val="0"/>
        </c:ser>
        <c:ser>
          <c:idx val="2"/>
          <c:order val="2"/>
          <c:tx>
            <c:strRef>
              <c:f>Sheet1!$D$1</c:f>
              <c:strCache>
                <c:ptCount val="1"/>
                <c:pt idx="0">
                  <c:v>Not a Reason</c:v>
                </c:pt>
              </c:strCache>
            </c:strRef>
          </c:tx>
          <c:dLbls>
            <c:dLbl>
              <c:idx val="0"/>
              <c:dLblPos val="b"/>
              <c:showLegendKey val="0"/>
              <c:showVal val="1"/>
              <c:showCatName val="0"/>
              <c:showSerName val="0"/>
              <c:showPercent val="0"/>
              <c:showBubbleSize val="0"/>
            </c:dLbl>
            <c:dLbl>
              <c:idx val="1"/>
              <c:dLblPos val="b"/>
              <c:showLegendKey val="0"/>
              <c:showVal val="1"/>
              <c:showCatName val="0"/>
              <c:showSerName val="0"/>
              <c:showPercent val="0"/>
              <c:showBubbleSize val="0"/>
            </c:dLbl>
            <c:txPr>
              <a:bodyPr/>
              <a:lstStyle/>
              <a:p>
                <a:pPr>
                  <a:defRPr sz="1400"/>
                </a:pPr>
                <a:endParaRPr lang="en-US"/>
              </a:p>
            </c:txPr>
            <c:dLblPos val="t"/>
            <c:showLegendKey val="0"/>
            <c:showVal val="1"/>
            <c:showCatName val="0"/>
            <c:showSerName val="0"/>
            <c:showPercent val="0"/>
            <c:showBubbleSize val="0"/>
            <c:showLeaderLines val="0"/>
          </c:dLbls>
          <c:cat>
            <c:numRef>
              <c:f>Sheet1!$A$2:$A$14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Sheet1!$D$2:$D$14</c:f>
              <c:numCache>
                <c:formatCode>0%</c:formatCode>
                <c:ptCount val="13"/>
                <c:pt idx="0">
                  <c:v>0.28999999999999998</c:v>
                </c:pt>
                <c:pt idx="1">
                  <c:v>0.28000000000000003</c:v>
                </c:pt>
                <c:pt idx="3">
                  <c:v>0.37</c:v>
                </c:pt>
                <c:pt idx="4">
                  <c:v>0.38</c:v>
                </c:pt>
                <c:pt idx="5">
                  <c:v>0.35</c:v>
                </c:pt>
                <c:pt idx="6">
                  <c:v>0.39</c:v>
                </c:pt>
                <c:pt idx="7">
                  <c:v>0.4</c:v>
                </c:pt>
                <c:pt idx="8">
                  <c:v>0.42</c:v>
                </c:pt>
                <c:pt idx="9">
                  <c:v>0.41</c:v>
                </c:pt>
                <c:pt idx="10">
                  <c:v>0.41</c:v>
                </c:pt>
                <c:pt idx="11">
                  <c:v>0.41</c:v>
                </c:pt>
                <c:pt idx="12">
                  <c:v>0.41</c:v>
                </c:pt>
              </c:numCache>
            </c:numRef>
          </c:val>
          <c:smooth val="0"/>
        </c:ser>
        <c:dLbls>
          <c:showLegendKey val="0"/>
          <c:showVal val="0"/>
          <c:showCatName val="0"/>
          <c:showSerName val="0"/>
          <c:showPercent val="0"/>
          <c:showBubbleSize val="0"/>
        </c:dLbls>
        <c:marker val="1"/>
        <c:smooth val="0"/>
        <c:axId val="149122048"/>
        <c:axId val="149136128"/>
      </c:lineChart>
      <c:catAx>
        <c:axId val="149122048"/>
        <c:scaling>
          <c:orientation val="minMax"/>
        </c:scaling>
        <c:delete val="0"/>
        <c:axPos val="b"/>
        <c:numFmt formatCode="General" sourceLinked="1"/>
        <c:majorTickMark val="none"/>
        <c:minorTickMark val="none"/>
        <c:tickLblPos val="nextTo"/>
        <c:txPr>
          <a:bodyPr/>
          <a:lstStyle/>
          <a:p>
            <a:pPr>
              <a:defRPr sz="1200"/>
            </a:pPr>
            <a:endParaRPr lang="en-US"/>
          </a:p>
        </c:txPr>
        <c:crossAx val="149136128"/>
        <c:crosses val="autoZero"/>
        <c:auto val="1"/>
        <c:lblAlgn val="ctr"/>
        <c:lblOffset val="100"/>
        <c:noMultiLvlLbl val="0"/>
      </c:catAx>
      <c:valAx>
        <c:axId val="149136128"/>
        <c:scaling>
          <c:orientation val="minMax"/>
        </c:scaling>
        <c:delete val="1"/>
        <c:axPos val="l"/>
        <c:numFmt formatCode="0%" sourceLinked="1"/>
        <c:majorTickMark val="out"/>
        <c:minorTickMark val="none"/>
        <c:tickLblPos val="nextTo"/>
        <c:crossAx val="149122048"/>
        <c:crosses val="autoZero"/>
        <c:crossBetween val="between"/>
      </c:valAx>
    </c:plotArea>
    <c:legend>
      <c:legendPos val="t"/>
      <c:layout>
        <c:manualLayout>
          <c:xMode val="edge"/>
          <c:yMode val="edge"/>
          <c:x val="0.14439868093411404"/>
          <c:y val="1.675976455295497E-2"/>
          <c:w val="0.7046740471543621"/>
          <c:h val="6.4537765116778209E-2"/>
        </c:manualLayout>
      </c:layout>
      <c:overlay val="0"/>
      <c:spPr>
        <a:solidFill>
          <a:schemeClr val="bg1"/>
        </a:solidFill>
        <a:ln>
          <a:solidFill>
            <a:schemeClr val="tx1">
              <a:lumMod val="50000"/>
              <a:lumOff val="50000"/>
            </a:schemeClr>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601948405098011E-3"/>
          <c:y val="0.37871853932243704"/>
          <c:w val="0.98267318411041316"/>
          <c:h val="0.49134551417814321"/>
        </c:manualLayout>
      </c:layout>
      <c:barChart>
        <c:barDir val="col"/>
        <c:grouping val="clustered"/>
        <c:varyColors val="0"/>
        <c:ser>
          <c:idx val="0"/>
          <c:order val="0"/>
          <c:tx>
            <c:strRef>
              <c:f>Sheet1!$B$1</c:f>
              <c:strCache>
                <c:ptCount val="1"/>
                <c:pt idx="0">
                  <c:v>Worker/Spouse Has DB (n=347)</c:v>
                </c:pt>
              </c:strCache>
            </c:strRef>
          </c:tx>
          <c:spPr>
            <a:solidFill>
              <a:schemeClr val="accent1">
                <a:lumMod val="75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Sheet1!$A$2:$A$4</c:f>
              <c:strCache>
                <c:ptCount val="3"/>
                <c:pt idx="0">
                  <c:v>Major Source of Income</c:v>
                </c:pt>
                <c:pt idx="1">
                  <c:v>Minor Source of Income</c:v>
                </c:pt>
                <c:pt idx="2">
                  <c:v>Not a Source of Inocme</c:v>
                </c:pt>
              </c:strCache>
            </c:strRef>
          </c:cat>
          <c:val>
            <c:numRef>
              <c:f>Sheet1!$B$2:$B$4</c:f>
              <c:numCache>
                <c:formatCode>0%</c:formatCode>
                <c:ptCount val="3"/>
                <c:pt idx="0">
                  <c:v>0.49</c:v>
                </c:pt>
                <c:pt idx="1">
                  <c:v>0.41</c:v>
                </c:pt>
                <c:pt idx="2">
                  <c:v>0.08</c:v>
                </c:pt>
              </c:numCache>
            </c:numRef>
          </c:val>
        </c:ser>
        <c:ser>
          <c:idx val="1"/>
          <c:order val="1"/>
          <c:tx>
            <c:strRef>
              <c:f>Sheet1!$C$1</c:f>
              <c:strCache>
                <c:ptCount val="1"/>
                <c:pt idx="0">
                  <c:v>No DB (n=538)</c:v>
                </c:pt>
              </c:strCache>
            </c:strRef>
          </c:tx>
          <c:spPr>
            <a:solidFill>
              <a:schemeClr val="accent1">
                <a:lumMod val="40000"/>
                <a:lumOff val="60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Sheet1!$A$2:$A$4</c:f>
              <c:strCache>
                <c:ptCount val="3"/>
                <c:pt idx="0">
                  <c:v>Major Source of Income</c:v>
                </c:pt>
                <c:pt idx="1">
                  <c:v>Minor Source of Income</c:v>
                </c:pt>
                <c:pt idx="2">
                  <c:v>Not a Source of Inocme</c:v>
                </c:pt>
              </c:strCache>
            </c:strRef>
          </c:cat>
          <c:val>
            <c:numRef>
              <c:f>Sheet1!$C$2:$C$4</c:f>
              <c:numCache>
                <c:formatCode>0%</c:formatCode>
                <c:ptCount val="3"/>
                <c:pt idx="0">
                  <c:v>0.19</c:v>
                </c:pt>
                <c:pt idx="1">
                  <c:v>0.21</c:v>
                </c:pt>
                <c:pt idx="2">
                  <c:v>0.56999999999999995</c:v>
                </c:pt>
              </c:numCache>
            </c:numRef>
          </c:val>
        </c:ser>
        <c:dLbls>
          <c:showLegendKey val="0"/>
          <c:showVal val="0"/>
          <c:showCatName val="0"/>
          <c:showSerName val="0"/>
          <c:showPercent val="0"/>
          <c:showBubbleSize val="0"/>
        </c:dLbls>
        <c:gapWidth val="50"/>
        <c:axId val="149349120"/>
        <c:axId val="149350656"/>
      </c:barChart>
      <c:catAx>
        <c:axId val="149349120"/>
        <c:scaling>
          <c:orientation val="minMax"/>
        </c:scaling>
        <c:delete val="0"/>
        <c:axPos val="b"/>
        <c:numFmt formatCode="General" sourceLinked="1"/>
        <c:majorTickMark val="none"/>
        <c:minorTickMark val="none"/>
        <c:tickLblPos val="nextTo"/>
        <c:txPr>
          <a:bodyPr/>
          <a:lstStyle/>
          <a:p>
            <a:pPr>
              <a:defRPr sz="1600"/>
            </a:pPr>
            <a:endParaRPr lang="en-US"/>
          </a:p>
        </c:txPr>
        <c:crossAx val="149350656"/>
        <c:crosses val="autoZero"/>
        <c:auto val="1"/>
        <c:lblAlgn val="ctr"/>
        <c:lblOffset val="100"/>
        <c:noMultiLvlLbl val="0"/>
      </c:catAx>
      <c:valAx>
        <c:axId val="149350656"/>
        <c:scaling>
          <c:orientation val="minMax"/>
        </c:scaling>
        <c:delete val="1"/>
        <c:axPos val="l"/>
        <c:numFmt formatCode="0%" sourceLinked="1"/>
        <c:majorTickMark val="out"/>
        <c:minorTickMark val="none"/>
        <c:tickLblPos val="nextTo"/>
        <c:crossAx val="149349120"/>
        <c:crosses val="autoZero"/>
        <c:crossBetween val="between"/>
      </c:valAx>
    </c:plotArea>
    <c:legend>
      <c:legendPos val="t"/>
      <c:layout>
        <c:manualLayout>
          <c:xMode val="edge"/>
          <c:yMode val="edge"/>
          <c:x val="0.17462119599914874"/>
          <c:y val="0.12599066937019485"/>
          <c:w val="0.6481180392991418"/>
          <c:h val="8.0322267982028461E-2"/>
        </c:manualLayout>
      </c:layout>
      <c:overlay val="0"/>
      <c:spPr>
        <a:solidFill>
          <a:schemeClr val="bg1"/>
        </a:solidFill>
        <a:ln>
          <a:solidFill>
            <a:schemeClr val="tx1">
              <a:lumMod val="50000"/>
              <a:lumOff val="50000"/>
            </a:schemeClr>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lineChart>
        <c:grouping val="standard"/>
        <c:varyColors val="0"/>
        <c:ser>
          <c:idx val="0"/>
          <c:order val="0"/>
          <c:tx>
            <c:strRef>
              <c:f>Sheet1!$B$1</c:f>
              <c:strCache>
                <c:ptCount val="1"/>
                <c:pt idx="0">
                  <c:v>Major Reason</c:v>
                </c:pt>
              </c:strCache>
            </c:strRef>
          </c:tx>
          <c:dLbls>
            <c:dLbl>
              <c:idx val="1"/>
              <c:dLblPos val="b"/>
              <c:showLegendKey val="0"/>
              <c:showVal val="1"/>
              <c:showCatName val="0"/>
              <c:showSerName val="0"/>
              <c:showPercent val="0"/>
              <c:showBubbleSize val="0"/>
            </c:dLbl>
            <c:dLbl>
              <c:idx val="4"/>
              <c:dLblPos val="b"/>
              <c:showLegendKey val="0"/>
              <c:showVal val="1"/>
              <c:showCatName val="0"/>
              <c:showSerName val="0"/>
              <c:showPercent val="0"/>
              <c:showBubbleSize val="0"/>
            </c:dLbl>
            <c:dLbl>
              <c:idx val="6"/>
              <c:dLblPos val="b"/>
              <c:showLegendKey val="0"/>
              <c:showVal val="1"/>
              <c:showCatName val="0"/>
              <c:showSerName val="0"/>
              <c:showPercent val="0"/>
              <c:showBubbleSize val="0"/>
            </c:dLbl>
            <c:dLbl>
              <c:idx val="11"/>
              <c:dLblPos val="b"/>
              <c:showLegendKey val="0"/>
              <c:showVal val="1"/>
              <c:showCatName val="0"/>
              <c:showSerName val="0"/>
              <c:showPercent val="0"/>
              <c:showBubbleSize val="0"/>
            </c:dLbl>
            <c:dLbl>
              <c:idx val="12"/>
              <c:dLblPos val="b"/>
              <c:showLegendKey val="0"/>
              <c:showVal val="1"/>
              <c:showCatName val="0"/>
              <c:showSerName val="0"/>
              <c:showPercent val="0"/>
              <c:showBubbleSize val="0"/>
            </c:dLbl>
            <c:txPr>
              <a:bodyPr/>
              <a:lstStyle/>
              <a:p>
                <a:pPr>
                  <a:defRPr sz="1400"/>
                </a:pPr>
                <a:endParaRPr lang="en-US"/>
              </a:p>
            </c:txPr>
            <c:dLblPos val="t"/>
            <c:showLegendKey val="0"/>
            <c:showVal val="1"/>
            <c:showCatName val="0"/>
            <c:showSerName val="0"/>
            <c:showPercent val="0"/>
            <c:showBubbleSize val="0"/>
            <c:showLeaderLines val="0"/>
          </c:dLbls>
          <c:cat>
            <c:numRef>
              <c:f>Sheet1!$A$2:$A$14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Sheet1!$B$2:$B$14</c:f>
              <c:numCache>
                <c:formatCode>0%</c:formatCode>
                <c:ptCount val="13"/>
                <c:pt idx="0">
                  <c:v>0.41</c:v>
                </c:pt>
                <c:pt idx="1">
                  <c:v>0.37</c:v>
                </c:pt>
                <c:pt idx="3">
                  <c:v>0.39</c:v>
                </c:pt>
                <c:pt idx="4">
                  <c:v>0.35</c:v>
                </c:pt>
                <c:pt idx="5">
                  <c:v>0.38</c:v>
                </c:pt>
                <c:pt idx="6">
                  <c:v>0.34</c:v>
                </c:pt>
                <c:pt idx="7">
                  <c:v>0.4</c:v>
                </c:pt>
                <c:pt idx="8">
                  <c:v>0.32</c:v>
                </c:pt>
                <c:pt idx="9">
                  <c:v>0.3</c:v>
                </c:pt>
                <c:pt idx="10">
                  <c:v>0.34</c:v>
                </c:pt>
                <c:pt idx="11">
                  <c:v>0.35</c:v>
                </c:pt>
                <c:pt idx="12">
                  <c:v>0.36</c:v>
                </c:pt>
              </c:numCache>
            </c:numRef>
          </c:val>
          <c:smooth val="0"/>
        </c:ser>
        <c:ser>
          <c:idx val="1"/>
          <c:order val="1"/>
          <c:tx>
            <c:strRef>
              <c:f>Sheet1!$C$1</c:f>
              <c:strCache>
                <c:ptCount val="1"/>
                <c:pt idx="0">
                  <c:v>Minor Reason</c:v>
                </c:pt>
              </c:strCache>
            </c:strRef>
          </c:tx>
          <c:dLbls>
            <c:txPr>
              <a:bodyPr/>
              <a:lstStyle/>
              <a:p>
                <a:pPr>
                  <a:defRPr sz="1400"/>
                </a:pPr>
                <a:endParaRPr lang="en-US"/>
              </a:p>
            </c:txPr>
            <c:dLblPos val="b"/>
            <c:showLegendKey val="0"/>
            <c:showVal val="1"/>
            <c:showCatName val="0"/>
            <c:showSerName val="0"/>
            <c:showPercent val="0"/>
            <c:showBubbleSize val="0"/>
            <c:showLeaderLines val="0"/>
          </c:dLbls>
          <c:cat>
            <c:numRef>
              <c:f>Sheet1!$A$2:$A$14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Sheet1!$C$2:$C$14</c:f>
              <c:numCache>
                <c:formatCode>0%</c:formatCode>
                <c:ptCount val="13"/>
                <c:pt idx="0">
                  <c:v>0.22</c:v>
                </c:pt>
                <c:pt idx="1">
                  <c:v>0.23</c:v>
                </c:pt>
                <c:pt idx="3">
                  <c:v>0.23</c:v>
                </c:pt>
                <c:pt idx="4">
                  <c:v>0.26</c:v>
                </c:pt>
                <c:pt idx="5">
                  <c:v>0.25</c:v>
                </c:pt>
                <c:pt idx="6">
                  <c:v>0.18</c:v>
                </c:pt>
                <c:pt idx="7">
                  <c:v>0.19</c:v>
                </c:pt>
                <c:pt idx="8">
                  <c:v>0.2</c:v>
                </c:pt>
                <c:pt idx="9">
                  <c:v>0.2</c:v>
                </c:pt>
                <c:pt idx="10">
                  <c:v>0.21</c:v>
                </c:pt>
                <c:pt idx="11">
                  <c:v>0.24</c:v>
                </c:pt>
                <c:pt idx="12">
                  <c:v>0.18</c:v>
                </c:pt>
              </c:numCache>
            </c:numRef>
          </c:val>
          <c:smooth val="0"/>
        </c:ser>
        <c:ser>
          <c:idx val="2"/>
          <c:order val="2"/>
          <c:tx>
            <c:strRef>
              <c:f>Sheet1!$D$1</c:f>
              <c:strCache>
                <c:ptCount val="1"/>
                <c:pt idx="0">
                  <c:v>Not a Reason</c:v>
                </c:pt>
              </c:strCache>
            </c:strRef>
          </c:tx>
          <c:dLbls>
            <c:dLbl>
              <c:idx val="1"/>
              <c:dLblPos val="t"/>
              <c:showLegendKey val="0"/>
              <c:showVal val="1"/>
              <c:showCatName val="0"/>
              <c:showSerName val="0"/>
              <c:showPercent val="0"/>
              <c:showBubbleSize val="0"/>
            </c:dLbl>
            <c:dLbl>
              <c:idx val="4"/>
              <c:dLblPos val="t"/>
              <c:showLegendKey val="0"/>
              <c:showVal val="1"/>
              <c:showCatName val="0"/>
              <c:showSerName val="0"/>
              <c:showPercent val="0"/>
              <c:showBubbleSize val="0"/>
            </c:dLbl>
            <c:dLbl>
              <c:idx val="6"/>
              <c:dLblPos val="t"/>
              <c:showLegendKey val="0"/>
              <c:showVal val="1"/>
              <c:showCatName val="0"/>
              <c:showSerName val="0"/>
              <c:showPercent val="0"/>
              <c:showBubbleSize val="0"/>
            </c:dLbl>
            <c:dLbl>
              <c:idx val="8"/>
              <c:dLblPos val="t"/>
              <c:showLegendKey val="0"/>
              <c:showVal val="1"/>
              <c:showCatName val="0"/>
              <c:showSerName val="0"/>
              <c:showPercent val="0"/>
              <c:showBubbleSize val="0"/>
            </c:dLbl>
            <c:dLbl>
              <c:idx val="9"/>
              <c:dLblPos val="t"/>
              <c:showLegendKey val="0"/>
              <c:showVal val="1"/>
              <c:showCatName val="0"/>
              <c:showSerName val="0"/>
              <c:showPercent val="0"/>
              <c:showBubbleSize val="0"/>
            </c:dLbl>
            <c:dLbl>
              <c:idx val="10"/>
              <c:dLblPos val="t"/>
              <c:showLegendKey val="0"/>
              <c:showVal val="1"/>
              <c:showCatName val="0"/>
              <c:showSerName val="0"/>
              <c:showPercent val="0"/>
              <c:showBubbleSize val="0"/>
            </c:dLbl>
            <c:dLbl>
              <c:idx val="11"/>
              <c:dLblPos val="t"/>
              <c:showLegendKey val="0"/>
              <c:showVal val="1"/>
              <c:showCatName val="0"/>
              <c:showSerName val="0"/>
              <c:showPercent val="0"/>
              <c:showBubbleSize val="0"/>
            </c:dLbl>
            <c:dLbl>
              <c:idx val="12"/>
              <c:dLblPos val="t"/>
              <c:showLegendKey val="0"/>
              <c:showVal val="1"/>
              <c:showCatName val="0"/>
              <c:showSerName val="0"/>
              <c:showPercent val="0"/>
              <c:showBubbleSize val="0"/>
            </c:dLbl>
            <c:txPr>
              <a:bodyPr/>
              <a:lstStyle/>
              <a:p>
                <a:pPr>
                  <a:defRPr sz="1400"/>
                </a:pPr>
                <a:endParaRPr lang="en-US"/>
              </a:p>
            </c:txPr>
            <c:dLblPos val="b"/>
            <c:showLegendKey val="0"/>
            <c:showVal val="1"/>
            <c:showCatName val="0"/>
            <c:showSerName val="0"/>
            <c:showPercent val="0"/>
            <c:showBubbleSize val="0"/>
            <c:showLeaderLines val="0"/>
          </c:dLbls>
          <c:cat>
            <c:numRef>
              <c:f>Sheet1!$A$2:$A$14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Sheet1!$D$2:$D$14</c:f>
              <c:numCache>
                <c:formatCode>0%</c:formatCode>
                <c:ptCount val="13"/>
                <c:pt idx="0">
                  <c:v>0.33</c:v>
                </c:pt>
                <c:pt idx="1">
                  <c:v>0.39</c:v>
                </c:pt>
                <c:pt idx="3">
                  <c:v>0.36</c:v>
                </c:pt>
                <c:pt idx="4">
                  <c:v>0.37</c:v>
                </c:pt>
                <c:pt idx="5">
                  <c:v>0.35</c:v>
                </c:pt>
                <c:pt idx="6">
                  <c:v>0.43</c:v>
                </c:pt>
                <c:pt idx="7">
                  <c:v>0.39</c:v>
                </c:pt>
                <c:pt idx="8">
                  <c:v>0.44</c:v>
                </c:pt>
                <c:pt idx="9">
                  <c:v>0.46</c:v>
                </c:pt>
                <c:pt idx="10">
                  <c:v>0.43</c:v>
                </c:pt>
                <c:pt idx="11">
                  <c:v>0.39</c:v>
                </c:pt>
                <c:pt idx="12">
                  <c:v>0.43</c:v>
                </c:pt>
              </c:numCache>
            </c:numRef>
          </c:val>
          <c:smooth val="0"/>
        </c:ser>
        <c:dLbls>
          <c:showLegendKey val="0"/>
          <c:showVal val="0"/>
          <c:showCatName val="0"/>
          <c:showSerName val="0"/>
          <c:showPercent val="0"/>
          <c:showBubbleSize val="0"/>
        </c:dLbls>
        <c:marker val="1"/>
        <c:smooth val="0"/>
        <c:axId val="149937152"/>
        <c:axId val="149955328"/>
      </c:lineChart>
      <c:catAx>
        <c:axId val="149937152"/>
        <c:scaling>
          <c:orientation val="minMax"/>
        </c:scaling>
        <c:delete val="0"/>
        <c:axPos val="b"/>
        <c:numFmt formatCode="General" sourceLinked="1"/>
        <c:majorTickMark val="none"/>
        <c:minorTickMark val="none"/>
        <c:tickLblPos val="nextTo"/>
        <c:txPr>
          <a:bodyPr/>
          <a:lstStyle/>
          <a:p>
            <a:pPr>
              <a:defRPr sz="1200"/>
            </a:pPr>
            <a:endParaRPr lang="en-US"/>
          </a:p>
        </c:txPr>
        <c:crossAx val="149955328"/>
        <c:crosses val="autoZero"/>
        <c:auto val="1"/>
        <c:lblAlgn val="ctr"/>
        <c:lblOffset val="100"/>
        <c:noMultiLvlLbl val="0"/>
      </c:catAx>
      <c:valAx>
        <c:axId val="149955328"/>
        <c:scaling>
          <c:orientation val="minMax"/>
        </c:scaling>
        <c:delete val="1"/>
        <c:axPos val="l"/>
        <c:numFmt formatCode="0%" sourceLinked="1"/>
        <c:majorTickMark val="out"/>
        <c:minorTickMark val="none"/>
        <c:tickLblPos val="nextTo"/>
        <c:crossAx val="149937152"/>
        <c:crosses val="autoZero"/>
        <c:crossBetween val="between"/>
      </c:valAx>
    </c:plotArea>
    <c:legend>
      <c:legendPos val="t"/>
      <c:layout>
        <c:manualLayout>
          <c:xMode val="edge"/>
          <c:yMode val="edge"/>
          <c:x val="0.14439868093411404"/>
          <c:y val="1.675976455295497E-2"/>
          <c:w val="0.7046740471543621"/>
          <c:h val="6.4537765116778209E-2"/>
        </c:manualLayout>
      </c:layout>
      <c:overlay val="0"/>
      <c:spPr>
        <a:solidFill>
          <a:schemeClr val="bg1"/>
        </a:solidFill>
        <a:ln>
          <a:solidFill>
            <a:schemeClr val="tx1">
              <a:lumMod val="50000"/>
              <a:lumOff val="50000"/>
            </a:schemeClr>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lineChart>
        <c:grouping val="standard"/>
        <c:varyColors val="0"/>
        <c:ser>
          <c:idx val="0"/>
          <c:order val="0"/>
          <c:tx>
            <c:strRef>
              <c:f>Sheet1!$B$1</c:f>
              <c:strCache>
                <c:ptCount val="1"/>
                <c:pt idx="0">
                  <c:v>Major Reason</c:v>
                </c:pt>
              </c:strCache>
            </c:strRef>
          </c:tx>
          <c:dLbls>
            <c:dLbl>
              <c:idx val="0"/>
              <c:layout>
                <c:manualLayout>
                  <c:x val="-4.7863247863247867E-2"/>
                  <c:y val="1.8176807193119069E-2"/>
                </c:manualLayout>
              </c:layout>
              <c:dLblPos val="r"/>
              <c:showLegendKey val="0"/>
              <c:showVal val="1"/>
              <c:showCatName val="0"/>
              <c:showSerName val="0"/>
              <c:showPercent val="0"/>
              <c:showBubbleSize val="0"/>
            </c:dLbl>
            <c:txPr>
              <a:bodyPr/>
              <a:lstStyle/>
              <a:p>
                <a:pPr>
                  <a:defRPr sz="1400"/>
                </a:pPr>
                <a:endParaRPr lang="en-US"/>
              </a:p>
            </c:txPr>
            <c:dLblPos val="t"/>
            <c:showLegendKey val="0"/>
            <c:showVal val="1"/>
            <c:showCatName val="0"/>
            <c:showSerName val="0"/>
            <c:showPercent val="0"/>
            <c:showBubbleSize val="0"/>
            <c:showLeaderLines val="0"/>
          </c:dLbls>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Sheet1!$B$2:$B$11</c:f>
              <c:numCache>
                <c:formatCode>0%</c:formatCode>
                <c:ptCount val="10"/>
                <c:pt idx="0">
                  <c:v>0.34</c:v>
                </c:pt>
                <c:pt idx="1">
                  <c:v>0.42</c:v>
                </c:pt>
                <c:pt idx="2">
                  <c:v>0.42</c:v>
                </c:pt>
                <c:pt idx="3">
                  <c:v>0.44</c:v>
                </c:pt>
                <c:pt idx="4">
                  <c:v>0.42</c:v>
                </c:pt>
                <c:pt idx="5">
                  <c:v>0.43</c:v>
                </c:pt>
                <c:pt idx="6">
                  <c:v>0.44</c:v>
                </c:pt>
                <c:pt idx="7">
                  <c:v>0.43</c:v>
                </c:pt>
                <c:pt idx="8">
                  <c:v>0.42</c:v>
                </c:pt>
                <c:pt idx="9">
                  <c:v>0.42</c:v>
                </c:pt>
              </c:numCache>
            </c:numRef>
          </c:val>
          <c:smooth val="0"/>
        </c:ser>
        <c:ser>
          <c:idx val="1"/>
          <c:order val="1"/>
          <c:tx>
            <c:strRef>
              <c:f>Sheet1!$C$1</c:f>
              <c:strCache>
                <c:ptCount val="1"/>
                <c:pt idx="0">
                  <c:v>Minor Reason</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Sheet1!$C$2:$C$11</c:f>
              <c:numCache>
                <c:formatCode>0%</c:formatCode>
                <c:ptCount val="10"/>
                <c:pt idx="0">
                  <c:v>0.35</c:v>
                </c:pt>
                <c:pt idx="1">
                  <c:v>0.33</c:v>
                </c:pt>
                <c:pt idx="2">
                  <c:v>0.32</c:v>
                </c:pt>
                <c:pt idx="3">
                  <c:v>0.28999999999999998</c:v>
                </c:pt>
                <c:pt idx="4">
                  <c:v>0.33</c:v>
                </c:pt>
                <c:pt idx="5">
                  <c:v>0.32</c:v>
                </c:pt>
                <c:pt idx="6">
                  <c:v>0.28999999999999998</c:v>
                </c:pt>
                <c:pt idx="7">
                  <c:v>0.28999999999999998</c:v>
                </c:pt>
                <c:pt idx="8">
                  <c:v>0.3</c:v>
                </c:pt>
                <c:pt idx="9">
                  <c:v>0.28999999999999998</c:v>
                </c:pt>
              </c:numCache>
            </c:numRef>
          </c:val>
          <c:smooth val="0"/>
        </c:ser>
        <c:ser>
          <c:idx val="2"/>
          <c:order val="2"/>
          <c:tx>
            <c:strRef>
              <c:f>Sheet1!$D$1</c:f>
              <c:strCache>
                <c:ptCount val="1"/>
                <c:pt idx="0">
                  <c:v>Not a Reason</c:v>
                </c:pt>
              </c:strCache>
            </c:strRef>
          </c:tx>
          <c:dLbls>
            <c:txPr>
              <a:bodyPr/>
              <a:lstStyle/>
              <a:p>
                <a:pPr>
                  <a:defRPr sz="1400"/>
                </a:pPr>
                <a:endParaRPr lang="en-US"/>
              </a:p>
            </c:txPr>
            <c:dLblPos val="b"/>
            <c:showLegendKey val="0"/>
            <c:showVal val="1"/>
            <c:showCatName val="0"/>
            <c:showSerName val="0"/>
            <c:showPercent val="0"/>
            <c:showBubbleSize val="0"/>
            <c:showLeaderLines val="0"/>
          </c:dLbls>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Sheet1!$D$2:$D$11</c:f>
              <c:numCache>
                <c:formatCode>0%</c:formatCode>
                <c:ptCount val="10"/>
                <c:pt idx="0">
                  <c:v>0.3</c:v>
                </c:pt>
                <c:pt idx="1">
                  <c:v>0.23</c:v>
                </c:pt>
                <c:pt idx="2">
                  <c:v>0.24</c:v>
                </c:pt>
                <c:pt idx="3">
                  <c:v>0.24</c:v>
                </c:pt>
                <c:pt idx="4">
                  <c:v>0.23</c:v>
                </c:pt>
                <c:pt idx="5">
                  <c:v>0.23</c:v>
                </c:pt>
                <c:pt idx="6">
                  <c:v>0.25</c:v>
                </c:pt>
                <c:pt idx="7">
                  <c:v>0.26</c:v>
                </c:pt>
                <c:pt idx="8">
                  <c:v>0.26</c:v>
                </c:pt>
                <c:pt idx="9">
                  <c:v>0.26</c:v>
                </c:pt>
              </c:numCache>
            </c:numRef>
          </c:val>
          <c:smooth val="0"/>
        </c:ser>
        <c:dLbls>
          <c:showLegendKey val="0"/>
          <c:showVal val="0"/>
          <c:showCatName val="0"/>
          <c:showSerName val="0"/>
          <c:showPercent val="0"/>
          <c:showBubbleSize val="0"/>
        </c:dLbls>
        <c:marker val="1"/>
        <c:smooth val="0"/>
        <c:axId val="150132992"/>
        <c:axId val="150011904"/>
      </c:lineChart>
      <c:catAx>
        <c:axId val="150132992"/>
        <c:scaling>
          <c:orientation val="minMax"/>
        </c:scaling>
        <c:delete val="0"/>
        <c:axPos val="b"/>
        <c:numFmt formatCode="General" sourceLinked="1"/>
        <c:majorTickMark val="none"/>
        <c:minorTickMark val="none"/>
        <c:tickLblPos val="nextTo"/>
        <c:txPr>
          <a:bodyPr/>
          <a:lstStyle/>
          <a:p>
            <a:pPr>
              <a:defRPr sz="1200"/>
            </a:pPr>
            <a:endParaRPr lang="en-US"/>
          </a:p>
        </c:txPr>
        <c:crossAx val="150011904"/>
        <c:crosses val="autoZero"/>
        <c:auto val="1"/>
        <c:lblAlgn val="ctr"/>
        <c:lblOffset val="100"/>
        <c:noMultiLvlLbl val="0"/>
      </c:catAx>
      <c:valAx>
        <c:axId val="150011904"/>
        <c:scaling>
          <c:orientation val="minMax"/>
        </c:scaling>
        <c:delete val="1"/>
        <c:axPos val="l"/>
        <c:numFmt formatCode="0%" sourceLinked="1"/>
        <c:majorTickMark val="out"/>
        <c:minorTickMark val="none"/>
        <c:tickLblPos val="nextTo"/>
        <c:crossAx val="150132992"/>
        <c:crosses val="autoZero"/>
        <c:crossBetween val="between"/>
      </c:valAx>
    </c:plotArea>
    <c:legend>
      <c:legendPos val="t"/>
      <c:layout>
        <c:manualLayout>
          <c:xMode val="edge"/>
          <c:yMode val="edge"/>
          <c:x val="0.14439868093411404"/>
          <c:y val="1.675976455295497E-2"/>
          <c:w val="0.69755154003185504"/>
          <c:h val="6.4537765116778209E-2"/>
        </c:manualLayout>
      </c:layout>
      <c:overlay val="0"/>
      <c:spPr>
        <a:solidFill>
          <a:schemeClr val="bg1"/>
        </a:solidFill>
        <a:ln>
          <a:solidFill>
            <a:schemeClr val="tx1">
              <a:lumMod val="50000"/>
              <a:lumOff val="50000"/>
            </a:schemeClr>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lineChart>
        <c:grouping val="standard"/>
        <c:varyColors val="0"/>
        <c:ser>
          <c:idx val="0"/>
          <c:order val="0"/>
          <c:tx>
            <c:strRef>
              <c:f>Sheet1!$B$1</c:f>
              <c:strCache>
                <c:ptCount val="1"/>
                <c:pt idx="0">
                  <c:v>Major Reason</c:v>
                </c:pt>
              </c:strCache>
            </c:strRef>
          </c:tx>
          <c:dLbls>
            <c:dLbl>
              <c:idx val="4"/>
              <c:dLblPos val="t"/>
              <c:showLegendKey val="0"/>
              <c:showVal val="1"/>
              <c:showCatName val="0"/>
              <c:showSerName val="0"/>
              <c:showPercent val="0"/>
              <c:showBubbleSize val="0"/>
            </c:dLbl>
            <c:dLbl>
              <c:idx val="7"/>
              <c:layout>
                <c:manualLayout>
                  <c:x val="-2.7920227920227816E-2"/>
                  <c:y val="-3.7887952518886547E-2"/>
                </c:manualLayout>
              </c:layout>
              <c:dLblPos val="r"/>
              <c:showLegendKey val="0"/>
              <c:showVal val="1"/>
              <c:showCatName val="0"/>
              <c:showSerName val="0"/>
              <c:showPercent val="0"/>
              <c:showBubbleSize val="0"/>
            </c:dLbl>
            <c:txPr>
              <a:bodyPr/>
              <a:lstStyle/>
              <a:p>
                <a:pPr>
                  <a:defRPr sz="1400"/>
                </a:pPr>
                <a:endParaRPr lang="en-US"/>
              </a:p>
            </c:txPr>
            <c:dLblPos val="b"/>
            <c:showLegendKey val="0"/>
            <c:showVal val="1"/>
            <c:showCatName val="0"/>
            <c:showSerName val="0"/>
            <c:showPercent val="0"/>
            <c:showBubbleSize val="0"/>
            <c:showLeaderLines val="0"/>
          </c:dLbls>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Sheet1!$B$2:$B$11</c:f>
              <c:numCache>
                <c:formatCode>0%</c:formatCode>
                <c:ptCount val="10"/>
                <c:pt idx="0">
                  <c:v>0.14000000000000001</c:v>
                </c:pt>
                <c:pt idx="1">
                  <c:v>0.21</c:v>
                </c:pt>
                <c:pt idx="2">
                  <c:v>0.22</c:v>
                </c:pt>
                <c:pt idx="3">
                  <c:v>0.15</c:v>
                </c:pt>
                <c:pt idx="4">
                  <c:v>0.21</c:v>
                </c:pt>
                <c:pt idx="5">
                  <c:v>0.2</c:v>
                </c:pt>
                <c:pt idx="6">
                  <c:v>0.24</c:v>
                </c:pt>
                <c:pt idx="7">
                  <c:v>0.21</c:v>
                </c:pt>
                <c:pt idx="8">
                  <c:v>0.2</c:v>
                </c:pt>
                <c:pt idx="9">
                  <c:v>0.19</c:v>
                </c:pt>
              </c:numCache>
            </c:numRef>
          </c:val>
          <c:smooth val="0"/>
        </c:ser>
        <c:ser>
          <c:idx val="1"/>
          <c:order val="1"/>
          <c:tx>
            <c:strRef>
              <c:f>Sheet1!$C$1</c:f>
              <c:strCache>
                <c:ptCount val="1"/>
                <c:pt idx="0">
                  <c:v>Minor Reason</c:v>
                </c:pt>
              </c:strCache>
            </c:strRef>
          </c:tx>
          <c:dLbls>
            <c:dLbl>
              <c:idx val="4"/>
              <c:dLblPos val="b"/>
              <c:showLegendKey val="0"/>
              <c:showVal val="1"/>
              <c:showCatName val="0"/>
              <c:showSerName val="0"/>
              <c:showPercent val="0"/>
              <c:showBubbleSize val="0"/>
            </c:dLbl>
            <c:dLbl>
              <c:idx val="7"/>
              <c:layout>
                <c:manualLayout>
                  <c:x val="-3.0769230769230663E-2"/>
                  <c:y val="4.351999340145913E-2"/>
                </c:manualLayout>
              </c:layout>
              <c:dLblPos val="r"/>
              <c:showLegendKey val="0"/>
              <c:showVal val="1"/>
              <c:showCatName val="0"/>
              <c:showSerName val="0"/>
              <c:showPercent val="0"/>
              <c:showBubbleSize val="0"/>
            </c:dLbl>
            <c:txPr>
              <a:bodyPr/>
              <a:lstStyle/>
              <a:p>
                <a:pPr>
                  <a:defRPr sz="1400"/>
                </a:pPr>
                <a:endParaRPr lang="en-US"/>
              </a:p>
            </c:txPr>
            <c:dLblPos val="t"/>
            <c:showLegendKey val="0"/>
            <c:showVal val="1"/>
            <c:showCatName val="0"/>
            <c:showSerName val="0"/>
            <c:showPercent val="0"/>
            <c:showBubbleSize val="0"/>
            <c:showLeaderLines val="0"/>
          </c:dLbls>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Sheet1!$C$2:$C$11</c:f>
              <c:numCache>
                <c:formatCode>0%</c:formatCode>
                <c:ptCount val="10"/>
                <c:pt idx="0">
                  <c:v>0.2</c:v>
                </c:pt>
                <c:pt idx="1">
                  <c:v>0.26</c:v>
                </c:pt>
                <c:pt idx="2">
                  <c:v>0.26</c:v>
                </c:pt>
                <c:pt idx="3">
                  <c:v>0.2</c:v>
                </c:pt>
                <c:pt idx="4">
                  <c:v>0.19</c:v>
                </c:pt>
                <c:pt idx="5">
                  <c:v>0.24</c:v>
                </c:pt>
                <c:pt idx="6">
                  <c:v>0.27</c:v>
                </c:pt>
                <c:pt idx="7">
                  <c:v>0.2</c:v>
                </c:pt>
                <c:pt idx="8">
                  <c:v>0.22</c:v>
                </c:pt>
                <c:pt idx="9">
                  <c:v>0.23</c:v>
                </c:pt>
              </c:numCache>
            </c:numRef>
          </c:val>
          <c:smooth val="0"/>
        </c:ser>
        <c:ser>
          <c:idx val="2"/>
          <c:order val="2"/>
          <c:tx>
            <c:strRef>
              <c:f>Sheet1!$D$1</c:f>
              <c:strCache>
                <c:ptCount val="1"/>
                <c:pt idx="0">
                  <c:v>Not a Reason</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Sheet1!$D$2:$D$11</c:f>
              <c:numCache>
                <c:formatCode>0%</c:formatCode>
                <c:ptCount val="10"/>
                <c:pt idx="0">
                  <c:v>0.65</c:v>
                </c:pt>
                <c:pt idx="1">
                  <c:v>0.49</c:v>
                </c:pt>
                <c:pt idx="2">
                  <c:v>0.47</c:v>
                </c:pt>
                <c:pt idx="3">
                  <c:v>0.6</c:v>
                </c:pt>
                <c:pt idx="4">
                  <c:v>0.56999999999999995</c:v>
                </c:pt>
                <c:pt idx="5">
                  <c:v>0.53</c:v>
                </c:pt>
                <c:pt idx="6">
                  <c:v>0.45</c:v>
                </c:pt>
                <c:pt idx="7">
                  <c:v>0.56999999999999995</c:v>
                </c:pt>
                <c:pt idx="8">
                  <c:v>0.53</c:v>
                </c:pt>
                <c:pt idx="9">
                  <c:v>0.53</c:v>
                </c:pt>
              </c:numCache>
            </c:numRef>
          </c:val>
          <c:smooth val="0"/>
        </c:ser>
        <c:dLbls>
          <c:showLegendKey val="0"/>
          <c:showVal val="0"/>
          <c:showCatName val="0"/>
          <c:showSerName val="0"/>
          <c:showPercent val="0"/>
          <c:showBubbleSize val="0"/>
        </c:dLbls>
        <c:marker val="1"/>
        <c:smooth val="0"/>
        <c:axId val="150074112"/>
        <c:axId val="150075648"/>
      </c:lineChart>
      <c:catAx>
        <c:axId val="150074112"/>
        <c:scaling>
          <c:orientation val="minMax"/>
        </c:scaling>
        <c:delete val="0"/>
        <c:axPos val="b"/>
        <c:numFmt formatCode="General" sourceLinked="1"/>
        <c:majorTickMark val="none"/>
        <c:minorTickMark val="none"/>
        <c:tickLblPos val="nextTo"/>
        <c:txPr>
          <a:bodyPr/>
          <a:lstStyle/>
          <a:p>
            <a:pPr>
              <a:defRPr sz="1200"/>
            </a:pPr>
            <a:endParaRPr lang="en-US"/>
          </a:p>
        </c:txPr>
        <c:crossAx val="150075648"/>
        <c:crosses val="autoZero"/>
        <c:auto val="1"/>
        <c:lblAlgn val="ctr"/>
        <c:lblOffset val="100"/>
        <c:noMultiLvlLbl val="0"/>
      </c:catAx>
      <c:valAx>
        <c:axId val="150075648"/>
        <c:scaling>
          <c:orientation val="minMax"/>
        </c:scaling>
        <c:delete val="1"/>
        <c:axPos val="l"/>
        <c:numFmt formatCode="0%" sourceLinked="1"/>
        <c:majorTickMark val="out"/>
        <c:minorTickMark val="none"/>
        <c:tickLblPos val="nextTo"/>
        <c:crossAx val="150074112"/>
        <c:crosses val="autoZero"/>
        <c:crossBetween val="between"/>
      </c:valAx>
    </c:plotArea>
    <c:legend>
      <c:legendPos val="t"/>
      <c:layout>
        <c:manualLayout>
          <c:xMode val="edge"/>
          <c:yMode val="edge"/>
          <c:x val="0.14439868093411404"/>
          <c:y val="1.675976455295497E-2"/>
          <c:w val="0.69755154003185504"/>
          <c:h val="6.4537765116778209E-2"/>
        </c:manualLayout>
      </c:layout>
      <c:overlay val="0"/>
      <c:spPr>
        <a:solidFill>
          <a:schemeClr val="bg1"/>
        </a:solidFill>
        <a:ln>
          <a:solidFill>
            <a:schemeClr val="tx1">
              <a:lumMod val="50000"/>
              <a:lumOff val="50000"/>
            </a:schemeClr>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lineChart>
        <c:grouping val="standard"/>
        <c:varyColors val="0"/>
        <c:ser>
          <c:idx val="0"/>
          <c:order val="0"/>
          <c:tx>
            <c:strRef>
              <c:f>Sheet1!$B$1</c:f>
              <c:strCache>
                <c:ptCount val="1"/>
                <c:pt idx="0">
                  <c:v>Major Reason</c:v>
                </c:pt>
              </c:strCache>
            </c:strRef>
          </c:tx>
          <c:dLbls>
            <c:txPr>
              <a:bodyPr/>
              <a:lstStyle/>
              <a:p>
                <a:pPr>
                  <a:defRPr sz="1400"/>
                </a:pPr>
                <a:endParaRPr lang="en-US"/>
              </a:p>
            </c:txPr>
            <c:dLblPos val="b"/>
            <c:showLegendKey val="0"/>
            <c:showVal val="1"/>
            <c:showCatName val="0"/>
            <c:showSerName val="0"/>
            <c:showPercent val="0"/>
            <c:showBubbleSize val="0"/>
            <c:showLeaderLines val="0"/>
          </c:dLbls>
          <c:cat>
            <c:numRef>
              <c:f>Sheet1!$A$2:$A$8</c:f>
              <c:numCache>
                <c:formatCode>General</c:formatCode>
                <c:ptCount val="7"/>
                <c:pt idx="0">
                  <c:v>2008</c:v>
                </c:pt>
                <c:pt idx="1">
                  <c:v>2009</c:v>
                </c:pt>
                <c:pt idx="2">
                  <c:v>2010</c:v>
                </c:pt>
                <c:pt idx="3">
                  <c:v>2011</c:v>
                </c:pt>
                <c:pt idx="4">
                  <c:v>2012</c:v>
                </c:pt>
                <c:pt idx="5">
                  <c:v>2013</c:v>
                </c:pt>
                <c:pt idx="6">
                  <c:v>2014</c:v>
                </c:pt>
              </c:numCache>
            </c:numRef>
          </c:cat>
          <c:val>
            <c:numRef>
              <c:f>Sheet1!$B$2:$B$8</c:f>
              <c:numCache>
                <c:formatCode>0%</c:formatCode>
                <c:ptCount val="7"/>
                <c:pt idx="0">
                  <c:v>0.26</c:v>
                </c:pt>
                <c:pt idx="1">
                  <c:v>0.24</c:v>
                </c:pt>
                <c:pt idx="2">
                  <c:v>0.26</c:v>
                </c:pt>
                <c:pt idx="3">
                  <c:v>0.28999999999999998</c:v>
                </c:pt>
                <c:pt idx="4">
                  <c:v>0.23</c:v>
                </c:pt>
                <c:pt idx="5">
                  <c:v>0.27</c:v>
                </c:pt>
                <c:pt idx="6">
                  <c:v>0.24</c:v>
                </c:pt>
              </c:numCache>
            </c:numRef>
          </c:val>
          <c:smooth val="0"/>
        </c:ser>
        <c:ser>
          <c:idx val="1"/>
          <c:order val="1"/>
          <c:tx>
            <c:strRef>
              <c:f>Sheet1!$C$1</c:f>
              <c:strCache>
                <c:ptCount val="1"/>
                <c:pt idx="0">
                  <c:v>Minor Reason</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Sheet1!$A$2:$A$8</c:f>
              <c:numCache>
                <c:formatCode>General</c:formatCode>
                <c:ptCount val="7"/>
                <c:pt idx="0">
                  <c:v>2008</c:v>
                </c:pt>
                <c:pt idx="1">
                  <c:v>2009</c:v>
                </c:pt>
                <c:pt idx="2">
                  <c:v>2010</c:v>
                </c:pt>
                <c:pt idx="3">
                  <c:v>2011</c:v>
                </c:pt>
                <c:pt idx="4">
                  <c:v>2012</c:v>
                </c:pt>
                <c:pt idx="5">
                  <c:v>2013</c:v>
                </c:pt>
                <c:pt idx="6">
                  <c:v>2014</c:v>
                </c:pt>
              </c:numCache>
            </c:numRef>
          </c:cat>
          <c:val>
            <c:numRef>
              <c:f>Sheet1!$C$2:$C$8</c:f>
              <c:numCache>
                <c:formatCode>0%</c:formatCode>
                <c:ptCount val="7"/>
                <c:pt idx="0">
                  <c:v>0.43</c:v>
                </c:pt>
                <c:pt idx="1">
                  <c:v>0.39</c:v>
                </c:pt>
                <c:pt idx="2">
                  <c:v>0.42</c:v>
                </c:pt>
                <c:pt idx="3">
                  <c:v>0.37</c:v>
                </c:pt>
                <c:pt idx="4">
                  <c:v>0.4</c:v>
                </c:pt>
                <c:pt idx="5">
                  <c:v>0.41</c:v>
                </c:pt>
                <c:pt idx="6">
                  <c:v>0.41</c:v>
                </c:pt>
              </c:numCache>
            </c:numRef>
          </c:val>
          <c:smooth val="0"/>
        </c:ser>
        <c:ser>
          <c:idx val="2"/>
          <c:order val="2"/>
          <c:tx>
            <c:strRef>
              <c:f>Sheet1!$D$1</c:f>
              <c:strCache>
                <c:ptCount val="1"/>
                <c:pt idx="0">
                  <c:v>Not a Reason</c:v>
                </c:pt>
              </c:strCache>
            </c:strRef>
          </c:tx>
          <c:dLbls>
            <c:dLbl>
              <c:idx val="0"/>
              <c:dLblPos val="t"/>
              <c:showLegendKey val="0"/>
              <c:showVal val="1"/>
              <c:showCatName val="0"/>
              <c:showSerName val="0"/>
              <c:showPercent val="0"/>
              <c:showBubbleSize val="0"/>
            </c:dLbl>
            <c:dLbl>
              <c:idx val="2"/>
              <c:dLblPos val="t"/>
              <c:showLegendKey val="0"/>
              <c:showVal val="1"/>
              <c:showCatName val="0"/>
              <c:showSerName val="0"/>
              <c:showPercent val="0"/>
              <c:showBubbleSize val="0"/>
            </c:dLbl>
            <c:dLbl>
              <c:idx val="3"/>
              <c:layout>
                <c:manualLayout>
                  <c:x val="-3.0769230769230771E-2"/>
                  <c:y val="-2.9693655644856598E-2"/>
                </c:manualLayout>
              </c:layout>
              <c:dLblPos val="r"/>
              <c:showLegendKey val="0"/>
              <c:showVal val="1"/>
              <c:showCatName val="0"/>
              <c:showSerName val="0"/>
              <c:showPercent val="0"/>
              <c:showBubbleSize val="0"/>
            </c:dLbl>
            <c:dLbl>
              <c:idx val="5"/>
              <c:dLblPos val="t"/>
              <c:showLegendKey val="0"/>
              <c:showVal val="1"/>
              <c:showCatName val="0"/>
              <c:showSerName val="0"/>
              <c:showPercent val="0"/>
              <c:showBubbleSize val="0"/>
            </c:dLbl>
            <c:txPr>
              <a:bodyPr/>
              <a:lstStyle/>
              <a:p>
                <a:pPr>
                  <a:defRPr sz="1400"/>
                </a:pPr>
                <a:endParaRPr lang="en-US"/>
              </a:p>
            </c:txPr>
            <c:dLblPos val="b"/>
            <c:showLegendKey val="0"/>
            <c:showVal val="1"/>
            <c:showCatName val="0"/>
            <c:showSerName val="0"/>
            <c:showPercent val="0"/>
            <c:showBubbleSize val="0"/>
            <c:showLeaderLines val="0"/>
          </c:dLbls>
          <c:cat>
            <c:numRef>
              <c:f>Sheet1!$A$2:$A$8</c:f>
              <c:numCache>
                <c:formatCode>General</c:formatCode>
                <c:ptCount val="7"/>
                <c:pt idx="0">
                  <c:v>2008</c:v>
                </c:pt>
                <c:pt idx="1">
                  <c:v>2009</c:v>
                </c:pt>
                <c:pt idx="2">
                  <c:v>2010</c:v>
                </c:pt>
                <c:pt idx="3">
                  <c:v>2011</c:v>
                </c:pt>
                <c:pt idx="4">
                  <c:v>2012</c:v>
                </c:pt>
                <c:pt idx="5">
                  <c:v>2013</c:v>
                </c:pt>
                <c:pt idx="6">
                  <c:v>2014</c:v>
                </c:pt>
              </c:numCache>
            </c:numRef>
          </c:cat>
          <c:val>
            <c:numRef>
              <c:f>Sheet1!$D$2:$D$8</c:f>
              <c:numCache>
                <c:formatCode>0%</c:formatCode>
                <c:ptCount val="7"/>
                <c:pt idx="0">
                  <c:v>0.28999999999999998</c:v>
                </c:pt>
                <c:pt idx="1">
                  <c:v>0.34</c:v>
                </c:pt>
                <c:pt idx="2">
                  <c:v>0.31</c:v>
                </c:pt>
                <c:pt idx="3">
                  <c:v>0.32</c:v>
                </c:pt>
                <c:pt idx="4">
                  <c:v>0.34</c:v>
                </c:pt>
                <c:pt idx="5">
                  <c:v>0.31</c:v>
                </c:pt>
                <c:pt idx="6">
                  <c:v>0.32</c:v>
                </c:pt>
              </c:numCache>
            </c:numRef>
          </c:val>
          <c:smooth val="0"/>
        </c:ser>
        <c:dLbls>
          <c:showLegendKey val="0"/>
          <c:showVal val="0"/>
          <c:showCatName val="0"/>
          <c:showSerName val="0"/>
          <c:showPercent val="0"/>
          <c:showBubbleSize val="0"/>
        </c:dLbls>
        <c:marker val="1"/>
        <c:smooth val="0"/>
        <c:axId val="150228352"/>
        <c:axId val="150246528"/>
      </c:lineChart>
      <c:catAx>
        <c:axId val="150228352"/>
        <c:scaling>
          <c:orientation val="minMax"/>
        </c:scaling>
        <c:delete val="0"/>
        <c:axPos val="b"/>
        <c:numFmt formatCode="General" sourceLinked="1"/>
        <c:majorTickMark val="none"/>
        <c:minorTickMark val="none"/>
        <c:tickLblPos val="nextTo"/>
        <c:txPr>
          <a:bodyPr/>
          <a:lstStyle/>
          <a:p>
            <a:pPr>
              <a:defRPr sz="1200"/>
            </a:pPr>
            <a:endParaRPr lang="en-US"/>
          </a:p>
        </c:txPr>
        <c:crossAx val="150246528"/>
        <c:crosses val="autoZero"/>
        <c:auto val="1"/>
        <c:lblAlgn val="ctr"/>
        <c:lblOffset val="100"/>
        <c:noMultiLvlLbl val="0"/>
      </c:catAx>
      <c:valAx>
        <c:axId val="150246528"/>
        <c:scaling>
          <c:orientation val="minMax"/>
        </c:scaling>
        <c:delete val="1"/>
        <c:axPos val="l"/>
        <c:numFmt formatCode="0%" sourceLinked="1"/>
        <c:majorTickMark val="out"/>
        <c:minorTickMark val="none"/>
        <c:tickLblPos val="nextTo"/>
        <c:crossAx val="150228352"/>
        <c:crosses val="autoZero"/>
        <c:crossBetween val="between"/>
      </c:valAx>
    </c:plotArea>
    <c:legend>
      <c:legendPos val="t"/>
      <c:layout>
        <c:manualLayout>
          <c:xMode val="edge"/>
          <c:yMode val="edge"/>
          <c:x val="0.14439868093411404"/>
          <c:y val="1.675976455295497E-2"/>
          <c:w val="0.69327803575835067"/>
          <c:h val="6.4537765116778209E-2"/>
        </c:manualLayout>
      </c:layout>
      <c:overlay val="0"/>
      <c:spPr>
        <a:solidFill>
          <a:schemeClr val="bg1"/>
        </a:solidFill>
        <a:ln>
          <a:solidFill>
            <a:schemeClr val="tx1">
              <a:lumMod val="50000"/>
              <a:lumOff val="50000"/>
            </a:schemeClr>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lineChart>
        <c:grouping val="standard"/>
        <c:varyColors val="0"/>
        <c:ser>
          <c:idx val="0"/>
          <c:order val="0"/>
          <c:tx>
            <c:strRef>
              <c:f>Sheet1!$B$1</c:f>
              <c:strCache>
                <c:ptCount val="1"/>
                <c:pt idx="0">
                  <c:v>Major Reason</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Sheet1!$A$2:$A$8</c:f>
              <c:numCache>
                <c:formatCode>General</c:formatCode>
                <c:ptCount val="7"/>
                <c:pt idx="0">
                  <c:v>2008</c:v>
                </c:pt>
                <c:pt idx="1">
                  <c:v>2009</c:v>
                </c:pt>
                <c:pt idx="2">
                  <c:v>2010</c:v>
                </c:pt>
                <c:pt idx="3">
                  <c:v>2011</c:v>
                </c:pt>
                <c:pt idx="4">
                  <c:v>2012</c:v>
                </c:pt>
                <c:pt idx="5">
                  <c:v>2013</c:v>
                </c:pt>
                <c:pt idx="6">
                  <c:v>2014</c:v>
                </c:pt>
              </c:numCache>
            </c:numRef>
          </c:cat>
          <c:val>
            <c:numRef>
              <c:f>Sheet1!$B$2:$B$8</c:f>
              <c:numCache>
                <c:formatCode>0%</c:formatCode>
                <c:ptCount val="7"/>
                <c:pt idx="0">
                  <c:v>0.12</c:v>
                </c:pt>
                <c:pt idx="1">
                  <c:v>0.14000000000000001</c:v>
                </c:pt>
                <c:pt idx="2">
                  <c:v>0.13</c:v>
                </c:pt>
                <c:pt idx="3">
                  <c:v>0.17</c:v>
                </c:pt>
                <c:pt idx="4">
                  <c:v>0.14000000000000001</c:v>
                </c:pt>
                <c:pt idx="5">
                  <c:v>0.13</c:v>
                </c:pt>
                <c:pt idx="6">
                  <c:v>0.15</c:v>
                </c:pt>
              </c:numCache>
            </c:numRef>
          </c:val>
          <c:smooth val="0"/>
        </c:ser>
        <c:ser>
          <c:idx val="1"/>
          <c:order val="1"/>
          <c:tx>
            <c:strRef>
              <c:f>Sheet1!$C$1</c:f>
              <c:strCache>
                <c:ptCount val="1"/>
                <c:pt idx="0">
                  <c:v>Minor Reason</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Sheet1!$A$2:$A$8</c:f>
              <c:numCache>
                <c:formatCode>General</c:formatCode>
                <c:ptCount val="7"/>
                <c:pt idx="0">
                  <c:v>2008</c:v>
                </c:pt>
                <c:pt idx="1">
                  <c:v>2009</c:v>
                </c:pt>
                <c:pt idx="2">
                  <c:v>2010</c:v>
                </c:pt>
                <c:pt idx="3">
                  <c:v>2011</c:v>
                </c:pt>
                <c:pt idx="4">
                  <c:v>2012</c:v>
                </c:pt>
                <c:pt idx="5">
                  <c:v>2013</c:v>
                </c:pt>
                <c:pt idx="6">
                  <c:v>2014</c:v>
                </c:pt>
              </c:numCache>
            </c:numRef>
          </c:cat>
          <c:val>
            <c:numRef>
              <c:f>Sheet1!$C$2:$C$8</c:f>
              <c:numCache>
                <c:formatCode>0%</c:formatCode>
                <c:ptCount val="7"/>
                <c:pt idx="0">
                  <c:v>0.22</c:v>
                </c:pt>
                <c:pt idx="1">
                  <c:v>0.26</c:v>
                </c:pt>
                <c:pt idx="2">
                  <c:v>0.27</c:v>
                </c:pt>
                <c:pt idx="3">
                  <c:v>0.31</c:v>
                </c:pt>
                <c:pt idx="4">
                  <c:v>0.26</c:v>
                </c:pt>
                <c:pt idx="5">
                  <c:v>0.27</c:v>
                </c:pt>
                <c:pt idx="6">
                  <c:v>0.26</c:v>
                </c:pt>
              </c:numCache>
            </c:numRef>
          </c:val>
          <c:smooth val="0"/>
        </c:ser>
        <c:ser>
          <c:idx val="2"/>
          <c:order val="2"/>
          <c:tx>
            <c:strRef>
              <c:f>Sheet1!$D$1</c:f>
              <c:strCache>
                <c:ptCount val="1"/>
                <c:pt idx="0">
                  <c:v>Not a Reason</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Sheet1!$A$2:$A$8</c:f>
              <c:numCache>
                <c:formatCode>General</c:formatCode>
                <c:ptCount val="7"/>
                <c:pt idx="0">
                  <c:v>2008</c:v>
                </c:pt>
                <c:pt idx="1">
                  <c:v>2009</c:v>
                </c:pt>
                <c:pt idx="2">
                  <c:v>2010</c:v>
                </c:pt>
                <c:pt idx="3">
                  <c:v>2011</c:v>
                </c:pt>
                <c:pt idx="4">
                  <c:v>2012</c:v>
                </c:pt>
                <c:pt idx="5">
                  <c:v>2013</c:v>
                </c:pt>
                <c:pt idx="6">
                  <c:v>2014</c:v>
                </c:pt>
              </c:numCache>
            </c:numRef>
          </c:cat>
          <c:val>
            <c:numRef>
              <c:f>Sheet1!$D$2:$D$8</c:f>
              <c:numCache>
                <c:formatCode>0%</c:formatCode>
                <c:ptCount val="7"/>
                <c:pt idx="0">
                  <c:v>0.64</c:v>
                </c:pt>
                <c:pt idx="1">
                  <c:v>0.56999999999999995</c:v>
                </c:pt>
                <c:pt idx="2">
                  <c:v>0.56999999999999995</c:v>
                </c:pt>
                <c:pt idx="3">
                  <c:v>0.51</c:v>
                </c:pt>
                <c:pt idx="4">
                  <c:v>0.56999999999999995</c:v>
                </c:pt>
                <c:pt idx="5">
                  <c:v>0.56999999999999995</c:v>
                </c:pt>
                <c:pt idx="6">
                  <c:v>0.56000000000000005</c:v>
                </c:pt>
              </c:numCache>
            </c:numRef>
          </c:val>
          <c:smooth val="0"/>
        </c:ser>
        <c:dLbls>
          <c:showLegendKey val="0"/>
          <c:showVal val="0"/>
          <c:showCatName val="0"/>
          <c:showSerName val="0"/>
          <c:showPercent val="0"/>
          <c:showBubbleSize val="0"/>
        </c:dLbls>
        <c:marker val="1"/>
        <c:smooth val="0"/>
        <c:axId val="150312832"/>
        <c:axId val="150314368"/>
      </c:lineChart>
      <c:catAx>
        <c:axId val="150312832"/>
        <c:scaling>
          <c:orientation val="minMax"/>
        </c:scaling>
        <c:delete val="0"/>
        <c:axPos val="b"/>
        <c:numFmt formatCode="General" sourceLinked="1"/>
        <c:majorTickMark val="none"/>
        <c:minorTickMark val="none"/>
        <c:tickLblPos val="nextTo"/>
        <c:txPr>
          <a:bodyPr/>
          <a:lstStyle/>
          <a:p>
            <a:pPr>
              <a:defRPr sz="1200"/>
            </a:pPr>
            <a:endParaRPr lang="en-US"/>
          </a:p>
        </c:txPr>
        <c:crossAx val="150314368"/>
        <c:crosses val="autoZero"/>
        <c:auto val="1"/>
        <c:lblAlgn val="ctr"/>
        <c:lblOffset val="100"/>
        <c:noMultiLvlLbl val="0"/>
      </c:catAx>
      <c:valAx>
        <c:axId val="150314368"/>
        <c:scaling>
          <c:orientation val="minMax"/>
        </c:scaling>
        <c:delete val="1"/>
        <c:axPos val="l"/>
        <c:numFmt formatCode="0%" sourceLinked="1"/>
        <c:majorTickMark val="out"/>
        <c:minorTickMark val="none"/>
        <c:tickLblPos val="nextTo"/>
        <c:crossAx val="150312832"/>
        <c:crosses val="autoZero"/>
        <c:crossBetween val="between"/>
      </c:valAx>
    </c:plotArea>
    <c:legend>
      <c:legendPos val="t"/>
      <c:layout>
        <c:manualLayout>
          <c:xMode val="edge"/>
          <c:yMode val="edge"/>
          <c:x val="0.14439868093411404"/>
          <c:y val="1.675976455295497E-2"/>
          <c:w val="0.69327803575835067"/>
          <c:h val="6.4537765116778209E-2"/>
        </c:manualLayout>
      </c:layout>
      <c:overlay val="0"/>
      <c:spPr>
        <a:solidFill>
          <a:schemeClr val="bg1"/>
        </a:solidFill>
        <a:ln>
          <a:solidFill>
            <a:schemeClr val="tx1">
              <a:lumMod val="50000"/>
              <a:lumOff val="50000"/>
            </a:schemeClr>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lineChart>
        <c:grouping val="standard"/>
        <c:varyColors val="0"/>
        <c:ser>
          <c:idx val="0"/>
          <c:order val="0"/>
          <c:tx>
            <c:strRef>
              <c:f>Sheet1!$B$1</c:f>
              <c:strCache>
                <c:ptCount val="1"/>
                <c:pt idx="0">
                  <c:v>Major Reason</c:v>
                </c:pt>
              </c:strCache>
            </c:strRef>
          </c:tx>
          <c:dLbls>
            <c:dLbl>
              <c:idx val="0"/>
              <c:dLblPos val="t"/>
              <c:showLegendKey val="0"/>
              <c:showVal val="1"/>
              <c:showCatName val="0"/>
              <c:showSerName val="0"/>
              <c:showPercent val="0"/>
              <c:showBubbleSize val="0"/>
            </c:dLbl>
            <c:txPr>
              <a:bodyPr/>
              <a:lstStyle/>
              <a:p>
                <a:pPr>
                  <a:defRPr sz="1400"/>
                </a:pPr>
                <a:endParaRPr lang="en-US"/>
              </a:p>
            </c:txPr>
            <c:dLblPos val="b"/>
            <c:showLegendKey val="0"/>
            <c:showVal val="1"/>
            <c:showCatName val="0"/>
            <c:showSerName val="0"/>
            <c:showPercent val="0"/>
            <c:showBubbleSize val="0"/>
            <c:showLeaderLines val="0"/>
          </c:dLbls>
          <c:cat>
            <c:numRef>
              <c:f>Sheet1!$A$2:$A$8</c:f>
              <c:numCache>
                <c:formatCode>General</c:formatCode>
                <c:ptCount val="7"/>
                <c:pt idx="0">
                  <c:v>2008</c:v>
                </c:pt>
                <c:pt idx="1">
                  <c:v>2009</c:v>
                </c:pt>
                <c:pt idx="2">
                  <c:v>2010</c:v>
                </c:pt>
                <c:pt idx="3">
                  <c:v>2011</c:v>
                </c:pt>
                <c:pt idx="4">
                  <c:v>2012</c:v>
                </c:pt>
                <c:pt idx="5">
                  <c:v>2013</c:v>
                </c:pt>
                <c:pt idx="6">
                  <c:v>2014</c:v>
                </c:pt>
              </c:numCache>
            </c:numRef>
          </c:cat>
          <c:val>
            <c:numRef>
              <c:f>Sheet1!$B$2:$B$8</c:f>
              <c:numCache>
                <c:formatCode>0%</c:formatCode>
                <c:ptCount val="7"/>
                <c:pt idx="0">
                  <c:v>0.3</c:v>
                </c:pt>
                <c:pt idx="1">
                  <c:v>0.25</c:v>
                </c:pt>
                <c:pt idx="2">
                  <c:v>0.28000000000000003</c:v>
                </c:pt>
                <c:pt idx="3">
                  <c:v>0.26</c:v>
                </c:pt>
                <c:pt idx="4">
                  <c:v>0.23</c:v>
                </c:pt>
                <c:pt idx="5">
                  <c:v>0.25</c:v>
                </c:pt>
                <c:pt idx="6">
                  <c:v>0.28000000000000003</c:v>
                </c:pt>
              </c:numCache>
            </c:numRef>
          </c:val>
          <c:smooth val="0"/>
        </c:ser>
        <c:ser>
          <c:idx val="1"/>
          <c:order val="1"/>
          <c:tx>
            <c:strRef>
              <c:f>Sheet1!$C$1</c:f>
              <c:strCache>
                <c:ptCount val="1"/>
                <c:pt idx="0">
                  <c:v>Minor Reason</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Sheet1!$A$2:$A$8</c:f>
              <c:numCache>
                <c:formatCode>General</c:formatCode>
                <c:ptCount val="7"/>
                <c:pt idx="0">
                  <c:v>2008</c:v>
                </c:pt>
                <c:pt idx="1">
                  <c:v>2009</c:v>
                </c:pt>
                <c:pt idx="2">
                  <c:v>2010</c:v>
                </c:pt>
                <c:pt idx="3">
                  <c:v>2011</c:v>
                </c:pt>
                <c:pt idx="4">
                  <c:v>2012</c:v>
                </c:pt>
                <c:pt idx="5">
                  <c:v>2013</c:v>
                </c:pt>
                <c:pt idx="6">
                  <c:v>2014</c:v>
                </c:pt>
              </c:numCache>
            </c:numRef>
          </c:cat>
          <c:val>
            <c:numRef>
              <c:f>Sheet1!$C$2:$C$8</c:f>
              <c:numCache>
                <c:formatCode>0%</c:formatCode>
                <c:ptCount val="7"/>
                <c:pt idx="0">
                  <c:v>0.43</c:v>
                </c:pt>
                <c:pt idx="1">
                  <c:v>0.44</c:v>
                </c:pt>
                <c:pt idx="2">
                  <c:v>0.39</c:v>
                </c:pt>
                <c:pt idx="3">
                  <c:v>0.39</c:v>
                </c:pt>
                <c:pt idx="4">
                  <c:v>0.39</c:v>
                </c:pt>
                <c:pt idx="5">
                  <c:v>0.39</c:v>
                </c:pt>
                <c:pt idx="6">
                  <c:v>0.4</c:v>
                </c:pt>
              </c:numCache>
            </c:numRef>
          </c:val>
          <c:smooth val="0"/>
        </c:ser>
        <c:ser>
          <c:idx val="2"/>
          <c:order val="2"/>
          <c:tx>
            <c:strRef>
              <c:f>Sheet1!$D$1</c:f>
              <c:strCache>
                <c:ptCount val="1"/>
                <c:pt idx="0">
                  <c:v>Not a Reason</c:v>
                </c:pt>
              </c:strCache>
            </c:strRef>
          </c:tx>
          <c:dLbls>
            <c:dLbl>
              <c:idx val="1"/>
              <c:dLblPos val="t"/>
              <c:showLegendKey val="0"/>
              <c:showVal val="1"/>
              <c:showCatName val="0"/>
              <c:showSerName val="0"/>
              <c:showPercent val="0"/>
              <c:showBubbleSize val="0"/>
            </c:dLbl>
            <c:dLbl>
              <c:idx val="2"/>
              <c:layout>
                <c:manualLayout>
                  <c:x val="-3.0769230769230823E-2"/>
                  <c:y val="-3.814138438096995E-2"/>
                </c:manualLayout>
              </c:layout>
              <c:dLblPos val="r"/>
              <c:showLegendKey val="0"/>
              <c:showVal val="1"/>
              <c:showCatName val="0"/>
              <c:showSerName val="0"/>
              <c:showPercent val="0"/>
              <c:showBubbleSize val="0"/>
            </c:dLbl>
            <c:dLbl>
              <c:idx val="6"/>
              <c:dLblPos val="t"/>
              <c:showLegendKey val="0"/>
              <c:showVal val="1"/>
              <c:showCatName val="0"/>
              <c:showSerName val="0"/>
              <c:showPercent val="0"/>
              <c:showBubbleSize val="0"/>
            </c:dLbl>
            <c:txPr>
              <a:bodyPr/>
              <a:lstStyle/>
              <a:p>
                <a:pPr>
                  <a:defRPr sz="1400"/>
                </a:pPr>
                <a:endParaRPr lang="en-US"/>
              </a:p>
            </c:txPr>
            <c:dLblPos val="b"/>
            <c:showLegendKey val="0"/>
            <c:showVal val="1"/>
            <c:showCatName val="0"/>
            <c:showSerName val="0"/>
            <c:showPercent val="0"/>
            <c:showBubbleSize val="0"/>
            <c:showLeaderLines val="0"/>
          </c:dLbls>
          <c:cat>
            <c:numRef>
              <c:f>Sheet1!$A$2:$A$8</c:f>
              <c:numCache>
                <c:formatCode>General</c:formatCode>
                <c:ptCount val="7"/>
                <c:pt idx="0">
                  <c:v>2008</c:v>
                </c:pt>
                <c:pt idx="1">
                  <c:v>2009</c:v>
                </c:pt>
                <c:pt idx="2">
                  <c:v>2010</c:v>
                </c:pt>
                <c:pt idx="3">
                  <c:v>2011</c:v>
                </c:pt>
                <c:pt idx="4">
                  <c:v>2012</c:v>
                </c:pt>
                <c:pt idx="5">
                  <c:v>2013</c:v>
                </c:pt>
                <c:pt idx="6">
                  <c:v>2014</c:v>
                </c:pt>
              </c:numCache>
            </c:numRef>
          </c:cat>
          <c:val>
            <c:numRef>
              <c:f>Sheet1!$D$2:$D$8</c:f>
              <c:numCache>
                <c:formatCode>0%</c:formatCode>
                <c:ptCount val="7"/>
                <c:pt idx="0">
                  <c:v>0.26</c:v>
                </c:pt>
                <c:pt idx="1">
                  <c:v>0.3</c:v>
                </c:pt>
                <c:pt idx="2">
                  <c:v>0.32</c:v>
                </c:pt>
                <c:pt idx="3">
                  <c:v>0.34</c:v>
                </c:pt>
                <c:pt idx="4">
                  <c:v>0.37</c:v>
                </c:pt>
                <c:pt idx="5">
                  <c:v>0.35</c:v>
                </c:pt>
                <c:pt idx="6">
                  <c:v>0.31</c:v>
                </c:pt>
              </c:numCache>
            </c:numRef>
          </c:val>
          <c:smooth val="0"/>
        </c:ser>
        <c:dLbls>
          <c:showLegendKey val="0"/>
          <c:showVal val="0"/>
          <c:showCatName val="0"/>
          <c:showSerName val="0"/>
          <c:showPercent val="0"/>
          <c:showBubbleSize val="0"/>
        </c:dLbls>
        <c:marker val="1"/>
        <c:smooth val="0"/>
        <c:axId val="150409984"/>
        <c:axId val="150411520"/>
      </c:lineChart>
      <c:catAx>
        <c:axId val="150409984"/>
        <c:scaling>
          <c:orientation val="minMax"/>
        </c:scaling>
        <c:delete val="0"/>
        <c:axPos val="b"/>
        <c:numFmt formatCode="General" sourceLinked="1"/>
        <c:majorTickMark val="none"/>
        <c:minorTickMark val="none"/>
        <c:tickLblPos val="nextTo"/>
        <c:txPr>
          <a:bodyPr/>
          <a:lstStyle/>
          <a:p>
            <a:pPr>
              <a:defRPr sz="1200"/>
            </a:pPr>
            <a:endParaRPr lang="en-US"/>
          </a:p>
        </c:txPr>
        <c:crossAx val="150411520"/>
        <c:crosses val="autoZero"/>
        <c:auto val="1"/>
        <c:lblAlgn val="ctr"/>
        <c:lblOffset val="100"/>
        <c:noMultiLvlLbl val="0"/>
      </c:catAx>
      <c:valAx>
        <c:axId val="150411520"/>
        <c:scaling>
          <c:orientation val="minMax"/>
        </c:scaling>
        <c:delete val="1"/>
        <c:axPos val="l"/>
        <c:numFmt formatCode="0%" sourceLinked="1"/>
        <c:majorTickMark val="out"/>
        <c:minorTickMark val="none"/>
        <c:tickLblPos val="nextTo"/>
        <c:crossAx val="150409984"/>
        <c:crosses val="autoZero"/>
        <c:crossBetween val="between"/>
      </c:valAx>
    </c:plotArea>
    <c:legend>
      <c:legendPos val="t"/>
      <c:layout>
        <c:manualLayout>
          <c:xMode val="edge"/>
          <c:yMode val="edge"/>
          <c:x val="0.14439868093411404"/>
          <c:y val="1.675976455295497E-2"/>
          <c:w val="0.7018250443053593"/>
          <c:h val="6.4537765116778209E-2"/>
        </c:manualLayout>
      </c:layout>
      <c:overlay val="0"/>
      <c:spPr>
        <a:solidFill>
          <a:schemeClr val="bg1"/>
        </a:solidFill>
        <a:ln>
          <a:solidFill>
            <a:schemeClr val="tx1">
              <a:lumMod val="50000"/>
              <a:lumOff val="50000"/>
            </a:schemeClr>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 Confident</c:v>
                </c:pt>
              </c:strCache>
            </c:strRef>
          </c:tx>
          <c:spPr>
            <a:solidFill>
              <a:schemeClr val="accent1">
                <a:lumMod val="50000"/>
              </a:schemeClr>
            </a:solidFill>
            <a:ln>
              <a:solidFill>
                <a:schemeClr val="accent1">
                  <a:lumMod val="50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Sheet1!$B$2:$B$23</c:f>
              <c:numCache>
                <c:formatCode>0%</c:formatCode>
                <c:ptCount val="22"/>
                <c:pt idx="0">
                  <c:v>0.38</c:v>
                </c:pt>
                <c:pt idx="1">
                  <c:v>0.44</c:v>
                </c:pt>
                <c:pt idx="2">
                  <c:v>0.4</c:v>
                </c:pt>
                <c:pt idx="3">
                  <c:v>0.4</c:v>
                </c:pt>
                <c:pt idx="4">
                  <c:v>0.38</c:v>
                </c:pt>
                <c:pt idx="5">
                  <c:v>0.45</c:v>
                </c:pt>
                <c:pt idx="6">
                  <c:v>0.45</c:v>
                </c:pt>
                <c:pt idx="7">
                  <c:v>0.48</c:v>
                </c:pt>
                <c:pt idx="8">
                  <c:v>0.44</c:v>
                </c:pt>
                <c:pt idx="9">
                  <c:v>0.43</c:v>
                </c:pt>
                <c:pt idx="10">
                  <c:v>0.49</c:v>
                </c:pt>
                <c:pt idx="11">
                  <c:v>0.44</c:v>
                </c:pt>
                <c:pt idx="12">
                  <c:v>0.41</c:v>
                </c:pt>
                <c:pt idx="13">
                  <c:v>0.44</c:v>
                </c:pt>
                <c:pt idx="14">
                  <c:v>0.48</c:v>
                </c:pt>
                <c:pt idx="15">
                  <c:v>0.34</c:v>
                </c:pt>
                <c:pt idx="16">
                  <c:v>0.34</c:v>
                </c:pt>
                <c:pt idx="17">
                  <c:v>0.33</c:v>
                </c:pt>
                <c:pt idx="18">
                  <c:v>0.35</c:v>
                </c:pt>
                <c:pt idx="19">
                  <c:v>0.32</c:v>
                </c:pt>
                <c:pt idx="20">
                  <c:v>0.28000000000000003</c:v>
                </c:pt>
                <c:pt idx="21">
                  <c:v>0.39</c:v>
                </c:pt>
              </c:numCache>
            </c:numRef>
          </c:val>
        </c:ser>
        <c:ser>
          <c:idx val="1"/>
          <c:order val="1"/>
          <c:tx>
            <c:strRef>
              <c:f>Sheet1!$C$1</c:f>
              <c:strCache>
                <c:ptCount val="1"/>
                <c:pt idx="0">
                  <c:v>Somewhat Confident</c:v>
                </c:pt>
              </c:strCache>
            </c:strRef>
          </c:tx>
          <c:spPr>
            <a:solidFill>
              <a:schemeClr val="accent1">
                <a:lumMod val="75000"/>
              </a:schemeClr>
            </a:solidFill>
            <a:ln>
              <a:solidFill>
                <a:schemeClr val="accent1">
                  <a:lumMod val="75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Sheet1!$C$2:$C$23</c:f>
              <c:numCache>
                <c:formatCode>0%</c:formatCode>
                <c:ptCount val="22"/>
                <c:pt idx="0">
                  <c:v>0.4</c:v>
                </c:pt>
                <c:pt idx="1">
                  <c:v>0.37</c:v>
                </c:pt>
                <c:pt idx="2">
                  <c:v>0.44</c:v>
                </c:pt>
                <c:pt idx="3">
                  <c:v>0.41</c:v>
                </c:pt>
                <c:pt idx="4">
                  <c:v>0.38</c:v>
                </c:pt>
                <c:pt idx="5">
                  <c:v>0.4</c:v>
                </c:pt>
                <c:pt idx="6">
                  <c:v>0.36</c:v>
                </c:pt>
                <c:pt idx="7">
                  <c:v>0.36</c:v>
                </c:pt>
                <c:pt idx="8">
                  <c:v>0.36</c:v>
                </c:pt>
                <c:pt idx="9">
                  <c:v>0.41</c:v>
                </c:pt>
                <c:pt idx="10">
                  <c:v>0.31</c:v>
                </c:pt>
                <c:pt idx="11">
                  <c:v>0.32</c:v>
                </c:pt>
                <c:pt idx="12">
                  <c:v>0.42</c:v>
                </c:pt>
                <c:pt idx="13">
                  <c:v>0.4</c:v>
                </c:pt>
                <c:pt idx="14">
                  <c:v>0.35</c:v>
                </c:pt>
                <c:pt idx="15">
                  <c:v>0.45</c:v>
                </c:pt>
                <c:pt idx="16">
                  <c:v>0.45</c:v>
                </c:pt>
                <c:pt idx="17">
                  <c:v>0.42</c:v>
                </c:pt>
                <c:pt idx="18">
                  <c:v>0.42</c:v>
                </c:pt>
                <c:pt idx="19">
                  <c:v>0.48</c:v>
                </c:pt>
                <c:pt idx="20">
                  <c:v>0.48</c:v>
                </c:pt>
                <c:pt idx="21">
                  <c:v>0.42</c:v>
                </c:pt>
              </c:numCache>
            </c:numRef>
          </c:val>
        </c:ser>
        <c:ser>
          <c:idx val="2"/>
          <c:order val="2"/>
          <c:tx>
            <c:strRef>
              <c:f>Sheet1!$D$1</c:f>
              <c:strCache>
                <c:ptCount val="1"/>
                <c:pt idx="0">
                  <c:v>Not Too Confident</c:v>
                </c:pt>
              </c:strCache>
            </c:strRef>
          </c:tx>
          <c:spPr>
            <a:solidFill>
              <a:schemeClr val="accent1">
                <a:lumMod val="60000"/>
                <a:lumOff val="40000"/>
              </a:schemeClr>
            </a:solidFill>
            <a:ln>
              <a:solidFill>
                <a:schemeClr val="accent1">
                  <a:lumMod val="60000"/>
                  <a:lumOff val="40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Sheet1!$D$2:$D$23</c:f>
              <c:numCache>
                <c:formatCode>0%</c:formatCode>
                <c:ptCount val="22"/>
                <c:pt idx="0">
                  <c:v>0.11</c:v>
                </c:pt>
                <c:pt idx="1">
                  <c:v>0.12</c:v>
                </c:pt>
                <c:pt idx="2">
                  <c:v>0.1</c:v>
                </c:pt>
                <c:pt idx="3">
                  <c:v>0.14000000000000001</c:v>
                </c:pt>
                <c:pt idx="4">
                  <c:v>0.17</c:v>
                </c:pt>
                <c:pt idx="5">
                  <c:v>0.09</c:v>
                </c:pt>
                <c:pt idx="6">
                  <c:v>0.12</c:v>
                </c:pt>
                <c:pt idx="7">
                  <c:v>7.0000000000000007E-2</c:v>
                </c:pt>
                <c:pt idx="8">
                  <c:v>0.09</c:v>
                </c:pt>
                <c:pt idx="9">
                  <c:v>0.08</c:v>
                </c:pt>
                <c:pt idx="10">
                  <c:v>0.11</c:v>
                </c:pt>
                <c:pt idx="11">
                  <c:v>0.14000000000000001</c:v>
                </c:pt>
                <c:pt idx="12">
                  <c:v>0.11</c:v>
                </c:pt>
                <c:pt idx="13">
                  <c:v>7.0000000000000007E-2</c:v>
                </c:pt>
                <c:pt idx="14">
                  <c:v>0.08</c:v>
                </c:pt>
                <c:pt idx="15">
                  <c:v>0.06</c:v>
                </c:pt>
                <c:pt idx="16">
                  <c:v>0.12</c:v>
                </c:pt>
                <c:pt idx="17">
                  <c:v>0.18</c:v>
                </c:pt>
                <c:pt idx="18">
                  <c:v>0.13</c:v>
                </c:pt>
                <c:pt idx="19">
                  <c:v>0.1</c:v>
                </c:pt>
                <c:pt idx="20">
                  <c:v>0.11</c:v>
                </c:pt>
                <c:pt idx="21">
                  <c:v>0.08</c:v>
                </c:pt>
              </c:numCache>
            </c:numRef>
          </c:val>
        </c:ser>
        <c:ser>
          <c:idx val="3"/>
          <c:order val="3"/>
          <c:tx>
            <c:strRef>
              <c:f>Sheet1!$E$1</c:f>
              <c:strCache>
                <c:ptCount val="1"/>
                <c:pt idx="0">
                  <c:v>Not At All Confident</c:v>
                </c:pt>
              </c:strCache>
            </c:strRef>
          </c:tx>
          <c:spPr>
            <a:solidFill>
              <a:schemeClr val="accent1">
                <a:lumMod val="40000"/>
                <a:lumOff val="60000"/>
              </a:schemeClr>
            </a:solidFill>
            <a:ln>
              <a:solidFill>
                <a:schemeClr val="accent1">
                  <a:lumMod val="40000"/>
                  <a:lumOff val="60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Sheet1!$E$2:$E$23</c:f>
              <c:numCache>
                <c:formatCode>0%</c:formatCode>
                <c:ptCount val="22"/>
                <c:pt idx="0">
                  <c:v>0.05</c:v>
                </c:pt>
                <c:pt idx="1">
                  <c:v>7.0000000000000007E-2</c:v>
                </c:pt>
                <c:pt idx="2">
                  <c:v>0.05</c:v>
                </c:pt>
                <c:pt idx="3">
                  <c:v>0.02</c:v>
                </c:pt>
                <c:pt idx="4">
                  <c:v>0.05</c:v>
                </c:pt>
                <c:pt idx="5">
                  <c:v>0.03</c:v>
                </c:pt>
                <c:pt idx="6">
                  <c:v>7.0000000000000007E-2</c:v>
                </c:pt>
                <c:pt idx="7">
                  <c:v>0.09</c:v>
                </c:pt>
                <c:pt idx="8">
                  <c:v>7.0000000000000007E-2</c:v>
                </c:pt>
                <c:pt idx="9">
                  <c:v>0.06</c:v>
                </c:pt>
                <c:pt idx="10">
                  <c:v>0.08</c:v>
                </c:pt>
                <c:pt idx="11">
                  <c:v>0.08</c:v>
                </c:pt>
                <c:pt idx="12">
                  <c:v>0.05</c:v>
                </c:pt>
                <c:pt idx="13">
                  <c:v>7.0000000000000007E-2</c:v>
                </c:pt>
                <c:pt idx="14">
                  <c:v>0.08</c:v>
                </c:pt>
                <c:pt idx="15">
                  <c:v>0.14000000000000001</c:v>
                </c:pt>
                <c:pt idx="16">
                  <c:v>0.09</c:v>
                </c:pt>
                <c:pt idx="17">
                  <c:v>7.0000000000000007E-2</c:v>
                </c:pt>
                <c:pt idx="18">
                  <c:v>0.08</c:v>
                </c:pt>
                <c:pt idx="19">
                  <c:v>0.1</c:v>
                </c:pt>
                <c:pt idx="20">
                  <c:v>0.12</c:v>
                </c:pt>
                <c:pt idx="21">
                  <c:v>0.11</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Sheet1!$F$2:$F$23</c:f>
              <c:numCache>
                <c:formatCode>0%</c:formatCode>
                <c:ptCount val="22"/>
                <c:pt idx="0">
                  <c:v>0.06</c:v>
                </c:pt>
                <c:pt idx="1">
                  <c:v>0</c:v>
                </c:pt>
                <c:pt idx="2">
                  <c:v>0.01</c:v>
                </c:pt>
                <c:pt idx="3">
                  <c:v>0.03</c:v>
                </c:pt>
                <c:pt idx="4">
                  <c:v>0.02</c:v>
                </c:pt>
                <c:pt idx="5">
                  <c:v>0.02</c:v>
                </c:pt>
                <c:pt idx="6">
                  <c:v>0.01</c:v>
                </c:pt>
                <c:pt idx="7">
                  <c:v>0.01</c:v>
                </c:pt>
                <c:pt idx="8">
                  <c:v>0.03</c:v>
                </c:pt>
                <c:pt idx="9">
                  <c:v>0.01</c:v>
                </c:pt>
                <c:pt idx="10">
                  <c:v>0.01</c:v>
                </c:pt>
                <c:pt idx="11">
                  <c:v>0.02</c:v>
                </c:pt>
                <c:pt idx="12">
                  <c:v>0.01</c:v>
                </c:pt>
                <c:pt idx="13">
                  <c:v>0.02</c:v>
                </c:pt>
                <c:pt idx="14">
                  <c:v>0.01</c:v>
                </c:pt>
                <c:pt idx="15" formatCode="0.00%">
                  <c:v>0.01</c:v>
                </c:pt>
                <c:pt idx="16">
                  <c:v>0</c:v>
                </c:pt>
                <c:pt idx="17">
                  <c:v>0.01</c:v>
                </c:pt>
                <c:pt idx="18">
                  <c:v>0.02</c:v>
                </c:pt>
                <c:pt idx="19">
                  <c:v>0.01</c:v>
                </c:pt>
                <c:pt idx="20">
                  <c:v>0.01</c:v>
                </c:pt>
                <c:pt idx="21">
                  <c:v>0</c:v>
                </c:pt>
              </c:numCache>
            </c:numRef>
          </c:val>
        </c:ser>
        <c:dLbls>
          <c:showLegendKey val="0"/>
          <c:showVal val="0"/>
          <c:showCatName val="0"/>
          <c:showSerName val="0"/>
          <c:showPercent val="0"/>
          <c:showBubbleSize val="0"/>
        </c:dLbls>
        <c:axId val="97752576"/>
        <c:axId val="97754112"/>
      </c:areaChart>
      <c:barChart>
        <c:barDir val="col"/>
        <c:grouping val="stacked"/>
        <c:varyColors val="0"/>
        <c:ser>
          <c:idx val="5"/>
          <c:order val="5"/>
          <c:tx>
            <c:strRef>
              <c:f>Sheet1!$G$1</c:f>
              <c:strCache>
                <c:ptCount val="1"/>
                <c:pt idx="0">
                  <c:v>Column4</c:v>
                </c:pt>
              </c:strCache>
            </c:strRef>
          </c:tx>
          <c:spPr>
            <a:solidFill>
              <a:srgbClr val="00B050"/>
            </a:solidFill>
            <a:ln w="25400">
              <a:noFill/>
            </a:ln>
          </c:spPr>
          <c:invertIfNegative val="0"/>
          <c:dPt>
            <c:idx val="1"/>
            <c:invertIfNegative val="0"/>
            <c:bubble3D val="0"/>
            <c:spPr>
              <a:solidFill>
                <a:srgbClr val="00B050"/>
              </a:solidFill>
              <a:ln w="25400">
                <a:noFill/>
              </a:ln>
            </c:spPr>
          </c:dPt>
          <c:dPt>
            <c:idx val="2"/>
            <c:invertIfNegative val="0"/>
            <c:bubble3D val="0"/>
            <c:spPr>
              <a:solidFill>
                <a:srgbClr val="FF0000"/>
              </a:solidFill>
              <a:ln w="25400">
                <a:noFill/>
              </a:ln>
            </c:spPr>
          </c:dPt>
          <c:dPt>
            <c:idx val="3"/>
            <c:invertIfNegative val="0"/>
            <c:bubble3D val="0"/>
            <c:spPr>
              <a:solidFill>
                <a:srgbClr val="00B050"/>
              </a:solidFill>
              <a:ln w="25400">
                <a:noFill/>
              </a:ln>
            </c:spPr>
          </c:dPt>
          <c:dPt>
            <c:idx val="4"/>
            <c:invertIfNegative val="0"/>
            <c:bubble3D val="0"/>
            <c:spPr>
              <a:solidFill>
                <a:srgbClr val="FF0000"/>
              </a:solidFill>
              <a:ln w="25400">
                <a:noFill/>
              </a:ln>
            </c:spPr>
          </c:dPt>
          <c:dPt>
            <c:idx val="5"/>
            <c:invertIfNegative val="0"/>
            <c:bubble3D val="0"/>
            <c:spPr>
              <a:solidFill>
                <a:srgbClr val="00B050"/>
              </a:solidFill>
              <a:ln w="25400">
                <a:noFill/>
              </a:ln>
            </c:spPr>
          </c:dPt>
          <c:dPt>
            <c:idx val="6"/>
            <c:invertIfNegative val="0"/>
            <c:bubble3D val="0"/>
            <c:spPr>
              <a:solidFill>
                <a:srgbClr val="00B050"/>
              </a:solidFill>
              <a:ln w="25400">
                <a:noFill/>
              </a:ln>
            </c:spPr>
          </c:dPt>
          <c:dPt>
            <c:idx val="7"/>
            <c:invertIfNegative val="0"/>
            <c:bubble3D val="0"/>
            <c:spPr>
              <a:solidFill>
                <a:srgbClr val="00B050"/>
              </a:solidFill>
              <a:ln w="25400">
                <a:noFill/>
              </a:ln>
            </c:spPr>
          </c:dPt>
          <c:dPt>
            <c:idx val="8"/>
            <c:invertIfNegative val="0"/>
            <c:bubble3D val="0"/>
            <c:spPr>
              <a:solidFill>
                <a:srgbClr val="FF0000"/>
              </a:solidFill>
              <a:ln w="25400">
                <a:noFill/>
              </a:ln>
            </c:spPr>
          </c:dPt>
          <c:dPt>
            <c:idx val="9"/>
            <c:invertIfNegative val="0"/>
            <c:bubble3D val="0"/>
            <c:spPr>
              <a:solidFill>
                <a:srgbClr val="FF0000"/>
              </a:solidFill>
              <a:ln w="25400">
                <a:noFill/>
              </a:ln>
            </c:spPr>
          </c:dPt>
          <c:dPt>
            <c:idx val="10"/>
            <c:invertIfNegative val="0"/>
            <c:bubble3D val="0"/>
            <c:spPr>
              <a:solidFill>
                <a:srgbClr val="00B050"/>
              </a:solidFill>
              <a:ln w="25400">
                <a:noFill/>
              </a:ln>
            </c:spPr>
          </c:dPt>
          <c:dPt>
            <c:idx val="11"/>
            <c:invertIfNegative val="0"/>
            <c:bubble3D val="0"/>
            <c:spPr>
              <a:solidFill>
                <a:srgbClr val="FF0000"/>
              </a:solidFill>
              <a:ln w="25400">
                <a:noFill/>
              </a:ln>
            </c:spPr>
          </c:dPt>
          <c:dPt>
            <c:idx val="12"/>
            <c:invertIfNegative val="0"/>
            <c:bubble3D val="0"/>
            <c:spPr>
              <a:solidFill>
                <a:srgbClr val="FF0000"/>
              </a:solidFill>
              <a:ln w="25400">
                <a:noFill/>
              </a:ln>
            </c:spPr>
          </c:dPt>
          <c:dPt>
            <c:idx val="13"/>
            <c:invertIfNegative val="0"/>
            <c:bubble3D val="0"/>
            <c:spPr>
              <a:solidFill>
                <a:srgbClr val="00B050"/>
              </a:solidFill>
              <a:ln w="25400">
                <a:noFill/>
              </a:ln>
            </c:spPr>
          </c:dPt>
          <c:dPt>
            <c:idx val="14"/>
            <c:invertIfNegative val="0"/>
            <c:bubble3D val="0"/>
            <c:spPr>
              <a:solidFill>
                <a:srgbClr val="00B050"/>
              </a:solidFill>
              <a:ln w="25400">
                <a:noFill/>
              </a:ln>
            </c:spPr>
          </c:dPt>
          <c:dPt>
            <c:idx val="15"/>
            <c:invertIfNegative val="0"/>
            <c:bubble3D val="0"/>
            <c:spPr>
              <a:solidFill>
                <a:srgbClr val="FF0000"/>
              </a:solidFill>
              <a:ln w="25400">
                <a:noFill/>
              </a:ln>
            </c:spPr>
          </c:dPt>
          <c:dPt>
            <c:idx val="16"/>
            <c:invertIfNegative val="0"/>
            <c:bubble3D val="0"/>
            <c:spPr>
              <a:solidFill>
                <a:srgbClr val="00B050"/>
              </a:solidFill>
              <a:ln w="25400">
                <a:noFill/>
              </a:ln>
            </c:spPr>
          </c:dPt>
          <c:dPt>
            <c:idx val="17"/>
            <c:invertIfNegative val="0"/>
            <c:bubble3D val="0"/>
            <c:spPr>
              <a:solidFill>
                <a:srgbClr val="FF0000"/>
              </a:solidFill>
              <a:ln w="25400">
                <a:noFill/>
              </a:ln>
            </c:spPr>
          </c:dPt>
          <c:dPt>
            <c:idx val="18"/>
            <c:invertIfNegative val="0"/>
            <c:bubble3D val="0"/>
            <c:spPr>
              <a:solidFill>
                <a:srgbClr val="00B050"/>
              </a:solidFill>
              <a:ln w="25400">
                <a:noFill/>
              </a:ln>
            </c:spPr>
          </c:dPt>
          <c:dPt>
            <c:idx val="19"/>
            <c:invertIfNegative val="0"/>
            <c:bubble3D val="0"/>
            <c:spPr>
              <a:solidFill>
                <a:srgbClr val="FF0000"/>
              </a:solidFill>
              <a:ln w="25400">
                <a:noFill/>
              </a:ln>
            </c:spPr>
          </c:dPt>
          <c:dPt>
            <c:idx val="20"/>
            <c:invertIfNegative val="0"/>
            <c:bubble3D val="0"/>
            <c:spPr>
              <a:solidFill>
                <a:srgbClr val="FF0000"/>
              </a:solidFill>
              <a:ln w="25400">
                <a:noFill/>
              </a:ln>
            </c:spPr>
          </c:dPt>
          <c:dPt>
            <c:idx val="21"/>
            <c:invertIfNegative val="0"/>
            <c:bubble3D val="0"/>
            <c:spPr>
              <a:solidFill>
                <a:srgbClr val="00B050"/>
              </a:solidFill>
              <a:ln w="25400">
                <a:noFill/>
              </a:ln>
            </c:spPr>
          </c:dPt>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Sheet1!$G$2:$G$23</c:f>
              <c:numCache>
                <c:formatCode>0%</c:formatCode>
                <c:ptCount val="22"/>
                <c:pt idx="0" formatCode="General">
                  <c:v>0</c:v>
                </c:pt>
                <c:pt idx="1">
                  <c:v>6.0000000000000001E-3</c:v>
                </c:pt>
                <c:pt idx="2">
                  <c:v>-3.9999999999999983E-3</c:v>
                </c:pt>
                <c:pt idx="3">
                  <c:v>0</c:v>
                </c:pt>
                <c:pt idx="4">
                  <c:v>-2.0000000000000018E-3</c:v>
                </c:pt>
                <c:pt idx="5">
                  <c:v>7.000000000000001E-3</c:v>
                </c:pt>
                <c:pt idx="6">
                  <c:v>0</c:v>
                </c:pt>
                <c:pt idx="7">
                  <c:v>2.999999999999997E-3</c:v>
                </c:pt>
                <c:pt idx="8">
                  <c:v>-3.9999999999999983E-3</c:v>
                </c:pt>
                <c:pt idx="9">
                  <c:v>-1.0000000000000009E-3</c:v>
                </c:pt>
                <c:pt idx="10">
                  <c:v>6.0000000000000001E-3</c:v>
                </c:pt>
                <c:pt idx="11">
                  <c:v>-4.9999999999999992E-3</c:v>
                </c:pt>
                <c:pt idx="12">
                  <c:v>-3.0000000000000027E-3</c:v>
                </c:pt>
                <c:pt idx="13">
                  <c:v>3.0000000000000027E-3</c:v>
                </c:pt>
                <c:pt idx="14">
                  <c:v>3.9999999999999983E-3</c:v>
                </c:pt>
                <c:pt idx="15">
                  <c:v>-1.3999999999999995E-2</c:v>
                </c:pt>
                <c:pt idx="16">
                  <c:v>0</c:v>
                </c:pt>
                <c:pt idx="17">
                  <c:v>-1.0000000000000009E-3</c:v>
                </c:pt>
                <c:pt idx="18">
                  <c:v>1.9999999999999961E-3</c:v>
                </c:pt>
                <c:pt idx="19">
                  <c:v>-2.999999999999997E-3</c:v>
                </c:pt>
                <c:pt idx="20">
                  <c:v>-3.9999999999999983E-3</c:v>
                </c:pt>
                <c:pt idx="21">
                  <c:v>1.0999999999999999E-2</c:v>
                </c:pt>
              </c:numCache>
            </c:numRef>
          </c:val>
        </c:ser>
        <c:ser>
          <c:idx val="6"/>
          <c:order val="6"/>
          <c:tx>
            <c:strRef>
              <c:f>Sheet1!$H$1</c:f>
              <c:strCache>
                <c:ptCount val="1"/>
                <c:pt idx="0">
                  <c:v>Column5</c:v>
                </c:pt>
              </c:strCache>
            </c:strRef>
          </c:tx>
          <c:spPr>
            <a:noFill/>
          </c:spPr>
          <c:invertIfNegative val="0"/>
          <c:dLbls>
            <c:dLbl>
              <c:idx val="0"/>
              <c:delete val="1"/>
            </c:dLbl>
            <c:dLbl>
              <c:idx val="15"/>
              <c:layout>
                <c:manualLayout>
                  <c:x val="3.0208880139982503E-3"/>
                  <c:y val="0.23129254056696988"/>
                </c:manualLayout>
              </c:layout>
              <c:dLblPos val="ctr"/>
              <c:showLegendKey val="0"/>
              <c:showVal val="1"/>
              <c:showCatName val="0"/>
              <c:showSerName val="0"/>
              <c:showPercent val="0"/>
              <c:showBubbleSize val="0"/>
            </c:dLbl>
            <c:dLbl>
              <c:idx val="21"/>
              <c:layout>
                <c:manualLayout>
                  <c:x val="2.7777777777777779E-3"/>
                  <c:y val="0.46156787646046182"/>
                </c:manualLayout>
              </c:layout>
              <c:dLblPos val="ctr"/>
              <c:showLegendKey val="0"/>
              <c:showVal val="1"/>
              <c:showCatName val="0"/>
              <c:showSerName val="0"/>
              <c:showPercent val="0"/>
              <c:showBubbleSize val="0"/>
            </c:dLbl>
            <c:txPr>
              <a:bodyPr/>
              <a:lstStyle/>
              <a:p>
                <a:pPr>
                  <a:defRPr sz="1000"/>
                </a:pPr>
                <a:endParaRPr lang="en-US"/>
              </a:p>
            </c:txPr>
            <c:dLblPos val="inBase"/>
            <c:showLegendKey val="0"/>
            <c:showVal val="1"/>
            <c:showCatName val="0"/>
            <c:showSerName val="0"/>
            <c:showPercent val="0"/>
            <c:showBubbleSize val="0"/>
            <c:showLeaderLines val="0"/>
          </c:dLbls>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Sheet1!$H$2:$H$23</c:f>
              <c:numCache>
                <c:formatCode>0%</c:formatCode>
                <c:ptCount val="22"/>
                <c:pt idx="0" formatCode="General">
                  <c:v>0</c:v>
                </c:pt>
                <c:pt idx="1">
                  <c:v>0.06</c:v>
                </c:pt>
                <c:pt idx="2">
                  <c:v>-3.999999999999998E-2</c:v>
                </c:pt>
                <c:pt idx="3">
                  <c:v>0</c:v>
                </c:pt>
                <c:pt idx="4">
                  <c:v>-2.0000000000000018E-2</c:v>
                </c:pt>
                <c:pt idx="5">
                  <c:v>7.0000000000000007E-2</c:v>
                </c:pt>
                <c:pt idx="6">
                  <c:v>0</c:v>
                </c:pt>
                <c:pt idx="7">
                  <c:v>2.9999999999999971E-2</c:v>
                </c:pt>
                <c:pt idx="8">
                  <c:v>-3.999999999999998E-2</c:v>
                </c:pt>
                <c:pt idx="9">
                  <c:v>-1.0000000000000009E-2</c:v>
                </c:pt>
                <c:pt idx="10">
                  <c:v>0.06</c:v>
                </c:pt>
                <c:pt idx="11">
                  <c:v>-4.9999999999999989E-2</c:v>
                </c:pt>
                <c:pt idx="12">
                  <c:v>-3.0000000000000027E-2</c:v>
                </c:pt>
                <c:pt idx="13">
                  <c:v>3.0000000000000027E-2</c:v>
                </c:pt>
                <c:pt idx="14">
                  <c:v>3.999999999999998E-2</c:v>
                </c:pt>
                <c:pt idx="15">
                  <c:v>-0.13999999999999996</c:v>
                </c:pt>
                <c:pt idx="16">
                  <c:v>0</c:v>
                </c:pt>
                <c:pt idx="17">
                  <c:v>-1.0000000000000009E-2</c:v>
                </c:pt>
                <c:pt idx="18">
                  <c:v>1.9999999999999962E-2</c:v>
                </c:pt>
                <c:pt idx="19">
                  <c:v>-2.9999999999999971E-2</c:v>
                </c:pt>
                <c:pt idx="20">
                  <c:v>-3.999999999999998E-2</c:v>
                </c:pt>
                <c:pt idx="21">
                  <c:v>0.10999999999999999</c:v>
                </c:pt>
              </c:numCache>
            </c:numRef>
          </c:val>
        </c:ser>
        <c:dLbls>
          <c:showLegendKey val="0"/>
          <c:showVal val="0"/>
          <c:showCatName val="0"/>
          <c:showSerName val="0"/>
          <c:showPercent val="0"/>
          <c:showBubbleSize val="0"/>
        </c:dLbls>
        <c:gapWidth val="150"/>
        <c:overlap val="100"/>
        <c:axId val="98830592"/>
        <c:axId val="98829056"/>
      </c:barChart>
      <c:catAx>
        <c:axId val="97752576"/>
        <c:scaling>
          <c:orientation val="minMax"/>
        </c:scaling>
        <c:delete val="0"/>
        <c:axPos val="b"/>
        <c:numFmt formatCode="General" sourceLinked="1"/>
        <c:majorTickMark val="none"/>
        <c:minorTickMark val="none"/>
        <c:tickLblPos val="nextTo"/>
        <c:spPr>
          <a:ln>
            <a:noFill/>
          </a:ln>
        </c:spPr>
        <c:txPr>
          <a:bodyPr/>
          <a:lstStyle/>
          <a:p>
            <a:pPr>
              <a:defRPr sz="1000"/>
            </a:pPr>
            <a:endParaRPr lang="en-US"/>
          </a:p>
        </c:txPr>
        <c:crossAx val="97754112"/>
        <c:crosses val="autoZero"/>
        <c:auto val="1"/>
        <c:lblAlgn val="ctr"/>
        <c:lblOffset val="100"/>
        <c:noMultiLvlLbl val="0"/>
      </c:catAx>
      <c:valAx>
        <c:axId val="97754112"/>
        <c:scaling>
          <c:orientation val="minMax"/>
          <c:max val="1"/>
          <c:min val="-0.65000000000000013"/>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97752576"/>
        <c:crosses val="autoZero"/>
        <c:crossBetween val="between"/>
        <c:majorUnit val="5.000000000000001E-2"/>
      </c:valAx>
      <c:valAx>
        <c:axId val="98829056"/>
        <c:scaling>
          <c:orientation val="minMax"/>
          <c:max val="0.1"/>
          <c:min val="-3.0000000000000006E-2"/>
        </c:scaling>
        <c:delete val="0"/>
        <c:axPos val="r"/>
        <c:majorGridlines>
          <c:spPr>
            <a:ln>
              <a:noFill/>
            </a:ln>
          </c:spPr>
        </c:majorGridlines>
        <c:numFmt formatCode="General" sourceLinked="1"/>
        <c:majorTickMark val="none"/>
        <c:minorTickMark val="none"/>
        <c:tickLblPos val="nextTo"/>
        <c:spPr>
          <a:ln>
            <a:noFill/>
          </a:ln>
        </c:spPr>
        <c:txPr>
          <a:bodyPr/>
          <a:lstStyle/>
          <a:p>
            <a:pPr>
              <a:defRPr sz="800">
                <a:solidFill>
                  <a:schemeClr val="bg1"/>
                </a:solidFill>
              </a:defRPr>
            </a:pPr>
            <a:endParaRPr lang="en-US"/>
          </a:p>
        </c:txPr>
        <c:crossAx val="98830592"/>
        <c:crosses val="max"/>
        <c:crossBetween val="between"/>
      </c:valAx>
      <c:catAx>
        <c:axId val="98830592"/>
        <c:scaling>
          <c:orientation val="minMax"/>
        </c:scaling>
        <c:delete val="0"/>
        <c:axPos val="b"/>
        <c:numFmt formatCode="General" sourceLinked="1"/>
        <c:majorTickMark val="none"/>
        <c:minorTickMark val="none"/>
        <c:tickLblPos val="none"/>
        <c:crossAx val="98829056"/>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6.5085301837270335E-2"/>
          <c:y val="1.5523932729624839E-2"/>
          <c:w val="0.86844050743657042"/>
          <c:h val="4.9924112008637986E-2"/>
        </c:manualLayout>
      </c:layout>
      <c:overlay val="0"/>
      <c:spPr>
        <a:ln>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lineChart>
        <c:grouping val="standard"/>
        <c:varyColors val="0"/>
        <c:ser>
          <c:idx val="0"/>
          <c:order val="0"/>
          <c:tx>
            <c:strRef>
              <c:f>Sheet1!$B$1</c:f>
              <c:strCache>
                <c:ptCount val="1"/>
                <c:pt idx="0">
                  <c:v>Major Reason</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Sheet1!$A$2:$A$8</c:f>
              <c:numCache>
                <c:formatCode>General</c:formatCode>
                <c:ptCount val="7"/>
                <c:pt idx="0">
                  <c:v>2008</c:v>
                </c:pt>
                <c:pt idx="1">
                  <c:v>2009</c:v>
                </c:pt>
                <c:pt idx="2">
                  <c:v>2010</c:v>
                </c:pt>
                <c:pt idx="3">
                  <c:v>2011</c:v>
                </c:pt>
                <c:pt idx="4">
                  <c:v>2012</c:v>
                </c:pt>
                <c:pt idx="5">
                  <c:v>2013</c:v>
                </c:pt>
                <c:pt idx="6">
                  <c:v>2014</c:v>
                </c:pt>
              </c:numCache>
            </c:numRef>
          </c:cat>
          <c:val>
            <c:numRef>
              <c:f>Sheet1!$B$2:$B$8</c:f>
              <c:numCache>
                <c:formatCode>0%</c:formatCode>
                <c:ptCount val="7"/>
                <c:pt idx="0">
                  <c:v>0.19</c:v>
                </c:pt>
                <c:pt idx="1">
                  <c:v>0.15</c:v>
                </c:pt>
                <c:pt idx="2">
                  <c:v>0.21</c:v>
                </c:pt>
                <c:pt idx="3">
                  <c:v>0.19</c:v>
                </c:pt>
                <c:pt idx="4">
                  <c:v>0.16</c:v>
                </c:pt>
                <c:pt idx="5">
                  <c:v>0.16</c:v>
                </c:pt>
                <c:pt idx="6">
                  <c:v>0.15</c:v>
                </c:pt>
              </c:numCache>
            </c:numRef>
          </c:val>
          <c:smooth val="0"/>
        </c:ser>
        <c:ser>
          <c:idx val="1"/>
          <c:order val="1"/>
          <c:tx>
            <c:strRef>
              <c:f>Sheet1!$C$1</c:f>
              <c:strCache>
                <c:ptCount val="1"/>
                <c:pt idx="0">
                  <c:v>Minor Reason</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Sheet1!$A$2:$A$8</c:f>
              <c:numCache>
                <c:formatCode>General</c:formatCode>
                <c:ptCount val="7"/>
                <c:pt idx="0">
                  <c:v>2008</c:v>
                </c:pt>
                <c:pt idx="1">
                  <c:v>2009</c:v>
                </c:pt>
                <c:pt idx="2">
                  <c:v>2010</c:v>
                </c:pt>
                <c:pt idx="3">
                  <c:v>2011</c:v>
                </c:pt>
                <c:pt idx="4">
                  <c:v>2012</c:v>
                </c:pt>
                <c:pt idx="5">
                  <c:v>2013</c:v>
                </c:pt>
                <c:pt idx="6">
                  <c:v>2014</c:v>
                </c:pt>
              </c:numCache>
            </c:numRef>
          </c:cat>
          <c:val>
            <c:numRef>
              <c:f>Sheet1!$C$2:$C$8</c:f>
              <c:numCache>
                <c:formatCode>0%</c:formatCode>
                <c:ptCount val="7"/>
                <c:pt idx="0">
                  <c:v>0.3</c:v>
                </c:pt>
                <c:pt idx="1">
                  <c:v>0.33</c:v>
                </c:pt>
                <c:pt idx="2">
                  <c:v>0.28999999999999998</c:v>
                </c:pt>
                <c:pt idx="3">
                  <c:v>0.31</c:v>
                </c:pt>
                <c:pt idx="4">
                  <c:v>0.28999999999999998</c:v>
                </c:pt>
                <c:pt idx="5">
                  <c:v>0.28999999999999998</c:v>
                </c:pt>
                <c:pt idx="6">
                  <c:v>0.27</c:v>
                </c:pt>
              </c:numCache>
            </c:numRef>
          </c:val>
          <c:smooth val="0"/>
        </c:ser>
        <c:ser>
          <c:idx val="2"/>
          <c:order val="2"/>
          <c:tx>
            <c:strRef>
              <c:f>Sheet1!$D$1</c:f>
              <c:strCache>
                <c:ptCount val="1"/>
                <c:pt idx="0">
                  <c:v>Not a Reason</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Sheet1!$A$2:$A$8</c:f>
              <c:numCache>
                <c:formatCode>General</c:formatCode>
                <c:ptCount val="7"/>
                <c:pt idx="0">
                  <c:v>2008</c:v>
                </c:pt>
                <c:pt idx="1">
                  <c:v>2009</c:v>
                </c:pt>
                <c:pt idx="2">
                  <c:v>2010</c:v>
                </c:pt>
                <c:pt idx="3">
                  <c:v>2011</c:v>
                </c:pt>
                <c:pt idx="4">
                  <c:v>2012</c:v>
                </c:pt>
                <c:pt idx="5">
                  <c:v>2013</c:v>
                </c:pt>
                <c:pt idx="6">
                  <c:v>2014</c:v>
                </c:pt>
              </c:numCache>
            </c:numRef>
          </c:cat>
          <c:val>
            <c:numRef>
              <c:f>Sheet1!$D$2:$D$8</c:f>
              <c:numCache>
                <c:formatCode>0%</c:formatCode>
                <c:ptCount val="7"/>
                <c:pt idx="0">
                  <c:v>0.5</c:v>
                </c:pt>
                <c:pt idx="1">
                  <c:v>0.51</c:v>
                </c:pt>
                <c:pt idx="2">
                  <c:v>0.47</c:v>
                </c:pt>
                <c:pt idx="3">
                  <c:v>0.49</c:v>
                </c:pt>
                <c:pt idx="4">
                  <c:v>0.54</c:v>
                </c:pt>
                <c:pt idx="5">
                  <c:v>0.54</c:v>
                </c:pt>
                <c:pt idx="6">
                  <c:v>0.56000000000000005</c:v>
                </c:pt>
              </c:numCache>
            </c:numRef>
          </c:val>
          <c:smooth val="0"/>
        </c:ser>
        <c:dLbls>
          <c:showLegendKey val="0"/>
          <c:showVal val="0"/>
          <c:showCatName val="0"/>
          <c:showSerName val="0"/>
          <c:showPercent val="0"/>
          <c:showBubbleSize val="0"/>
        </c:dLbls>
        <c:marker val="1"/>
        <c:smooth val="0"/>
        <c:axId val="150473728"/>
        <c:axId val="150491904"/>
      </c:lineChart>
      <c:catAx>
        <c:axId val="150473728"/>
        <c:scaling>
          <c:orientation val="minMax"/>
        </c:scaling>
        <c:delete val="0"/>
        <c:axPos val="b"/>
        <c:numFmt formatCode="General" sourceLinked="1"/>
        <c:majorTickMark val="none"/>
        <c:minorTickMark val="none"/>
        <c:tickLblPos val="nextTo"/>
        <c:txPr>
          <a:bodyPr/>
          <a:lstStyle/>
          <a:p>
            <a:pPr>
              <a:defRPr sz="1200"/>
            </a:pPr>
            <a:endParaRPr lang="en-US"/>
          </a:p>
        </c:txPr>
        <c:crossAx val="150491904"/>
        <c:crosses val="autoZero"/>
        <c:auto val="1"/>
        <c:lblAlgn val="ctr"/>
        <c:lblOffset val="100"/>
        <c:noMultiLvlLbl val="0"/>
      </c:catAx>
      <c:valAx>
        <c:axId val="150491904"/>
        <c:scaling>
          <c:orientation val="minMax"/>
        </c:scaling>
        <c:delete val="1"/>
        <c:axPos val="l"/>
        <c:numFmt formatCode="0%" sourceLinked="1"/>
        <c:majorTickMark val="out"/>
        <c:minorTickMark val="none"/>
        <c:tickLblPos val="nextTo"/>
        <c:crossAx val="150473728"/>
        <c:crosses val="autoZero"/>
        <c:crossBetween val="between"/>
      </c:valAx>
    </c:plotArea>
    <c:legend>
      <c:legendPos val="t"/>
      <c:layout>
        <c:manualLayout>
          <c:xMode val="edge"/>
          <c:yMode val="edge"/>
          <c:x val="0.14439868093411404"/>
          <c:y val="1.675976455295497E-2"/>
          <c:w val="0.7018250443053593"/>
          <c:h val="6.4537765116778209E-2"/>
        </c:manualLayout>
      </c:layout>
      <c:overlay val="0"/>
      <c:spPr>
        <a:solidFill>
          <a:schemeClr val="bg1"/>
        </a:solidFill>
        <a:ln>
          <a:solidFill>
            <a:schemeClr val="tx1">
              <a:lumMod val="50000"/>
              <a:lumOff val="50000"/>
            </a:schemeClr>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lineChart>
        <c:grouping val="standard"/>
        <c:varyColors val="0"/>
        <c:ser>
          <c:idx val="0"/>
          <c:order val="0"/>
          <c:tx>
            <c:strRef>
              <c:f>Sheet1!$B$1</c:f>
              <c:strCache>
                <c:ptCount val="1"/>
                <c:pt idx="0">
                  <c:v>Major Reason</c:v>
                </c:pt>
              </c:strCache>
            </c:strRef>
          </c:tx>
          <c:dLbls>
            <c:dLbl>
              <c:idx val="3"/>
              <c:dLblPos val="t"/>
              <c:showLegendKey val="0"/>
              <c:showVal val="1"/>
              <c:showCatName val="0"/>
              <c:showSerName val="0"/>
              <c:showPercent val="0"/>
              <c:showBubbleSize val="0"/>
            </c:dLbl>
            <c:dLbl>
              <c:idx val="16"/>
              <c:dLblPos val="t"/>
              <c:showLegendKey val="0"/>
              <c:showVal val="1"/>
              <c:showCatName val="0"/>
              <c:showSerName val="0"/>
              <c:showPercent val="0"/>
              <c:showBubbleSize val="0"/>
            </c:dLbl>
            <c:dLbl>
              <c:idx val="18"/>
              <c:dLblPos val="t"/>
              <c:showLegendKey val="0"/>
              <c:showVal val="1"/>
              <c:showCatName val="0"/>
              <c:showSerName val="0"/>
              <c:showPercent val="0"/>
              <c:showBubbleSize val="0"/>
            </c:dLbl>
            <c:dLbl>
              <c:idx val="19"/>
              <c:dLblPos val="t"/>
              <c:showLegendKey val="0"/>
              <c:showVal val="1"/>
              <c:showCatName val="0"/>
              <c:showSerName val="0"/>
              <c:showPercent val="0"/>
              <c:showBubbleSize val="0"/>
            </c:dLbl>
            <c:dLbl>
              <c:idx val="20"/>
              <c:dLblPos val="t"/>
              <c:showLegendKey val="0"/>
              <c:showVal val="1"/>
              <c:showCatName val="0"/>
              <c:showSerName val="0"/>
              <c:showPercent val="0"/>
              <c:showBubbleSize val="0"/>
            </c:dLbl>
            <c:dLbl>
              <c:idx val="21"/>
              <c:dLblPos val="t"/>
              <c:showLegendKey val="0"/>
              <c:showVal val="1"/>
              <c:showCatName val="0"/>
              <c:showSerName val="0"/>
              <c:showPercent val="0"/>
              <c:showBubbleSize val="0"/>
            </c:dLbl>
            <c:txPr>
              <a:bodyPr/>
              <a:lstStyle/>
              <a:p>
                <a:pPr>
                  <a:defRPr sz="1400"/>
                </a:pPr>
                <a:endParaRPr lang="en-US"/>
              </a:p>
            </c:txPr>
            <c:dLblPos val="b"/>
            <c:showLegendKey val="0"/>
            <c:showVal val="1"/>
            <c:showCatName val="0"/>
            <c:showSerName val="0"/>
            <c:showPercent val="0"/>
            <c:showBubbleSize val="0"/>
            <c:showLeaderLines val="0"/>
          </c:dLbls>
          <c:cat>
            <c:numRef>
              <c:f>Sheet1!$A$2:$A$25</c:f>
              <c:numCache>
                <c:formatCode>General</c:formatCode>
                <c:ptCount val="24"/>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numCache>
            </c:numRef>
          </c:cat>
          <c:val>
            <c:numRef>
              <c:f>Sheet1!$B$2:$B$25</c:f>
              <c:numCache>
                <c:formatCode>General</c:formatCode>
                <c:ptCount val="24"/>
                <c:pt idx="0" formatCode="0%">
                  <c:v>0.18</c:v>
                </c:pt>
                <c:pt idx="3" formatCode="0%">
                  <c:v>0.27</c:v>
                </c:pt>
                <c:pt idx="5" formatCode="0%">
                  <c:v>0.27</c:v>
                </c:pt>
                <c:pt idx="6" formatCode="0%">
                  <c:v>0.22</c:v>
                </c:pt>
                <c:pt idx="7" formatCode="0%">
                  <c:v>0.2</c:v>
                </c:pt>
                <c:pt idx="8" formatCode="0%">
                  <c:v>0.24</c:v>
                </c:pt>
                <c:pt idx="9" formatCode="0%">
                  <c:v>0.2</c:v>
                </c:pt>
                <c:pt idx="10" formatCode="0%">
                  <c:v>0.16</c:v>
                </c:pt>
                <c:pt idx="11" formatCode="0%">
                  <c:v>0.23</c:v>
                </c:pt>
                <c:pt idx="12" formatCode="0%">
                  <c:v>0.2</c:v>
                </c:pt>
                <c:pt idx="14" formatCode="0%">
                  <c:v>0.28000000000000003</c:v>
                </c:pt>
                <c:pt idx="16" formatCode="0%">
                  <c:v>0.32</c:v>
                </c:pt>
                <c:pt idx="18" formatCode="0%">
                  <c:v>0.26</c:v>
                </c:pt>
                <c:pt idx="19" formatCode="0%">
                  <c:v>0.27</c:v>
                </c:pt>
                <c:pt idx="20" formatCode="0%">
                  <c:v>0.24</c:v>
                </c:pt>
                <c:pt idx="21" formatCode="0%">
                  <c:v>0.23</c:v>
                </c:pt>
                <c:pt idx="22" formatCode="0%">
                  <c:v>0.21</c:v>
                </c:pt>
                <c:pt idx="23" formatCode="0%">
                  <c:v>0.2</c:v>
                </c:pt>
              </c:numCache>
            </c:numRef>
          </c:val>
          <c:smooth val="0"/>
        </c:ser>
        <c:ser>
          <c:idx val="1"/>
          <c:order val="1"/>
          <c:tx>
            <c:strRef>
              <c:f>Sheet1!$C$1</c:f>
              <c:strCache>
                <c:ptCount val="1"/>
                <c:pt idx="0">
                  <c:v>Minor Reason</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Sheet1!$A$2:$A$25</c:f>
              <c:numCache>
                <c:formatCode>General</c:formatCode>
                <c:ptCount val="24"/>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numCache>
            </c:numRef>
          </c:cat>
          <c:val>
            <c:numRef>
              <c:f>Sheet1!$C$2:$C$25</c:f>
              <c:numCache>
                <c:formatCode>General</c:formatCode>
                <c:ptCount val="24"/>
                <c:pt idx="0" formatCode="0%">
                  <c:v>0.53</c:v>
                </c:pt>
                <c:pt idx="3" formatCode="0%">
                  <c:v>0.45</c:v>
                </c:pt>
                <c:pt idx="5" formatCode="0%">
                  <c:v>0.45</c:v>
                </c:pt>
                <c:pt idx="6" formatCode="0%">
                  <c:v>0.51</c:v>
                </c:pt>
                <c:pt idx="7" formatCode="0%">
                  <c:v>0.48</c:v>
                </c:pt>
                <c:pt idx="8" formatCode="0%">
                  <c:v>0.5</c:v>
                </c:pt>
                <c:pt idx="9" formatCode="0%">
                  <c:v>0.49</c:v>
                </c:pt>
                <c:pt idx="10" formatCode="0%">
                  <c:v>0.52</c:v>
                </c:pt>
                <c:pt idx="11" formatCode="0%">
                  <c:v>0.5</c:v>
                </c:pt>
                <c:pt idx="12" formatCode="0%">
                  <c:v>0.5</c:v>
                </c:pt>
                <c:pt idx="14" formatCode="0%">
                  <c:v>0.43</c:v>
                </c:pt>
                <c:pt idx="16" formatCode="0%">
                  <c:v>0.44</c:v>
                </c:pt>
                <c:pt idx="18" formatCode="0%">
                  <c:v>0.54</c:v>
                </c:pt>
                <c:pt idx="19" formatCode="0%">
                  <c:v>0.5</c:v>
                </c:pt>
                <c:pt idx="20" formatCode="0%">
                  <c:v>0.53</c:v>
                </c:pt>
                <c:pt idx="21" formatCode="0%">
                  <c:v>0.56000000000000005</c:v>
                </c:pt>
                <c:pt idx="22" formatCode="0%">
                  <c:v>0.54</c:v>
                </c:pt>
                <c:pt idx="23" formatCode="0%">
                  <c:v>0.54</c:v>
                </c:pt>
              </c:numCache>
            </c:numRef>
          </c:val>
          <c:smooth val="0"/>
        </c:ser>
        <c:ser>
          <c:idx val="2"/>
          <c:order val="2"/>
          <c:tx>
            <c:strRef>
              <c:f>Sheet1!$D$1</c:f>
              <c:strCache>
                <c:ptCount val="1"/>
                <c:pt idx="0">
                  <c:v>Not a Reason</c:v>
                </c:pt>
              </c:strCache>
            </c:strRef>
          </c:tx>
          <c:dLbls>
            <c:dLbl>
              <c:idx val="3"/>
              <c:dLblPos val="b"/>
              <c:showLegendKey val="0"/>
              <c:showVal val="1"/>
              <c:showCatName val="0"/>
              <c:showSerName val="0"/>
              <c:showPercent val="0"/>
              <c:showBubbleSize val="0"/>
            </c:dLbl>
            <c:dLbl>
              <c:idx val="16"/>
              <c:dLblPos val="b"/>
              <c:showLegendKey val="0"/>
              <c:showVal val="1"/>
              <c:showCatName val="0"/>
              <c:showSerName val="0"/>
              <c:showPercent val="0"/>
              <c:showBubbleSize val="0"/>
            </c:dLbl>
            <c:dLbl>
              <c:idx val="18"/>
              <c:dLblPos val="b"/>
              <c:showLegendKey val="0"/>
              <c:showVal val="1"/>
              <c:showCatName val="0"/>
              <c:showSerName val="0"/>
              <c:showPercent val="0"/>
              <c:showBubbleSize val="0"/>
            </c:dLbl>
            <c:dLbl>
              <c:idx val="19"/>
              <c:dLblPos val="b"/>
              <c:showLegendKey val="0"/>
              <c:showVal val="1"/>
              <c:showCatName val="0"/>
              <c:showSerName val="0"/>
              <c:showPercent val="0"/>
              <c:showBubbleSize val="0"/>
            </c:dLbl>
            <c:dLbl>
              <c:idx val="20"/>
              <c:dLblPos val="b"/>
              <c:showLegendKey val="0"/>
              <c:showVal val="1"/>
              <c:showCatName val="0"/>
              <c:showSerName val="0"/>
              <c:showPercent val="0"/>
              <c:showBubbleSize val="0"/>
            </c:dLbl>
            <c:dLbl>
              <c:idx val="21"/>
              <c:dLblPos val="b"/>
              <c:showLegendKey val="0"/>
              <c:showVal val="1"/>
              <c:showCatName val="0"/>
              <c:showSerName val="0"/>
              <c:showPercent val="0"/>
              <c:showBubbleSize val="0"/>
            </c:dLbl>
            <c:txPr>
              <a:bodyPr/>
              <a:lstStyle/>
              <a:p>
                <a:pPr>
                  <a:defRPr sz="1400"/>
                </a:pPr>
                <a:endParaRPr lang="en-US"/>
              </a:p>
            </c:txPr>
            <c:dLblPos val="t"/>
            <c:showLegendKey val="0"/>
            <c:showVal val="1"/>
            <c:showCatName val="0"/>
            <c:showSerName val="0"/>
            <c:showPercent val="0"/>
            <c:showBubbleSize val="0"/>
            <c:showLeaderLines val="0"/>
          </c:dLbls>
          <c:cat>
            <c:numRef>
              <c:f>Sheet1!$A$2:$A$25</c:f>
              <c:numCache>
                <c:formatCode>General</c:formatCode>
                <c:ptCount val="24"/>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numCache>
            </c:numRef>
          </c:cat>
          <c:val>
            <c:numRef>
              <c:f>Sheet1!$D$2:$D$25</c:f>
              <c:numCache>
                <c:formatCode>General</c:formatCode>
                <c:ptCount val="24"/>
                <c:pt idx="0" formatCode="0%">
                  <c:v>0.25</c:v>
                </c:pt>
                <c:pt idx="3" formatCode="0%">
                  <c:v>0.26</c:v>
                </c:pt>
                <c:pt idx="5" formatCode="0%">
                  <c:v>0.27</c:v>
                </c:pt>
                <c:pt idx="6" formatCode="0%">
                  <c:v>0.25</c:v>
                </c:pt>
                <c:pt idx="7" formatCode="0%">
                  <c:v>0.3</c:v>
                </c:pt>
                <c:pt idx="8" formatCode="0%">
                  <c:v>0.24</c:v>
                </c:pt>
                <c:pt idx="9" formatCode="0%">
                  <c:v>0.31</c:v>
                </c:pt>
                <c:pt idx="10" formatCode="0%">
                  <c:v>0.3</c:v>
                </c:pt>
                <c:pt idx="11" formatCode="0%">
                  <c:v>0.25</c:v>
                </c:pt>
                <c:pt idx="12" formatCode="0%">
                  <c:v>0.27</c:v>
                </c:pt>
                <c:pt idx="14" formatCode="0%">
                  <c:v>0.28000000000000003</c:v>
                </c:pt>
                <c:pt idx="16" formatCode="0%">
                  <c:v>0.23</c:v>
                </c:pt>
                <c:pt idx="18" formatCode="0%">
                  <c:v>0.19</c:v>
                </c:pt>
                <c:pt idx="19" formatCode="0%">
                  <c:v>0.22</c:v>
                </c:pt>
                <c:pt idx="20" formatCode="0%">
                  <c:v>0.22</c:v>
                </c:pt>
                <c:pt idx="21" formatCode="0%">
                  <c:v>0.19</c:v>
                </c:pt>
                <c:pt idx="22" formatCode="0%">
                  <c:v>0.24</c:v>
                </c:pt>
                <c:pt idx="23" formatCode="0%">
                  <c:v>0.25</c:v>
                </c:pt>
              </c:numCache>
            </c:numRef>
          </c:val>
          <c:smooth val="0"/>
        </c:ser>
        <c:dLbls>
          <c:showLegendKey val="0"/>
          <c:showVal val="0"/>
          <c:showCatName val="0"/>
          <c:showSerName val="0"/>
          <c:showPercent val="0"/>
          <c:showBubbleSize val="0"/>
        </c:dLbls>
        <c:marker val="1"/>
        <c:smooth val="0"/>
        <c:axId val="149709184"/>
        <c:axId val="149710720"/>
      </c:lineChart>
      <c:catAx>
        <c:axId val="149709184"/>
        <c:scaling>
          <c:orientation val="minMax"/>
        </c:scaling>
        <c:delete val="0"/>
        <c:axPos val="b"/>
        <c:numFmt formatCode="General" sourceLinked="1"/>
        <c:majorTickMark val="none"/>
        <c:minorTickMark val="none"/>
        <c:tickLblPos val="nextTo"/>
        <c:txPr>
          <a:bodyPr/>
          <a:lstStyle/>
          <a:p>
            <a:pPr>
              <a:defRPr sz="1200"/>
            </a:pPr>
            <a:endParaRPr lang="en-US"/>
          </a:p>
        </c:txPr>
        <c:crossAx val="149710720"/>
        <c:crosses val="autoZero"/>
        <c:auto val="1"/>
        <c:lblAlgn val="ctr"/>
        <c:lblOffset val="100"/>
        <c:noMultiLvlLbl val="0"/>
      </c:catAx>
      <c:valAx>
        <c:axId val="149710720"/>
        <c:scaling>
          <c:orientation val="minMax"/>
        </c:scaling>
        <c:delete val="1"/>
        <c:axPos val="l"/>
        <c:numFmt formatCode="0%" sourceLinked="1"/>
        <c:majorTickMark val="out"/>
        <c:minorTickMark val="none"/>
        <c:tickLblPos val="nextTo"/>
        <c:crossAx val="149709184"/>
        <c:crosses val="autoZero"/>
        <c:crossBetween val="between"/>
      </c:valAx>
    </c:plotArea>
    <c:legend>
      <c:legendPos val="t"/>
      <c:layout>
        <c:manualLayout>
          <c:xMode val="edge"/>
          <c:yMode val="edge"/>
          <c:x val="0.14439868093411404"/>
          <c:y val="1.675976455295497E-2"/>
          <c:w val="0.70040054288085785"/>
          <c:h val="6.4537765116778209E-2"/>
        </c:manualLayout>
      </c:layout>
      <c:overlay val="0"/>
      <c:spPr>
        <a:solidFill>
          <a:schemeClr val="bg1"/>
        </a:solidFill>
        <a:ln>
          <a:solidFill>
            <a:schemeClr val="tx1">
              <a:lumMod val="50000"/>
              <a:lumOff val="50000"/>
            </a:schemeClr>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lineChart>
        <c:grouping val="standard"/>
        <c:varyColors val="0"/>
        <c:ser>
          <c:idx val="0"/>
          <c:order val="0"/>
          <c:tx>
            <c:strRef>
              <c:f>Sheet1!$B$1</c:f>
              <c:strCache>
                <c:ptCount val="1"/>
                <c:pt idx="0">
                  <c:v>Major Reason</c:v>
                </c:pt>
              </c:strCache>
            </c:strRef>
          </c:tx>
          <c:dLbls>
            <c:dLbl>
              <c:idx val="5"/>
              <c:layout>
                <c:manualLayout>
                  <c:x val="-4.8507862799201384E-2"/>
                  <c:y val="2.099271677182352E-2"/>
                </c:manualLayout>
              </c:layout>
              <c:dLblPos val="r"/>
              <c:showLegendKey val="0"/>
              <c:showVal val="1"/>
              <c:showCatName val="0"/>
              <c:showSerName val="0"/>
              <c:showPercent val="0"/>
              <c:showBubbleSize val="0"/>
            </c:dLbl>
            <c:dLbl>
              <c:idx val="6"/>
              <c:layout>
                <c:manualLayout>
                  <c:x val="-2.5715840007178591E-2"/>
                  <c:y val="-3.814138438096995E-2"/>
                </c:manualLayout>
              </c:layout>
              <c:dLblPos val="r"/>
              <c:showLegendKey val="0"/>
              <c:showVal val="1"/>
              <c:showCatName val="0"/>
              <c:showSerName val="0"/>
              <c:showPercent val="0"/>
              <c:showBubbleSize val="0"/>
            </c:dLbl>
            <c:dLbl>
              <c:idx val="7"/>
              <c:layout>
                <c:manualLayout>
                  <c:x val="-2.5715840007178591E-2"/>
                  <c:y val="-2.9693655644856598E-2"/>
                </c:manualLayout>
              </c:layout>
              <c:dLblPos val="r"/>
              <c:showLegendKey val="0"/>
              <c:showVal val="1"/>
              <c:showCatName val="0"/>
              <c:showSerName val="0"/>
              <c:showPercent val="0"/>
              <c:showBubbleSize val="0"/>
            </c:dLbl>
            <c:dLbl>
              <c:idx val="8"/>
              <c:layout>
                <c:manualLayout>
                  <c:x val="-2.5715840007178591E-2"/>
                  <c:y val="-4.0957293959674401E-2"/>
                </c:manualLayout>
              </c:layout>
              <c:dLblPos val="r"/>
              <c:showLegendKey val="0"/>
              <c:showVal val="1"/>
              <c:showCatName val="0"/>
              <c:showSerName val="0"/>
              <c:showPercent val="0"/>
              <c:showBubbleSize val="0"/>
            </c:dLbl>
            <c:dLbl>
              <c:idx val="9"/>
              <c:layout>
                <c:manualLayout>
                  <c:x val="-2.5715840007178591E-2"/>
                  <c:y val="-4.0957293959674401E-2"/>
                </c:manualLayout>
              </c:layout>
              <c:dLblPos val="r"/>
              <c:showLegendKey val="0"/>
              <c:showVal val="1"/>
              <c:showCatName val="0"/>
              <c:showSerName val="0"/>
              <c:showPercent val="0"/>
              <c:showBubbleSize val="0"/>
            </c:dLbl>
            <c:dLbl>
              <c:idx val="10"/>
              <c:layout>
                <c:manualLayout>
                  <c:x val="-2.4291338582677166E-2"/>
                  <c:y val="-2.4061836487447696E-2"/>
                </c:manualLayout>
              </c:layout>
              <c:dLblPos val="r"/>
              <c:showLegendKey val="0"/>
              <c:showVal val="1"/>
              <c:showCatName val="0"/>
              <c:showSerName val="0"/>
              <c:showPercent val="0"/>
              <c:showBubbleSize val="0"/>
            </c:dLbl>
            <c:dLbl>
              <c:idx val="14"/>
              <c:layout>
                <c:manualLayout>
                  <c:x val="-2.2866837158175741E-2"/>
                  <c:y val="3.5325696527429173E-2"/>
                </c:manualLayout>
              </c:layout>
              <c:dLblPos val="r"/>
              <c:showLegendKey val="0"/>
              <c:showVal val="1"/>
              <c:showCatName val="0"/>
              <c:showSerName val="0"/>
              <c:showPercent val="0"/>
              <c:showBubbleSize val="0"/>
            </c:dLbl>
            <c:dLbl>
              <c:idx val="16"/>
              <c:layout>
                <c:manualLayout>
                  <c:x val="-2.5715840007178591E-2"/>
                  <c:y val="-3.2509565223561049E-2"/>
                </c:manualLayout>
              </c:layout>
              <c:dLblPos val="r"/>
              <c:showLegendKey val="0"/>
              <c:showVal val="1"/>
              <c:showCatName val="0"/>
              <c:showSerName val="0"/>
              <c:showPercent val="0"/>
              <c:showBubbleSize val="0"/>
            </c:dLbl>
            <c:dLbl>
              <c:idx val="18"/>
              <c:layout>
                <c:manualLayout>
                  <c:x val="-2.4291338582677166E-2"/>
                  <c:y val="-3.53254748022655E-2"/>
                </c:manualLayout>
              </c:layout>
              <c:dLblPos val="r"/>
              <c:showLegendKey val="0"/>
              <c:showVal val="1"/>
              <c:showCatName val="0"/>
              <c:showSerName val="0"/>
              <c:showPercent val="0"/>
              <c:showBubbleSize val="0"/>
            </c:dLbl>
            <c:dLbl>
              <c:idx val="19"/>
              <c:layout>
                <c:manualLayout>
                  <c:x val="-2.2866837158175637E-2"/>
                  <c:y val="-2.9693655644856598E-2"/>
                </c:manualLayout>
              </c:layout>
              <c:dLblPos val="r"/>
              <c:showLegendKey val="0"/>
              <c:showVal val="1"/>
              <c:showCatName val="0"/>
              <c:showSerName val="0"/>
              <c:showPercent val="0"/>
              <c:showBubbleSize val="0"/>
            </c:dLbl>
            <c:dLbl>
              <c:idx val="20"/>
              <c:layout>
                <c:manualLayout>
                  <c:x val="-2.429133858267727E-2"/>
                  <c:y val="-3.53254748022655E-2"/>
                </c:manualLayout>
              </c:layout>
              <c:dLblPos val="r"/>
              <c:showLegendKey val="0"/>
              <c:showVal val="1"/>
              <c:showCatName val="0"/>
              <c:showSerName val="0"/>
              <c:showPercent val="0"/>
              <c:showBubbleSize val="0"/>
            </c:dLbl>
            <c:dLbl>
              <c:idx val="21"/>
              <c:layout>
                <c:manualLayout>
                  <c:x val="-2.5715840007178695E-2"/>
                  <c:y val="-3.53254748022655E-2"/>
                </c:manualLayout>
              </c:layout>
              <c:dLblPos val="r"/>
              <c:showLegendKey val="0"/>
              <c:showVal val="1"/>
              <c:showCatName val="0"/>
              <c:showSerName val="0"/>
              <c:showPercent val="0"/>
              <c:showBubbleSize val="0"/>
            </c:dLbl>
            <c:dLbl>
              <c:idx val="22"/>
              <c:layout>
                <c:manualLayout>
                  <c:x val="-2.3265585391569643E-2"/>
                  <c:y val="-2.4061836487447696E-2"/>
                </c:manualLayout>
              </c:layout>
              <c:dLblPos val="r"/>
              <c:showLegendKey val="0"/>
              <c:showVal val="1"/>
              <c:showCatName val="0"/>
              <c:showSerName val="0"/>
              <c:showPercent val="0"/>
              <c:showBubbleSize val="0"/>
            </c:dLbl>
            <c:dLbl>
              <c:idx val="23"/>
              <c:layout>
                <c:manualLayout>
                  <c:x val="-3.8569217309374791E-3"/>
                  <c:y val="-2.9693655644856598E-2"/>
                </c:manualLayout>
              </c:layout>
              <c:dLblPos val="r"/>
              <c:showLegendKey val="0"/>
              <c:showVal val="1"/>
              <c:showCatName val="0"/>
              <c:showSerName val="0"/>
              <c:showPercent val="0"/>
              <c:showBubbleSize val="0"/>
            </c:dLbl>
            <c:txPr>
              <a:bodyPr/>
              <a:lstStyle/>
              <a:p>
                <a:pPr>
                  <a:defRPr sz="1400"/>
                </a:pPr>
                <a:endParaRPr lang="en-US"/>
              </a:p>
            </c:txPr>
            <c:dLblPos val="t"/>
            <c:showLegendKey val="0"/>
            <c:showVal val="1"/>
            <c:showCatName val="0"/>
            <c:showSerName val="0"/>
            <c:showPercent val="0"/>
            <c:showBubbleSize val="0"/>
            <c:showLeaderLines val="0"/>
          </c:dLbls>
          <c:cat>
            <c:numRef>
              <c:f>Sheet1!$A$2:$A$25</c:f>
              <c:numCache>
                <c:formatCode>General</c:formatCode>
                <c:ptCount val="24"/>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numCache>
            </c:numRef>
          </c:cat>
          <c:val>
            <c:numRef>
              <c:f>Sheet1!$B$2:$B$25</c:f>
              <c:numCache>
                <c:formatCode>General</c:formatCode>
                <c:ptCount val="24"/>
                <c:pt idx="0" formatCode="0%">
                  <c:v>0.02</c:v>
                </c:pt>
                <c:pt idx="3" formatCode="0%">
                  <c:v>0.14000000000000001</c:v>
                </c:pt>
                <c:pt idx="5" formatCode="0%">
                  <c:v>7.0000000000000007E-2</c:v>
                </c:pt>
                <c:pt idx="6" formatCode="0%">
                  <c:v>0.02</c:v>
                </c:pt>
                <c:pt idx="7" formatCode="0%">
                  <c:v>0.05</c:v>
                </c:pt>
                <c:pt idx="8" formatCode="0%">
                  <c:v>0.04</c:v>
                </c:pt>
                <c:pt idx="9" formatCode="0%">
                  <c:v>0.04</c:v>
                </c:pt>
                <c:pt idx="10" formatCode="0%">
                  <c:v>0.06</c:v>
                </c:pt>
                <c:pt idx="11" formatCode="0%">
                  <c:v>0.03</c:v>
                </c:pt>
                <c:pt idx="12" formatCode="0%">
                  <c:v>0.08</c:v>
                </c:pt>
                <c:pt idx="14" formatCode="0%">
                  <c:v>0.09</c:v>
                </c:pt>
                <c:pt idx="16" formatCode="0%">
                  <c:v>0.08</c:v>
                </c:pt>
                <c:pt idx="18" formatCode="0%">
                  <c:v>0.08</c:v>
                </c:pt>
                <c:pt idx="19" formatCode="0%">
                  <c:v>0.06</c:v>
                </c:pt>
                <c:pt idx="20" formatCode="0%">
                  <c:v>0.05</c:v>
                </c:pt>
                <c:pt idx="21" formatCode="0%">
                  <c:v>0.08</c:v>
                </c:pt>
                <c:pt idx="22" formatCode="0%">
                  <c:v>7.0000000000000007E-2</c:v>
                </c:pt>
                <c:pt idx="23" formatCode="0%">
                  <c:v>0.08</c:v>
                </c:pt>
              </c:numCache>
            </c:numRef>
          </c:val>
          <c:smooth val="0"/>
        </c:ser>
        <c:ser>
          <c:idx val="1"/>
          <c:order val="1"/>
          <c:tx>
            <c:strRef>
              <c:f>Sheet1!$C$1</c:f>
              <c:strCache>
                <c:ptCount val="1"/>
                <c:pt idx="0">
                  <c:v>Minor Reason</c:v>
                </c:pt>
              </c:strCache>
            </c:strRef>
          </c:tx>
          <c:dLbls>
            <c:dLbl>
              <c:idx val="3"/>
              <c:layout>
                <c:manualLayout>
                  <c:x val="-3.0769230769230771E-2"/>
                  <c:y val="3.5325696527429173E-2"/>
                </c:manualLayout>
              </c:layout>
              <c:dLblPos val="r"/>
              <c:showLegendKey val="0"/>
              <c:showVal val="1"/>
              <c:showCatName val="0"/>
              <c:showSerName val="0"/>
              <c:showPercent val="0"/>
              <c:showBubbleSize val="0"/>
            </c:dLbl>
            <c:txPr>
              <a:bodyPr/>
              <a:lstStyle/>
              <a:p>
                <a:pPr>
                  <a:defRPr sz="1400"/>
                </a:pPr>
                <a:endParaRPr lang="en-US"/>
              </a:p>
            </c:txPr>
            <c:dLblPos val="t"/>
            <c:showLegendKey val="0"/>
            <c:showVal val="1"/>
            <c:showCatName val="0"/>
            <c:showSerName val="0"/>
            <c:showPercent val="0"/>
            <c:showBubbleSize val="0"/>
            <c:showLeaderLines val="0"/>
          </c:dLbls>
          <c:cat>
            <c:numRef>
              <c:f>Sheet1!$A$2:$A$25</c:f>
              <c:numCache>
                <c:formatCode>General</c:formatCode>
                <c:ptCount val="24"/>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numCache>
            </c:numRef>
          </c:cat>
          <c:val>
            <c:numRef>
              <c:f>Sheet1!$C$2:$C$25</c:f>
              <c:numCache>
                <c:formatCode>General</c:formatCode>
                <c:ptCount val="24"/>
                <c:pt idx="0" formatCode="0%">
                  <c:v>0.14000000000000001</c:v>
                </c:pt>
                <c:pt idx="3" formatCode="0%">
                  <c:v>0.12</c:v>
                </c:pt>
                <c:pt idx="5" formatCode="0%">
                  <c:v>0.12</c:v>
                </c:pt>
                <c:pt idx="6" formatCode="0%">
                  <c:v>0.16</c:v>
                </c:pt>
                <c:pt idx="7" formatCode="0%">
                  <c:v>0.13</c:v>
                </c:pt>
                <c:pt idx="8" formatCode="0%">
                  <c:v>0.18</c:v>
                </c:pt>
                <c:pt idx="9" formatCode="0%">
                  <c:v>0.14000000000000001</c:v>
                </c:pt>
                <c:pt idx="10" formatCode="0%">
                  <c:v>0.12</c:v>
                </c:pt>
                <c:pt idx="11" formatCode="0%">
                  <c:v>0.15</c:v>
                </c:pt>
                <c:pt idx="12" formatCode="0%">
                  <c:v>0.2</c:v>
                </c:pt>
                <c:pt idx="14" formatCode="0%">
                  <c:v>0.15</c:v>
                </c:pt>
                <c:pt idx="16" formatCode="0%">
                  <c:v>0.19</c:v>
                </c:pt>
                <c:pt idx="18" formatCode="0%">
                  <c:v>0.19</c:v>
                </c:pt>
                <c:pt idx="19" formatCode="0%">
                  <c:v>0.17</c:v>
                </c:pt>
                <c:pt idx="20" formatCode="0%">
                  <c:v>0.17</c:v>
                </c:pt>
                <c:pt idx="21" formatCode="0%">
                  <c:v>0.2</c:v>
                </c:pt>
                <c:pt idx="22" formatCode="0%">
                  <c:v>0.15</c:v>
                </c:pt>
                <c:pt idx="23" formatCode="0%">
                  <c:v>0.17</c:v>
                </c:pt>
              </c:numCache>
            </c:numRef>
          </c:val>
          <c:smooth val="0"/>
        </c:ser>
        <c:ser>
          <c:idx val="2"/>
          <c:order val="2"/>
          <c:tx>
            <c:strRef>
              <c:f>Sheet1!$D$1</c:f>
              <c:strCache>
                <c:ptCount val="1"/>
                <c:pt idx="0">
                  <c:v>Not a Reason</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Sheet1!$A$2:$A$25</c:f>
              <c:numCache>
                <c:formatCode>General</c:formatCode>
                <c:ptCount val="24"/>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numCache>
            </c:numRef>
          </c:cat>
          <c:val>
            <c:numRef>
              <c:f>Sheet1!$D$2:$D$25</c:f>
              <c:numCache>
                <c:formatCode>General</c:formatCode>
                <c:ptCount val="24"/>
                <c:pt idx="0" formatCode="0%">
                  <c:v>0.83</c:v>
                </c:pt>
                <c:pt idx="3" formatCode="0%">
                  <c:v>0.72</c:v>
                </c:pt>
                <c:pt idx="5" formatCode="0%">
                  <c:v>0.79</c:v>
                </c:pt>
                <c:pt idx="6" formatCode="0%">
                  <c:v>0.8</c:v>
                </c:pt>
                <c:pt idx="7" formatCode="0%">
                  <c:v>0.81</c:v>
                </c:pt>
                <c:pt idx="8" formatCode="0%">
                  <c:v>0.77</c:v>
                </c:pt>
                <c:pt idx="9" formatCode="0%">
                  <c:v>0.8</c:v>
                </c:pt>
                <c:pt idx="10" formatCode="0%">
                  <c:v>0.79</c:v>
                </c:pt>
                <c:pt idx="11" formatCode="0%">
                  <c:v>0.79</c:v>
                </c:pt>
                <c:pt idx="12" formatCode="0%">
                  <c:v>0.71</c:v>
                </c:pt>
                <c:pt idx="14" formatCode="0%">
                  <c:v>0.75</c:v>
                </c:pt>
                <c:pt idx="16" formatCode="0%">
                  <c:v>0.71</c:v>
                </c:pt>
                <c:pt idx="18" formatCode="0%">
                  <c:v>0.7</c:v>
                </c:pt>
                <c:pt idx="19" formatCode="0%">
                  <c:v>0.76</c:v>
                </c:pt>
                <c:pt idx="20" formatCode="0%">
                  <c:v>0.77</c:v>
                </c:pt>
                <c:pt idx="21" formatCode="0%">
                  <c:v>0.71</c:v>
                </c:pt>
                <c:pt idx="22" formatCode="0%">
                  <c:v>0.78</c:v>
                </c:pt>
                <c:pt idx="23" formatCode="0%">
                  <c:v>0.73</c:v>
                </c:pt>
              </c:numCache>
            </c:numRef>
          </c:val>
          <c:smooth val="0"/>
        </c:ser>
        <c:dLbls>
          <c:showLegendKey val="0"/>
          <c:showVal val="0"/>
          <c:showCatName val="0"/>
          <c:showSerName val="0"/>
          <c:showPercent val="0"/>
          <c:showBubbleSize val="0"/>
        </c:dLbls>
        <c:marker val="1"/>
        <c:smooth val="0"/>
        <c:axId val="149828352"/>
        <c:axId val="149829888"/>
      </c:lineChart>
      <c:catAx>
        <c:axId val="149828352"/>
        <c:scaling>
          <c:orientation val="minMax"/>
        </c:scaling>
        <c:delete val="0"/>
        <c:axPos val="b"/>
        <c:numFmt formatCode="General" sourceLinked="1"/>
        <c:majorTickMark val="none"/>
        <c:minorTickMark val="none"/>
        <c:tickLblPos val="nextTo"/>
        <c:txPr>
          <a:bodyPr/>
          <a:lstStyle/>
          <a:p>
            <a:pPr>
              <a:defRPr sz="1100"/>
            </a:pPr>
            <a:endParaRPr lang="en-US"/>
          </a:p>
        </c:txPr>
        <c:crossAx val="149829888"/>
        <c:crosses val="autoZero"/>
        <c:auto val="1"/>
        <c:lblAlgn val="ctr"/>
        <c:lblOffset val="100"/>
        <c:noMultiLvlLbl val="0"/>
      </c:catAx>
      <c:valAx>
        <c:axId val="149829888"/>
        <c:scaling>
          <c:orientation val="minMax"/>
        </c:scaling>
        <c:delete val="1"/>
        <c:axPos val="l"/>
        <c:numFmt formatCode="0%" sourceLinked="1"/>
        <c:majorTickMark val="out"/>
        <c:minorTickMark val="none"/>
        <c:tickLblPos val="nextTo"/>
        <c:crossAx val="149828352"/>
        <c:crosses val="autoZero"/>
        <c:crossBetween val="between"/>
      </c:valAx>
    </c:plotArea>
    <c:legend>
      <c:legendPos val="t"/>
      <c:layout>
        <c:manualLayout>
          <c:xMode val="edge"/>
          <c:yMode val="edge"/>
          <c:x val="0.14439868093411404"/>
          <c:y val="1.675976455295497E-2"/>
          <c:w val="0.70040054288085785"/>
          <c:h val="6.4537765116778209E-2"/>
        </c:manualLayout>
      </c:layout>
      <c:overlay val="0"/>
      <c:spPr>
        <a:solidFill>
          <a:schemeClr val="bg1"/>
        </a:solidFill>
        <a:ln>
          <a:solidFill>
            <a:schemeClr val="tx1">
              <a:lumMod val="50000"/>
              <a:lumOff val="50000"/>
            </a:schemeClr>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 Confident</c:v>
                </c:pt>
              </c:strCache>
            </c:strRef>
          </c:tx>
          <c:spPr>
            <a:solidFill>
              <a:schemeClr val="accent1">
                <a:lumMod val="50000"/>
              </a:schemeClr>
            </a:solidFill>
            <a:ln>
              <a:solidFill>
                <a:schemeClr val="accent1">
                  <a:lumMod val="50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Sheet1!$B$2:$B$23</c:f>
              <c:numCache>
                <c:formatCode>0%</c:formatCode>
                <c:ptCount val="22"/>
                <c:pt idx="0">
                  <c:v>0.03</c:v>
                </c:pt>
                <c:pt idx="1">
                  <c:v>0.03</c:v>
                </c:pt>
                <c:pt idx="2">
                  <c:v>0.02</c:v>
                </c:pt>
                <c:pt idx="3">
                  <c:v>0.03</c:v>
                </c:pt>
                <c:pt idx="4">
                  <c:v>0.03</c:v>
                </c:pt>
                <c:pt idx="5">
                  <c:v>0.04</c:v>
                </c:pt>
                <c:pt idx="6">
                  <c:v>7.0000000000000007E-2</c:v>
                </c:pt>
                <c:pt idx="7">
                  <c:v>0.06</c:v>
                </c:pt>
                <c:pt idx="8">
                  <c:v>7.0000000000000007E-2</c:v>
                </c:pt>
                <c:pt idx="9">
                  <c:v>0.05</c:v>
                </c:pt>
                <c:pt idx="10">
                  <c:v>0.05</c:v>
                </c:pt>
                <c:pt idx="11">
                  <c:v>0.06</c:v>
                </c:pt>
                <c:pt idx="12">
                  <c:v>7.0000000000000007E-2</c:v>
                </c:pt>
                <c:pt idx="13">
                  <c:v>0.05</c:v>
                </c:pt>
                <c:pt idx="14">
                  <c:v>0.06</c:v>
                </c:pt>
                <c:pt idx="15">
                  <c:v>0.04</c:v>
                </c:pt>
                <c:pt idx="16">
                  <c:v>0.05</c:v>
                </c:pt>
                <c:pt idx="17">
                  <c:v>0.05</c:v>
                </c:pt>
                <c:pt idx="18">
                  <c:v>0.05</c:v>
                </c:pt>
                <c:pt idx="19">
                  <c:v>0.04</c:v>
                </c:pt>
                <c:pt idx="20">
                  <c:v>0.06</c:v>
                </c:pt>
                <c:pt idx="21">
                  <c:v>0.09</c:v>
                </c:pt>
              </c:numCache>
            </c:numRef>
          </c:val>
        </c:ser>
        <c:ser>
          <c:idx val="1"/>
          <c:order val="1"/>
          <c:tx>
            <c:strRef>
              <c:f>Sheet1!$C$1</c:f>
              <c:strCache>
                <c:ptCount val="1"/>
                <c:pt idx="0">
                  <c:v>Somewhat Confident</c:v>
                </c:pt>
              </c:strCache>
            </c:strRef>
          </c:tx>
          <c:spPr>
            <a:solidFill>
              <a:schemeClr val="accent1">
                <a:lumMod val="75000"/>
              </a:schemeClr>
            </a:solidFill>
            <a:ln>
              <a:solidFill>
                <a:schemeClr val="accent1">
                  <a:lumMod val="75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Sheet1!$C$2:$C$23</c:f>
              <c:numCache>
                <c:formatCode>0%</c:formatCode>
                <c:ptCount val="22"/>
                <c:pt idx="0">
                  <c:v>0.21</c:v>
                </c:pt>
                <c:pt idx="1">
                  <c:v>0.24</c:v>
                </c:pt>
                <c:pt idx="2">
                  <c:v>0.19</c:v>
                </c:pt>
                <c:pt idx="3">
                  <c:v>0.2</c:v>
                </c:pt>
                <c:pt idx="4">
                  <c:v>0.21</c:v>
                </c:pt>
                <c:pt idx="5">
                  <c:v>0.24</c:v>
                </c:pt>
                <c:pt idx="6">
                  <c:v>0.24</c:v>
                </c:pt>
                <c:pt idx="7">
                  <c:v>0.28999999999999998</c:v>
                </c:pt>
                <c:pt idx="8">
                  <c:v>0.32</c:v>
                </c:pt>
                <c:pt idx="9">
                  <c:v>0.28000000000000003</c:v>
                </c:pt>
                <c:pt idx="10">
                  <c:v>0.34</c:v>
                </c:pt>
                <c:pt idx="11">
                  <c:v>0.31</c:v>
                </c:pt>
                <c:pt idx="12">
                  <c:v>0.3</c:v>
                </c:pt>
                <c:pt idx="13">
                  <c:v>0.28999999999999998</c:v>
                </c:pt>
                <c:pt idx="14">
                  <c:v>0.3</c:v>
                </c:pt>
                <c:pt idx="15">
                  <c:v>0.3</c:v>
                </c:pt>
                <c:pt idx="16">
                  <c:v>0.33</c:v>
                </c:pt>
                <c:pt idx="17">
                  <c:v>0.28999999999999998</c:v>
                </c:pt>
                <c:pt idx="18">
                  <c:v>0.25</c:v>
                </c:pt>
                <c:pt idx="19">
                  <c:v>0.31</c:v>
                </c:pt>
                <c:pt idx="20">
                  <c:v>0.24</c:v>
                </c:pt>
                <c:pt idx="21">
                  <c:v>0.3</c:v>
                </c:pt>
              </c:numCache>
            </c:numRef>
          </c:val>
        </c:ser>
        <c:ser>
          <c:idx val="2"/>
          <c:order val="2"/>
          <c:tx>
            <c:strRef>
              <c:f>Sheet1!$D$1</c:f>
              <c:strCache>
                <c:ptCount val="1"/>
                <c:pt idx="0">
                  <c:v>Not Too Confident</c:v>
                </c:pt>
              </c:strCache>
            </c:strRef>
          </c:tx>
          <c:spPr>
            <a:solidFill>
              <a:schemeClr val="accent1">
                <a:lumMod val="60000"/>
                <a:lumOff val="40000"/>
              </a:schemeClr>
            </a:solidFill>
            <a:ln>
              <a:solidFill>
                <a:schemeClr val="accent1">
                  <a:lumMod val="60000"/>
                  <a:lumOff val="40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Sheet1!$D$2:$D$23</c:f>
              <c:numCache>
                <c:formatCode>0%</c:formatCode>
                <c:ptCount val="22"/>
                <c:pt idx="0">
                  <c:v>0.43</c:v>
                </c:pt>
                <c:pt idx="1">
                  <c:v>0.32</c:v>
                </c:pt>
                <c:pt idx="2">
                  <c:v>0.38</c:v>
                </c:pt>
                <c:pt idx="3">
                  <c:v>0.38</c:v>
                </c:pt>
                <c:pt idx="4">
                  <c:v>0.37</c:v>
                </c:pt>
                <c:pt idx="5">
                  <c:v>0.34</c:v>
                </c:pt>
                <c:pt idx="6">
                  <c:v>0.38</c:v>
                </c:pt>
                <c:pt idx="7">
                  <c:v>0.38</c:v>
                </c:pt>
                <c:pt idx="8">
                  <c:v>0.31</c:v>
                </c:pt>
                <c:pt idx="9">
                  <c:v>0.4</c:v>
                </c:pt>
                <c:pt idx="10">
                  <c:v>0.36</c:v>
                </c:pt>
                <c:pt idx="11">
                  <c:v>0.35</c:v>
                </c:pt>
                <c:pt idx="12">
                  <c:v>0.33</c:v>
                </c:pt>
                <c:pt idx="13">
                  <c:v>0.36</c:v>
                </c:pt>
                <c:pt idx="14">
                  <c:v>0.33</c:v>
                </c:pt>
                <c:pt idx="15">
                  <c:v>0.35</c:v>
                </c:pt>
                <c:pt idx="16">
                  <c:v>0.35</c:v>
                </c:pt>
                <c:pt idx="17">
                  <c:v>0.35</c:v>
                </c:pt>
                <c:pt idx="18">
                  <c:v>0.36</c:v>
                </c:pt>
                <c:pt idx="19">
                  <c:v>0.35</c:v>
                </c:pt>
                <c:pt idx="20">
                  <c:v>0.32</c:v>
                </c:pt>
                <c:pt idx="21">
                  <c:v>0.31</c:v>
                </c:pt>
              </c:numCache>
            </c:numRef>
          </c:val>
        </c:ser>
        <c:ser>
          <c:idx val="3"/>
          <c:order val="3"/>
          <c:tx>
            <c:strRef>
              <c:f>Sheet1!$E$1</c:f>
              <c:strCache>
                <c:ptCount val="1"/>
                <c:pt idx="0">
                  <c:v>Not At All Confident</c:v>
                </c:pt>
              </c:strCache>
            </c:strRef>
          </c:tx>
          <c:spPr>
            <a:solidFill>
              <a:schemeClr val="accent1">
                <a:lumMod val="40000"/>
                <a:lumOff val="60000"/>
              </a:schemeClr>
            </a:solidFill>
            <a:ln>
              <a:solidFill>
                <a:schemeClr val="accent1">
                  <a:lumMod val="40000"/>
                  <a:lumOff val="60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Sheet1!$E$2:$E$23</c:f>
              <c:numCache>
                <c:formatCode>0%</c:formatCode>
                <c:ptCount val="22"/>
                <c:pt idx="0">
                  <c:v>0.3</c:v>
                </c:pt>
                <c:pt idx="1">
                  <c:v>0.37</c:v>
                </c:pt>
                <c:pt idx="2">
                  <c:v>0.38</c:v>
                </c:pt>
                <c:pt idx="3">
                  <c:v>0.37</c:v>
                </c:pt>
                <c:pt idx="4">
                  <c:v>0.34</c:v>
                </c:pt>
                <c:pt idx="5">
                  <c:v>0.36</c:v>
                </c:pt>
                <c:pt idx="6">
                  <c:v>0.3</c:v>
                </c:pt>
                <c:pt idx="7">
                  <c:v>0.27</c:v>
                </c:pt>
                <c:pt idx="8">
                  <c:v>0.26</c:v>
                </c:pt>
                <c:pt idx="9">
                  <c:v>0.26</c:v>
                </c:pt>
                <c:pt idx="10">
                  <c:v>0.25</c:v>
                </c:pt>
                <c:pt idx="11">
                  <c:v>0.26</c:v>
                </c:pt>
                <c:pt idx="12">
                  <c:v>0.28000000000000003</c:v>
                </c:pt>
                <c:pt idx="13">
                  <c:v>0.28000000000000003</c:v>
                </c:pt>
                <c:pt idx="14">
                  <c:v>0.28000000000000003</c:v>
                </c:pt>
                <c:pt idx="15">
                  <c:v>0.28999999999999998</c:v>
                </c:pt>
                <c:pt idx="16">
                  <c:v>0.26</c:v>
                </c:pt>
                <c:pt idx="17">
                  <c:v>0.3</c:v>
                </c:pt>
                <c:pt idx="18">
                  <c:v>0.34</c:v>
                </c:pt>
                <c:pt idx="19">
                  <c:v>0.28999999999999998</c:v>
                </c:pt>
                <c:pt idx="20">
                  <c:v>0.37</c:v>
                </c:pt>
                <c:pt idx="21">
                  <c:v>0.28999999999999998</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Sheet1!$F$2:$F$23</c:f>
              <c:numCache>
                <c:formatCode>0%</c:formatCode>
                <c:ptCount val="22"/>
                <c:pt idx="0">
                  <c:v>0.03</c:v>
                </c:pt>
                <c:pt idx="1">
                  <c:v>0.03</c:v>
                </c:pt>
                <c:pt idx="2">
                  <c:v>0.02</c:v>
                </c:pt>
                <c:pt idx="3">
                  <c:v>0.02</c:v>
                </c:pt>
                <c:pt idx="4">
                  <c:v>0.04</c:v>
                </c:pt>
                <c:pt idx="5">
                  <c:v>0.02</c:v>
                </c:pt>
                <c:pt idx="6">
                  <c:v>0.01</c:v>
                </c:pt>
                <c:pt idx="7">
                  <c:v>0.01</c:v>
                </c:pt>
                <c:pt idx="8">
                  <c:v>0.03</c:v>
                </c:pt>
                <c:pt idx="9">
                  <c:v>0.01</c:v>
                </c:pt>
                <c:pt idx="10">
                  <c:v>0.01</c:v>
                </c:pt>
                <c:pt idx="11">
                  <c:v>0.01</c:v>
                </c:pt>
                <c:pt idx="12">
                  <c:v>0.01</c:v>
                </c:pt>
                <c:pt idx="13">
                  <c:v>0.01</c:v>
                </c:pt>
                <c:pt idx="14">
                  <c:v>0.02</c:v>
                </c:pt>
                <c:pt idx="15">
                  <c:v>0.02</c:v>
                </c:pt>
                <c:pt idx="16">
                  <c:v>0.01</c:v>
                </c:pt>
                <c:pt idx="17">
                  <c:v>0.01</c:v>
                </c:pt>
                <c:pt idx="18">
                  <c:v>0.01</c:v>
                </c:pt>
                <c:pt idx="19">
                  <c:v>0.01</c:v>
                </c:pt>
                <c:pt idx="20">
                  <c:v>0.01</c:v>
                </c:pt>
                <c:pt idx="21">
                  <c:v>0</c:v>
                </c:pt>
              </c:numCache>
            </c:numRef>
          </c:val>
        </c:ser>
        <c:dLbls>
          <c:showLegendKey val="0"/>
          <c:showVal val="0"/>
          <c:showCatName val="0"/>
          <c:showSerName val="0"/>
          <c:showPercent val="0"/>
          <c:showBubbleSize val="0"/>
        </c:dLbls>
        <c:axId val="150868736"/>
        <c:axId val="150870272"/>
      </c:areaChart>
      <c:barChart>
        <c:barDir val="col"/>
        <c:grouping val="stacked"/>
        <c:varyColors val="0"/>
        <c:ser>
          <c:idx val="5"/>
          <c:order val="5"/>
          <c:tx>
            <c:strRef>
              <c:f>Sheet1!$G$1</c:f>
              <c:strCache>
                <c:ptCount val="1"/>
                <c:pt idx="0">
                  <c:v>Column4</c:v>
                </c:pt>
              </c:strCache>
            </c:strRef>
          </c:tx>
          <c:spPr>
            <a:solidFill>
              <a:srgbClr val="00B050"/>
            </a:solidFill>
            <a:ln w="25400">
              <a:noFill/>
            </a:ln>
          </c:spPr>
          <c:invertIfNegative val="0"/>
          <c:dPt>
            <c:idx val="1"/>
            <c:invertIfNegative val="0"/>
            <c:bubble3D val="0"/>
            <c:spPr>
              <a:solidFill>
                <a:srgbClr val="00B050"/>
              </a:solidFill>
              <a:ln w="25400">
                <a:noFill/>
              </a:ln>
            </c:spPr>
          </c:dPt>
          <c:dPt>
            <c:idx val="2"/>
            <c:invertIfNegative val="0"/>
            <c:bubble3D val="0"/>
            <c:spPr>
              <a:solidFill>
                <a:srgbClr val="FF0000"/>
              </a:solidFill>
              <a:ln w="25400">
                <a:noFill/>
              </a:ln>
            </c:spPr>
          </c:dPt>
          <c:dPt>
            <c:idx val="3"/>
            <c:invertIfNegative val="0"/>
            <c:bubble3D val="0"/>
            <c:spPr>
              <a:solidFill>
                <a:srgbClr val="00B050"/>
              </a:solidFill>
              <a:ln w="25400">
                <a:noFill/>
              </a:ln>
            </c:spPr>
          </c:dPt>
          <c:dPt>
            <c:idx val="4"/>
            <c:invertIfNegative val="0"/>
            <c:bubble3D val="0"/>
            <c:spPr>
              <a:solidFill>
                <a:srgbClr val="00B050"/>
              </a:solidFill>
              <a:ln w="25400">
                <a:noFill/>
              </a:ln>
            </c:spPr>
          </c:dPt>
          <c:dPt>
            <c:idx val="5"/>
            <c:invertIfNegative val="0"/>
            <c:bubble3D val="0"/>
            <c:spPr>
              <a:solidFill>
                <a:srgbClr val="00B050"/>
              </a:solidFill>
              <a:ln w="25400">
                <a:noFill/>
              </a:ln>
            </c:spPr>
          </c:dPt>
          <c:dPt>
            <c:idx val="6"/>
            <c:invertIfNegative val="0"/>
            <c:bubble3D val="0"/>
            <c:spPr>
              <a:solidFill>
                <a:srgbClr val="00B050"/>
              </a:solidFill>
              <a:ln w="25400">
                <a:noFill/>
              </a:ln>
            </c:spPr>
          </c:dPt>
          <c:dPt>
            <c:idx val="7"/>
            <c:invertIfNegative val="0"/>
            <c:bubble3D val="0"/>
            <c:spPr>
              <a:solidFill>
                <a:srgbClr val="FF0000"/>
              </a:solidFill>
              <a:ln w="25400">
                <a:noFill/>
              </a:ln>
            </c:spPr>
          </c:dPt>
          <c:dPt>
            <c:idx val="8"/>
            <c:invertIfNegative val="0"/>
            <c:bubble3D val="0"/>
            <c:spPr>
              <a:solidFill>
                <a:srgbClr val="00B050"/>
              </a:solidFill>
              <a:ln w="25400">
                <a:noFill/>
              </a:ln>
            </c:spPr>
          </c:dPt>
          <c:dPt>
            <c:idx val="9"/>
            <c:invertIfNegative val="0"/>
            <c:bubble3D val="0"/>
            <c:spPr>
              <a:solidFill>
                <a:srgbClr val="FF0000"/>
              </a:solidFill>
              <a:ln w="25400">
                <a:noFill/>
              </a:ln>
            </c:spPr>
          </c:dPt>
          <c:dPt>
            <c:idx val="10"/>
            <c:invertIfNegative val="0"/>
            <c:bubble3D val="0"/>
            <c:spPr>
              <a:solidFill>
                <a:srgbClr val="00B050"/>
              </a:solidFill>
              <a:ln w="25400">
                <a:noFill/>
              </a:ln>
            </c:spPr>
          </c:dPt>
          <c:dPt>
            <c:idx val="11"/>
            <c:invertIfNegative val="0"/>
            <c:bubble3D val="0"/>
            <c:spPr>
              <a:solidFill>
                <a:srgbClr val="00B050"/>
              </a:solidFill>
              <a:ln w="25400">
                <a:noFill/>
              </a:ln>
            </c:spPr>
          </c:dPt>
          <c:dPt>
            <c:idx val="12"/>
            <c:invertIfNegative val="0"/>
            <c:bubble3D val="0"/>
            <c:spPr>
              <a:solidFill>
                <a:srgbClr val="00B050"/>
              </a:solidFill>
              <a:ln w="25400">
                <a:noFill/>
              </a:ln>
            </c:spPr>
          </c:dPt>
          <c:dPt>
            <c:idx val="13"/>
            <c:invertIfNegative val="0"/>
            <c:bubble3D val="0"/>
            <c:spPr>
              <a:solidFill>
                <a:srgbClr val="FF0000"/>
              </a:solidFill>
              <a:ln w="25400">
                <a:noFill/>
              </a:ln>
            </c:spPr>
          </c:dPt>
          <c:dPt>
            <c:idx val="14"/>
            <c:invertIfNegative val="0"/>
            <c:bubble3D val="0"/>
            <c:spPr>
              <a:solidFill>
                <a:srgbClr val="00B050"/>
              </a:solidFill>
              <a:ln w="25400">
                <a:noFill/>
              </a:ln>
            </c:spPr>
          </c:dPt>
          <c:dPt>
            <c:idx val="15"/>
            <c:invertIfNegative val="0"/>
            <c:bubble3D val="0"/>
            <c:spPr>
              <a:solidFill>
                <a:srgbClr val="FF0000"/>
              </a:solidFill>
              <a:ln w="25400">
                <a:noFill/>
              </a:ln>
            </c:spPr>
          </c:dPt>
          <c:dPt>
            <c:idx val="16"/>
            <c:invertIfNegative val="0"/>
            <c:bubble3D val="0"/>
            <c:spPr>
              <a:solidFill>
                <a:srgbClr val="00B050"/>
              </a:solidFill>
              <a:ln w="25400">
                <a:noFill/>
              </a:ln>
            </c:spPr>
          </c:dPt>
          <c:dPt>
            <c:idx val="17"/>
            <c:invertIfNegative val="0"/>
            <c:bubble3D val="0"/>
            <c:spPr>
              <a:solidFill>
                <a:srgbClr val="00B050"/>
              </a:solidFill>
              <a:ln w="25400">
                <a:noFill/>
              </a:ln>
            </c:spPr>
          </c:dPt>
          <c:dPt>
            <c:idx val="18"/>
            <c:invertIfNegative val="0"/>
            <c:bubble3D val="0"/>
            <c:spPr>
              <a:solidFill>
                <a:srgbClr val="00B050"/>
              </a:solidFill>
              <a:ln w="25400">
                <a:noFill/>
              </a:ln>
            </c:spPr>
          </c:dPt>
          <c:dPt>
            <c:idx val="19"/>
            <c:invertIfNegative val="0"/>
            <c:bubble3D val="0"/>
            <c:spPr>
              <a:solidFill>
                <a:srgbClr val="FF0000"/>
              </a:solidFill>
              <a:ln w="25400">
                <a:noFill/>
              </a:ln>
            </c:spPr>
          </c:dPt>
          <c:dPt>
            <c:idx val="20"/>
            <c:invertIfNegative val="0"/>
            <c:bubble3D val="0"/>
            <c:spPr>
              <a:solidFill>
                <a:srgbClr val="00B050"/>
              </a:solidFill>
              <a:ln w="25400">
                <a:noFill/>
              </a:ln>
            </c:spPr>
          </c:dPt>
          <c:dPt>
            <c:idx val="21"/>
            <c:invertIfNegative val="0"/>
            <c:bubble3D val="0"/>
            <c:spPr>
              <a:solidFill>
                <a:srgbClr val="00B050"/>
              </a:solidFill>
              <a:ln w="25400">
                <a:noFill/>
              </a:ln>
            </c:spPr>
          </c:dPt>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Sheet1!$G$2:$G$23</c:f>
              <c:numCache>
                <c:formatCode>0%</c:formatCode>
                <c:ptCount val="22"/>
                <c:pt idx="0" formatCode="General">
                  <c:v>0</c:v>
                </c:pt>
                <c:pt idx="1">
                  <c:v>0</c:v>
                </c:pt>
                <c:pt idx="2">
                  <c:v>-9.999999999999998E-4</c:v>
                </c:pt>
                <c:pt idx="3">
                  <c:v>9.999999999999998E-4</c:v>
                </c:pt>
                <c:pt idx="4">
                  <c:v>0</c:v>
                </c:pt>
                <c:pt idx="5">
                  <c:v>1.0000000000000002E-3</c:v>
                </c:pt>
                <c:pt idx="6">
                  <c:v>3.0000000000000005E-3</c:v>
                </c:pt>
                <c:pt idx="7">
                  <c:v>-1.0000000000000009E-3</c:v>
                </c:pt>
                <c:pt idx="8">
                  <c:v>1.0000000000000009E-3</c:v>
                </c:pt>
                <c:pt idx="9">
                  <c:v>-2.0000000000000005E-3</c:v>
                </c:pt>
                <c:pt idx="10">
                  <c:v>0</c:v>
                </c:pt>
                <c:pt idx="11">
                  <c:v>9.9999999999999959E-4</c:v>
                </c:pt>
                <c:pt idx="12">
                  <c:v>1.0000000000000009E-3</c:v>
                </c:pt>
                <c:pt idx="13">
                  <c:v>-2.0000000000000005E-3</c:v>
                </c:pt>
                <c:pt idx="14">
                  <c:v>9.9999999999999959E-4</c:v>
                </c:pt>
                <c:pt idx="15">
                  <c:v>-1.9999999999999996E-3</c:v>
                </c:pt>
                <c:pt idx="16">
                  <c:v>1.0000000000000002E-3</c:v>
                </c:pt>
                <c:pt idx="17">
                  <c:v>0</c:v>
                </c:pt>
                <c:pt idx="18">
                  <c:v>0</c:v>
                </c:pt>
                <c:pt idx="19">
                  <c:v>-1.0000000000000002E-3</c:v>
                </c:pt>
                <c:pt idx="20">
                  <c:v>1.9999999999999996E-3</c:v>
                </c:pt>
                <c:pt idx="21">
                  <c:v>3.0000000000000001E-3</c:v>
                </c:pt>
              </c:numCache>
            </c:numRef>
          </c:val>
        </c:ser>
        <c:ser>
          <c:idx val="6"/>
          <c:order val="6"/>
          <c:tx>
            <c:strRef>
              <c:f>Sheet1!$H$1</c:f>
              <c:strCache>
                <c:ptCount val="1"/>
                <c:pt idx="0">
                  <c:v>Column5</c:v>
                </c:pt>
              </c:strCache>
            </c:strRef>
          </c:tx>
          <c:spPr>
            <a:noFill/>
          </c:spPr>
          <c:invertIfNegative val="0"/>
          <c:dLbls>
            <c:dLbl>
              <c:idx val="0"/>
              <c:delete val="1"/>
            </c:dLbl>
            <c:txPr>
              <a:bodyPr/>
              <a:lstStyle/>
              <a:p>
                <a:pPr>
                  <a:defRPr sz="1000"/>
                </a:pPr>
                <a:endParaRPr lang="en-US"/>
              </a:p>
            </c:txPr>
            <c:dLblPos val="inBase"/>
            <c:showLegendKey val="0"/>
            <c:showVal val="1"/>
            <c:showCatName val="0"/>
            <c:showSerName val="0"/>
            <c:showPercent val="0"/>
            <c:showBubbleSize val="0"/>
            <c:showLeaderLines val="0"/>
          </c:dLbls>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Sheet1!$H$2:$H$23</c:f>
              <c:numCache>
                <c:formatCode>0%</c:formatCode>
                <c:ptCount val="22"/>
                <c:pt idx="0" formatCode="General">
                  <c:v>0</c:v>
                </c:pt>
                <c:pt idx="1">
                  <c:v>0</c:v>
                </c:pt>
                <c:pt idx="2">
                  <c:v>-9.9999999999999985E-3</c:v>
                </c:pt>
                <c:pt idx="3">
                  <c:v>9.9999999999999985E-3</c:v>
                </c:pt>
                <c:pt idx="4">
                  <c:v>0</c:v>
                </c:pt>
                <c:pt idx="5">
                  <c:v>1.0000000000000002E-2</c:v>
                </c:pt>
                <c:pt idx="6">
                  <c:v>3.0000000000000006E-2</c:v>
                </c:pt>
                <c:pt idx="7">
                  <c:v>-1.0000000000000009E-2</c:v>
                </c:pt>
                <c:pt idx="8">
                  <c:v>1.0000000000000009E-2</c:v>
                </c:pt>
                <c:pt idx="9">
                  <c:v>-2.0000000000000004E-2</c:v>
                </c:pt>
                <c:pt idx="10">
                  <c:v>0</c:v>
                </c:pt>
                <c:pt idx="11">
                  <c:v>9.999999999999995E-3</c:v>
                </c:pt>
                <c:pt idx="12">
                  <c:v>1.0000000000000009E-2</c:v>
                </c:pt>
                <c:pt idx="13">
                  <c:v>-2.0000000000000004E-2</c:v>
                </c:pt>
                <c:pt idx="14">
                  <c:v>9.999999999999995E-3</c:v>
                </c:pt>
                <c:pt idx="15">
                  <c:v>-1.9999999999999997E-2</c:v>
                </c:pt>
                <c:pt idx="16">
                  <c:v>1.0000000000000002E-2</c:v>
                </c:pt>
                <c:pt idx="17">
                  <c:v>0</c:v>
                </c:pt>
                <c:pt idx="18">
                  <c:v>0</c:v>
                </c:pt>
                <c:pt idx="19">
                  <c:v>-1.0000000000000002E-2</c:v>
                </c:pt>
                <c:pt idx="20">
                  <c:v>1.9999999999999997E-2</c:v>
                </c:pt>
                <c:pt idx="21">
                  <c:v>0.03</c:v>
                </c:pt>
              </c:numCache>
            </c:numRef>
          </c:val>
        </c:ser>
        <c:dLbls>
          <c:showLegendKey val="0"/>
          <c:showVal val="0"/>
          <c:showCatName val="0"/>
          <c:showSerName val="0"/>
          <c:showPercent val="0"/>
          <c:showBubbleSize val="0"/>
        </c:dLbls>
        <c:gapWidth val="150"/>
        <c:overlap val="100"/>
        <c:axId val="150889984"/>
        <c:axId val="150888448"/>
      </c:barChart>
      <c:catAx>
        <c:axId val="150868736"/>
        <c:scaling>
          <c:orientation val="minMax"/>
        </c:scaling>
        <c:delete val="0"/>
        <c:axPos val="b"/>
        <c:numFmt formatCode="General" sourceLinked="1"/>
        <c:majorTickMark val="out"/>
        <c:minorTickMark val="none"/>
        <c:tickLblPos val="nextTo"/>
        <c:spPr>
          <a:ln>
            <a:noFill/>
          </a:ln>
        </c:spPr>
        <c:txPr>
          <a:bodyPr/>
          <a:lstStyle/>
          <a:p>
            <a:pPr>
              <a:defRPr sz="1100"/>
            </a:pPr>
            <a:endParaRPr lang="en-US"/>
          </a:p>
        </c:txPr>
        <c:crossAx val="150870272"/>
        <c:crosses val="autoZero"/>
        <c:auto val="1"/>
        <c:lblAlgn val="ctr"/>
        <c:lblOffset val="100"/>
        <c:noMultiLvlLbl val="0"/>
      </c:catAx>
      <c:valAx>
        <c:axId val="150870272"/>
        <c:scaling>
          <c:orientation val="minMax"/>
          <c:max val="1"/>
          <c:min val="-0.65000000000000013"/>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150868736"/>
        <c:crosses val="autoZero"/>
        <c:crossBetween val="between"/>
      </c:valAx>
      <c:valAx>
        <c:axId val="150888448"/>
        <c:scaling>
          <c:orientation val="minMax"/>
          <c:max val="0.1"/>
          <c:min val="-3.0000000000000006E-2"/>
        </c:scaling>
        <c:delete val="0"/>
        <c:axPos val="r"/>
        <c:numFmt formatCode="General" sourceLinked="1"/>
        <c:majorTickMark val="none"/>
        <c:minorTickMark val="none"/>
        <c:tickLblPos val="nextTo"/>
        <c:spPr>
          <a:ln>
            <a:noFill/>
          </a:ln>
        </c:spPr>
        <c:txPr>
          <a:bodyPr/>
          <a:lstStyle/>
          <a:p>
            <a:pPr>
              <a:defRPr sz="800">
                <a:solidFill>
                  <a:schemeClr val="bg1"/>
                </a:solidFill>
              </a:defRPr>
            </a:pPr>
            <a:endParaRPr lang="en-US"/>
          </a:p>
        </c:txPr>
        <c:crossAx val="150889984"/>
        <c:crosses val="max"/>
        <c:crossBetween val="between"/>
      </c:valAx>
      <c:catAx>
        <c:axId val="150889984"/>
        <c:scaling>
          <c:orientation val="minMax"/>
        </c:scaling>
        <c:delete val="0"/>
        <c:axPos val="b"/>
        <c:numFmt formatCode="General" sourceLinked="1"/>
        <c:majorTickMark val="none"/>
        <c:minorTickMark val="none"/>
        <c:tickLblPos val="none"/>
        <c:crossAx val="150888448"/>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6.5085301837270335E-2"/>
          <c:y val="1.5523932729624839E-2"/>
          <c:w val="0.86844050743657042"/>
          <c:h val="4.9924112008637986E-2"/>
        </c:manualLayout>
      </c:layout>
      <c:overlay val="0"/>
      <c:spPr>
        <a:ln>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 Confident</c:v>
                </c:pt>
              </c:strCache>
            </c:strRef>
          </c:tx>
          <c:spPr>
            <a:solidFill>
              <a:schemeClr val="accent1">
                <a:lumMod val="50000"/>
              </a:schemeClr>
            </a:solidFill>
            <a:ln>
              <a:solidFill>
                <a:schemeClr val="accent1">
                  <a:lumMod val="50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Sheet1!$B$2:$B$23</c:f>
              <c:numCache>
                <c:formatCode>0%</c:formatCode>
                <c:ptCount val="22"/>
                <c:pt idx="0">
                  <c:v>0.12</c:v>
                </c:pt>
                <c:pt idx="1">
                  <c:v>0.13</c:v>
                </c:pt>
                <c:pt idx="2">
                  <c:v>0.06</c:v>
                </c:pt>
                <c:pt idx="3">
                  <c:v>0.05</c:v>
                </c:pt>
                <c:pt idx="4">
                  <c:v>0.1</c:v>
                </c:pt>
                <c:pt idx="5">
                  <c:v>0.12</c:v>
                </c:pt>
                <c:pt idx="6">
                  <c:v>0.12</c:v>
                </c:pt>
                <c:pt idx="7">
                  <c:v>0.22</c:v>
                </c:pt>
                <c:pt idx="8">
                  <c:v>0.14000000000000001</c:v>
                </c:pt>
                <c:pt idx="9">
                  <c:v>0.18</c:v>
                </c:pt>
                <c:pt idx="10">
                  <c:v>0.19</c:v>
                </c:pt>
                <c:pt idx="11">
                  <c:v>0.16</c:v>
                </c:pt>
                <c:pt idx="12">
                  <c:v>0.2</c:v>
                </c:pt>
                <c:pt idx="13">
                  <c:v>0.12</c:v>
                </c:pt>
                <c:pt idx="14">
                  <c:v>0.15</c:v>
                </c:pt>
                <c:pt idx="15">
                  <c:v>0.08</c:v>
                </c:pt>
                <c:pt idx="16">
                  <c:v>0.09</c:v>
                </c:pt>
                <c:pt idx="17">
                  <c:v>7.0000000000000007E-2</c:v>
                </c:pt>
                <c:pt idx="18">
                  <c:v>0.09</c:v>
                </c:pt>
                <c:pt idx="19">
                  <c:v>0.12</c:v>
                </c:pt>
                <c:pt idx="20">
                  <c:v>0.09</c:v>
                </c:pt>
                <c:pt idx="21">
                  <c:v>0.12</c:v>
                </c:pt>
              </c:numCache>
            </c:numRef>
          </c:val>
        </c:ser>
        <c:ser>
          <c:idx val="1"/>
          <c:order val="1"/>
          <c:tx>
            <c:strRef>
              <c:f>Sheet1!$C$1</c:f>
              <c:strCache>
                <c:ptCount val="1"/>
                <c:pt idx="0">
                  <c:v>Somewhat Confident</c:v>
                </c:pt>
              </c:strCache>
            </c:strRef>
          </c:tx>
          <c:spPr>
            <a:solidFill>
              <a:schemeClr val="accent1">
                <a:lumMod val="75000"/>
              </a:schemeClr>
            </a:solidFill>
            <a:ln>
              <a:solidFill>
                <a:schemeClr val="accent1">
                  <a:lumMod val="75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Sheet1!$C$2:$C$23</c:f>
              <c:numCache>
                <c:formatCode>0%</c:formatCode>
                <c:ptCount val="22"/>
                <c:pt idx="0">
                  <c:v>0.32</c:v>
                </c:pt>
                <c:pt idx="1">
                  <c:v>0.3</c:v>
                </c:pt>
                <c:pt idx="2">
                  <c:v>0.28000000000000003</c:v>
                </c:pt>
                <c:pt idx="3">
                  <c:v>0.35</c:v>
                </c:pt>
                <c:pt idx="4">
                  <c:v>0.31</c:v>
                </c:pt>
                <c:pt idx="5">
                  <c:v>0.35</c:v>
                </c:pt>
                <c:pt idx="6">
                  <c:v>0.39</c:v>
                </c:pt>
                <c:pt idx="7">
                  <c:v>0.4</c:v>
                </c:pt>
                <c:pt idx="8">
                  <c:v>0.49</c:v>
                </c:pt>
                <c:pt idx="9">
                  <c:v>0.38</c:v>
                </c:pt>
                <c:pt idx="10">
                  <c:v>0.44</c:v>
                </c:pt>
                <c:pt idx="11">
                  <c:v>0.37</c:v>
                </c:pt>
                <c:pt idx="12">
                  <c:v>0.42</c:v>
                </c:pt>
                <c:pt idx="13">
                  <c:v>0.5</c:v>
                </c:pt>
                <c:pt idx="14">
                  <c:v>0.44</c:v>
                </c:pt>
                <c:pt idx="15">
                  <c:v>0.44</c:v>
                </c:pt>
                <c:pt idx="16">
                  <c:v>0.5</c:v>
                </c:pt>
                <c:pt idx="17">
                  <c:v>0.39</c:v>
                </c:pt>
                <c:pt idx="18">
                  <c:v>0.45</c:v>
                </c:pt>
                <c:pt idx="19">
                  <c:v>0.38</c:v>
                </c:pt>
                <c:pt idx="20">
                  <c:v>0.34</c:v>
                </c:pt>
                <c:pt idx="21">
                  <c:v>0.39</c:v>
                </c:pt>
              </c:numCache>
            </c:numRef>
          </c:val>
        </c:ser>
        <c:ser>
          <c:idx val="2"/>
          <c:order val="2"/>
          <c:tx>
            <c:strRef>
              <c:f>Sheet1!$D$1</c:f>
              <c:strCache>
                <c:ptCount val="1"/>
                <c:pt idx="0">
                  <c:v>Not Too Confident</c:v>
                </c:pt>
              </c:strCache>
            </c:strRef>
          </c:tx>
          <c:spPr>
            <a:solidFill>
              <a:schemeClr val="accent1">
                <a:lumMod val="60000"/>
                <a:lumOff val="40000"/>
              </a:schemeClr>
            </a:solidFill>
            <a:ln>
              <a:solidFill>
                <a:schemeClr val="accent1">
                  <a:lumMod val="60000"/>
                  <a:lumOff val="40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Sheet1!$D$2:$D$23</c:f>
              <c:numCache>
                <c:formatCode>0%</c:formatCode>
                <c:ptCount val="22"/>
                <c:pt idx="0">
                  <c:v>0.32</c:v>
                </c:pt>
                <c:pt idx="1">
                  <c:v>0.26</c:v>
                </c:pt>
                <c:pt idx="2">
                  <c:v>0.36</c:v>
                </c:pt>
                <c:pt idx="3">
                  <c:v>0.35</c:v>
                </c:pt>
                <c:pt idx="4">
                  <c:v>0.34</c:v>
                </c:pt>
                <c:pt idx="5">
                  <c:v>0.39</c:v>
                </c:pt>
                <c:pt idx="6">
                  <c:v>0.36</c:v>
                </c:pt>
                <c:pt idx="7">
                  <c:v>0.23</c:v>
                </c:pt>
                <c:pt idx="8">
                  <c:v>0.16</c:v>
                </c:pt>
                <c:pt idx="9">
                  <c:v>0.26</c:v>
                </c:pt>
                <c:pt idx="10">
                  <c:v>0.26</c:v>
                </c:pt>
                <c:pt idx="11">
                  <c:v>0.31</c:v>
                </c:pt>
                <c:pt idx="12">
                  <c:v>0.24</c:v>
                </c:pt>
                <c:pt idx="13">
                  <c:v>0.26</c:v>
                </c:pt>
                <c:pt idx="14">
                  <c:v>0.22</c:v>
                </c:pt>
                <c:pt idx="15">
                  <c:v>0.32</c:v>
                </c:pt>
                <c:pt idx="16">
                  <c:v>0.26</c:v>
                </c:pt>
                <c:pt idx="17">
                  <c:v>0.32</c:v>
                </c:pt>
                <c:pt idx="18">
                  <c:v>0.31</c:v>
                </c:pt>
                <c:pt idx="19">
                  <c:v>0.28000000000000003</c:v>
                </c:pt>
                <c:pt idx="20">
                  <c:v>0.37</c:v>
                </c:pt>
                <c:pt idx="21">
                  <c:v>0.27</c:v>
                </c:pt>
              </c:numCache>
            </c:numRef>
          </c:val>
        </c:ser>
        <c:ser>
          <c:idx val="3"/>
          <c:order val="3"/>
          <c:tx>
            <c:strRef>
              <c:f>Sheet1!$E$1</c:f>
              <c:strCache>
                <c:ptCount val="1"/>
                <c:pt idx="0">
                  <c:v>Not At All Confident</c:v>
                </c:pt>
              </c:strCache>
            </c:strRef>
          </c:tx>
          <c:spPr>
            <a:solidFill>
              <a:schemeClr val="accent1">
                <a:lumMod val="40000"/>
                <a:lumOff val="60000"/>
              </a:schemeClr>
            </a:solidFill>
            <a:ln>
              <a:solidFill>
                <a:schemeClr val="accent1">
                  <a:lumMod val="40000"/>
                  <a:lumOff val="60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Sheet1!$E$2:$E$23</c:f>
              <c:numCache>
                <c:formatCode>0%</c:formatCode>
                <c:ptCount val="22"/>
                <c:pt idx="0">
                  <c:v>0.14000000000000001</c:v>
                </c:pt>
                <c:pt idx="1">
                  <c:v>0.21</c:v>
                </c:pt>
                <c:pt idx="2">
                  <c:v>0.2</c:v>
                </c:pt>
                <c:pt idx="3">
                  <c:v>0.16</c:v>
                </c:pt>
                <c:pt idx="4">
                  <c:v>0.17</c:v>
                </c:pt>
                <c:pt idx="5">
                  <c:v>0.11</c:v>
                </c:pt>
                <c:pt idx="6">
                  <c:v>0.12</c:v>
                </c:pt>
                <c:pt idx="7">
                  <c:v>7.0000000000000007E-2</c:v>
                </c:pt>
                <c:pt idx="8">
                  <c:v>0.13</c:v>
                </c:pt>
                <c:pt idx="9">
                  <c:v>0.16</c:v>
                </c:pt>
                <c:pt idx="10">
                  <c:v>0.08</c:v>
                </c:pt>
                <c:pt idx="11">
                  <c:v>0.11</c:v>
                </c:pt>
                <c:pt idx="12">
                  <c:v>0.09</c:v>
                </c:pt>
                <c:pt idx="13">
                  <c:v>0.1</c:v>
                </c:pt>
                <c:pt idx="14">
                  <c:v>0.13</c:v>
                </c:pt>
                <c:pt idx="15">
                  <c:v>0.13</c:v>
                </c:pt>
                <c:pt idx="16">
                  <c:v>0.13</c:v>
                </c:pt>
                <c:pt idx="17">
                  <c:v>0.17</c:v>
                </c:pt>
                <c:pt idx="18">
                  <c:v>0.13</c:v>
                </c:pt>
                <c:pt idx="19">
                  <c:v>0.21</c:v>
                </c:pt>
                <c:pt idx="20">
                  <c:v>0.19</c:v>
                </c:pt>
                <c:pt idx="21">
                  <c:v>0.18</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Sheet1!$F$2:$F$23</c:f>
              <c:numCache>
                <c:formatCode>0%</c:formatCode>
                <c:ptCount val="22"/>
                <c:pt idx="0">
                  <c:v>0.1</c:v>
                </c:pt>
                <c:pt idx="1">
                  <c:v>0.09</c:v>
                </c:pt>
                <c:pt idx="2">
                  <c:v>0.1</c:v>
                </c:pt>
                <c:pt idx="3">
                  <c:v>0.08</c:v>
                </c:pt>
                <c:pt idx="4">
                  <c:v>7.0000000000000007E-2</c:v>
                </c:pt>
                <c:pt idx="5">
                  <c:v>0.04</c:v>
                </c:pt>
                <c:pt idx="6">
                  <c:v>0.01</c:v>
                </c:pt>
                <c:pt idx="7">
                  <c:v>7.0000000000000007E-2</c:v>
                </c:pt>
                <c:pt idx="8">
                  <c:v>7.0000000000000007E-2</c:v>
                </c:pt>
                <c:pt idx="9">
                  <c:v>0.02</c:v>
                </c:pt>
                <c:pt idx="10">
                  <c:v>0.03</c:v>
                </c:pt>
                <c:pt idx="11">
                  <c:v>0.05</c:v>
                </c:pt>
                <c:pt idx="12">
                  <c:v>0.04</c:v>
                </c:pt>
                <c:pt idx="13">
                  <c:v>0.02</c:v>
                </c:pt>
                <c:pt idx="14">
                  <c:v>0.05</c:v>
                </c:pt>
                <c:pt idx="15">
                  <c:v>0.03</c:v>
                </c:pt>
                <c:pt idx="16">
                  <c:v>0.02</c:v>
                </c:pt>
                <c:pt idx="17">
                  <c:v>0.04</c:v>
                </c:pt>
                <c:pt idx="18">
                  <c:v>0.02</c:v>
                </c:pt>
                <c:pt idx="19">
                  <c:v>0.01</c:v>
                </c:pt>
                <c:pt idx="20">
                  <c:v>0.01</c:v>
                </c:pt>
                <c:pt idx="21">
                  <c:v>0.04</c:v>
                </c:pt>
              </c:numCache>
            </c:numRef>
          </c:val>
        </c:ser>
        <c:dLbls>
          <c:showLegendKey val="0"/>
          <c:showVal val="0"/>
          <c:showCatName val="0"/>
          <c:showSerName val="0"/>
          <c:showPercent val="0"/>
          <c:showBubbleSize val="0"/>
        </c:dLbls>
        <c:axId val="150672896"/>
        <c:axId val="150674432"/>
      </c:areaChart>
      <c:barChart>
        <c:barDir val="col"/>
        <c:grouping val="stacked"/>
        <c:varyColors val="0"/>
        <c:ser>
          <c:idx val="5"/>
          <c:order val="5"/>
          <c:tx>
            <c:strRef>
              <c:f>Sheet1!$G$1</c:f>
              <c:strCache>
                <c:ptCount val="1"/>
                <c:pt idx="0">
                  <c:v>Column4</c:v>
                </c:pt>
              </c:strCache>
            </c:strRef>
          </c:tx>
          <c:spPr>
            <a:solidFill>
              <a:srgbClr val="00B050"/>
            </a:solidFill>
            <a:ln w="25400">
              <a:noFill/>
            </a:ln>
          </c:spPr>
          <c:invertIfNegative val="0"/>
          <c:dPt>
            <c:idx val="1"/>
            <c:invertIfNegative val="0"/>
            <c:bubble3D val="0"/>
            <c:spPr>
              <a:solidFill>
                <a:srgbClr val="00B050"/>
              </a:solidFill>
              <a:ln w="25400">
                <a:noFill/>
              </a:ln>
            </c:spPr>
          </c:dPt>
          <c:dPt>
            <c:idx val="2"/>
            <c:invertIfNegative val="0"/>
            <c:bubble3D val="0"/>
            <c:spPr>
              <a:solidFill>
                <a:srgbClr val="FF0000"/>
              </a:solidFill>
              <a:ln w="25400">
                <a:noFill/>
              </a:ln>
            </c:spPr>
          </c:dPt>
          <c:dPt>
            <c:idx val="3"/>
            <c:invertIfNegative val="0"/>
            <c:bubble3D val="0"/>
            <c:spPr>
              <a:solidFill>
                <a:srgbClr val="FF0000"/>
              </a:solidFill>
              <a:ln w="25400">
                <a:noFill/>
              </a:ln>
            </c:spPr>
          </c:dPt>
          <c:dPt>
            <c:idx val="4"/>
            <c:invertIfNegative val="0"/>
            <c:bubble3D val="0"/>
            <c:spPr>
              <a:solidFill>
                <a:srgbClr val="00B050"/>
              </a:solidFill>
              <a:ln w="25400">
                <a:noFill/>
              </a:ln>
            </c:spPr>
          </c:dPt>
          <c:dPt>
            <c:idx val="5"/>
            <c:invertIfNegative val="0"/>
            <c:bubble3D val="0"/>
            <c:spPr>
              <a:solidFill>
                <a:srgbClr val="00B050"/>
              </a:solidFill>
              <a:ln w="25400">
                <a:noFill/>
              </a:ln>
            </c:spPr>
          </c:dPt>
          <c:dPt>
            <c:idx val="6"/>
            <c:invertIfNegative val="0"/>
            <c:bubble3D val="0"/>
            <c:spPr>
              <a:solidFill>
                <a:srgbClr val="00B050"/>
              </a:solidFill>
              <a:ln w="25400">
                <a:noFill/>
              </a:ln>
            </c:spPr>
          </c:dPt>
          <c:dPt>
            <c:idx val="7"/>
            <c:invertIfNegative val="0"/>
            <c:bubble3D val="0"/>
            <c:spPr>
              <a:solidFill>
                <a:srgbClr val="00B050"/>
              </a:solidFill>
              <a:ln w="25400">
                <a:noFill/>
              </a:ln>
            </c:spPr>
          </c:dPt>
          <c:dPt>
            <c:idx val="8"/>
            <c:invertIfNegative val="0"/>
            <c:bubble3D val="0"/>
            <c:spPr>
              <a:solidFill>
                <a:srgbClr val="FF0000"/>
              </a:solidFill>
              <a:ln w="25400">
                <a:noFill/>
              </a:ln>
            </c:spPr>
          </c:dPt>
          <c:dPt>
            <c:idx val="9"/>
            <c:invertIfNegative val="0"/>
            <c:bubble3D val="0"/>
            <c:spPr>
              <a:solidFill>
                <a:srgbClr val="00B050"/>
              </a:solidFill>
              <a:ln w="25400">
                <a:noFill/>
              </a:ln>
            </c:spPr>
          </c:dPt>
          <c:dPt>
            <c:idx val="10"/>
            <c:invertIfNegative val="0"/>
            <c:bubble3D val="0"/>
            <c:spPr>
              <a:solidFill>
                <a:srgbClr val="00B050"/>
              </a:solidFill>
              <a:ln w="25400">
                <a:noFill/>
              </a:ln>
            </c:spPr>
          </c:dPt>
          <c:dPt>
            <c:idx val="11"/>
            <c:invertIfNegative val="0"/>
            <c:bubble3D val="0"/>
            <c:spPr>
              <a:solidFill>
                <a:srgbClr val="FF0000"/>
              </a:solidFill>
              <a:ln w="25400">
                <a:noFill/>
              </a:ln>
            </c:spPr>
          </c:dPt>
          <c:dPt>
            <c:idx val="12"/>
            <c:invertIfNegative val="0"/>
            <c:bubble3D val="0"/>
            <c:spPr>
              <a:solidFill>
                <a:srgbClr val="00B050"/>
              </a:solidFill>
              <a:ln w="25400">
                <a:noFill/>
              </a:ln>
            </c:spPr>
          </c:dPt>
          <c:dPt>
            <c:idx val="13"/>
            <c:invertIfNegative val="0"/>
            <c:bubble3D val="0"/>
            <c:spPr>
              <a:solidFill>
                <a:srgbClr val="FF0000"/>
              </a:solidFill>
              <a:ln w="25400">
                <a:noFill/>
              </a:ln>
            </c:spPr>
          </c:dPt>
          <c:dPt>
            <c:idx val="14"/>
            <c:invertIfNegative val="0"/>
            <c:bubble3D val="0"/>
            <c:spPr>
              <a:solidFill>
                <a:srgbClr val="00B050"/>
              </a:solidFill>
              <a:ln w="25400">
                <a:noFill/>
              </a:ln>
            </c:spPr>
          </c:dPt>
          <c:dPt>
            <c:idx val="15"/>
            <c:invertIfNegative val="0"/>
            <c:bubble3D val="0"/>
            <c:spPr>
              <a:solidFill>
                <a:srgbClr val="FF0000"/>
              </a:solidFill>
              <a:ln w="25400">
                <a:noFill/>
              </a:ln>
            </c:spPr>
          </c:dPt>
          <c:dPt>
            <c:idx val="16"/>
            <c:invertIfNegative val="0"/>
            <c:bubble3D val="0"/>
            <c:spPr>
              <a:solidFill>
                <a:srgbClr val="00B050"/>
              </a:solidFill>
              <a:ln w="25400">
                <a:noFill/>
              </a:ln>
            </c:spPr>
          </c:dPt>
          <c:dPt>
            <c:idx val="17"/>
            <c:invertIfNegative val="0"/>
            <c:bubble3D val="0"/>
            <c:spPr>
              <a:solidFill>
                <a:srgbClr val="FF0000"/>
              </a:solidFill>
              <a:ln w="25400">
                <a:noFill/>
              </a:ln>
            </c:spPr>
          </c:dPt>
          <c:dPt>
            <c:idx val="18"/>
            <c:invertIfNegative val="0"/>
            <c:bubble3D val="0"/>
            <c:spPr>
              <a:solidFill>
                <a:srgbClr val="00B050"/>
              </a:solidFill>
              <a:ln w="25400">
                <a:noFill/>
              </a:ln>
            </c:spPr>
          </c:dPt>
          <c:dPt>
            <c:idx val="19"/>
            <c:invertIfNegative val="0"/>
            <c:bubble3D val="0"/>
            <c:spPr>
              <a:solidFill>
                <a:srgbClr val="00B050"/>
              </a:solidFill>
              <a:ln w="25400">
                <a:noFill/>
              </a:ln>
            </c:spPr>
          </c:dPt>
          <c:dPt>
            <c:idx val="20"/>
            <c:invertIfNegative val="0"/>
            <c:bubble3D val="0"/>
            <c:spPr>
              <a:solidFill>
                <a:srgbClr val="FF0000"/>
              </a:solidFill>
              <a:ln w="25400">
                <a:noFill/>
              </a:ln>
            </c:spPr>
          </c:dPt>
          <c:dPt>
            <c:idx val="21"/>
            <c:invertIfNegative val="0"/>
            <c:bubble3D val="0"/>
            <c:spPr>
              <a:solidFill>
                <a:srgbClr val="00B050"/>
              </a:solidFill>
              <a:ln w="25400">
                <a:noFill/>
              </a:ln>
            </c:spPr>
          </c:dPt>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Sheet1!$G$2:$G$23</c:f>
              <c:numCache>
                <c:formatCode>0%</c:formatCode>
                <c:ptCount val="22"/>
                <c:pt idx="0" formatCode="General">
                  <c:v>0</c:v>
                </c:pt>
                <c:pt idx="1">
                  <c:v>1.0000000000000009E-3</c:v>
                </c:pt>
                <c:pt idx="2">
                  <c:v>-7.000000000000001E-3</c:v>
                </c:pt>
                <c:pt idx="3">
                  <c:v>-9.9999999999999959E-4</c:v>
                </c:pt>
                <c:pt idx="4">
                  <c:v>5.0000000000000001E-3</c:v>
                </c:pt>
                <c:pt idx="5">
                  <c:v>1.9999999999999992E-3</c:v>
                </c:pt>
                <c:pt idx="6">
                  <c:v>0</c:v>
                </c:pt>
                <c:pt idx="7">
                  <c:v>0.01</c:v>
                </c:pt>
                <c:pt idx="8">
                  <c:v>-7.9999999999999984E-3</c:v>
                </c:pt>
                <c:pt idx="9">
                  <c:v>3.9999999999999983E-3</c:v>
                </c:pt>
                <c:pt idx="10">
                  <c:v>1.0000000000000009E-3</c:v>
                </c:pt>
                <c:pt idx="11">
                  <c:v>-3.0000000000000001E-3</c:v>
                </c:pt>
                <c:pt idx="12">
                  <c:v>4.000000000000001E-3</c:v>
                </c:pt>
                <c:pt idx="13">
                  <c:v>-8.0000000000000019E-3</c:v>
                </c:pt>
                <c:pt idx="14">
                  <c:v>3.0000000000000001E-3</c:v>
                </c:pt>
                <c:pt idx="15">
                  <c:v>-6.9999999999999993E-3</c:v>
                </c:pt>
                <c:pt idx="16">
                  <c:v>9.9999999999999959E-4</c:v>
                </c:pt>
                <c:pt idx="17">
                  <c:v>-1.9999999999999992E-3</c:v>
                </c:pt>
                <c:pt idx="18">
                  <c:v>1.9999999999999992E-3</c:v>
                </c:pt>
                <c:pt idx="19">
                  <c:v>3.0000000000000001E-3</c:v>
                </c:pt>
                <c:pt idx="20">
                  <c:v>-3.0000000000000001E-3</c:v>
                </c:pt>
                <c:pt idx="21">
                  <c:v>3.0000000000000001E-3</c:v>
                </c:pt>
              </c:numCache>
            </c:numRef>
          </c:val>
        </c:ser>
        <c:ser>
          <c:idx val="6"/>
          <c:order val="6"/>
          <c:tx>
            <c:strRef>
              <c:f>Sheet1!$H$1</c:f>
              <c:strCache>
                <c:ptCount val="1"/>
                <c:pt idx="0">
                  <c:v>Column5</c:v>
                </c:pt>
              </c:strCache>
            </c:strRef>
          </c:tx>
          <c:spPr>
            <a:noFill/>
          </c:spPr>
          <c:invertIfNegative val="0"/>
          <c:dLbls>
            <c:dLbl>
              <c:idx val="0"/>
              <c:delete val="1"/>
            </c:dLbl>
            <c:dLbl>
              <c:idx val="7"/>
              <c:layout>
                <c:manualLayout>
                  <c:x val="2.7777777777777779E-3"/>
                  <c:y val="0.42017112996709821"/>
                </c:manualLayout>
              </c:layout>
              <c:dLblPos val="ctr"/>
              <c:showLegendKey val="0"/>
              <c:showVal val="1"/>
              <c:showCatName val="0"/>
              <c:showSerName val="0"/>
              <c:showPercent val="0"/>
              <c:showBubbleSize val="0"/>
            </c:dLbl>
            <c:txPr>
              <a:bodyPr/>
              <a:lstStyle/>
              <a:p>
                <a:pPr>
                  <a:defRPr sz="1000"/>
                </a:pPr>
                <a:endParaRPr lang="en-US"/>
              </a:p>
            </c:txPr>
            <c:dLblPos val="inBase"/>
            <c:showLegendKey val="0"/>
            <c:showVal val="1"/>
            <c:showCatName val="0"/>
            <c:showSerName val="0"/>
            <c:showPercent val="0"/>
            <c:showBubbleSize val="0"/>
            <c:showLeaderLines val="0"/>
          </c:dLbls>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Sheet1!$H$2:$H$23</c:f>
              <c:numCache>
                <c:formatCode>0%</c:formatCode>
                <c:ptCount val="22"/>
                <c:pt idx="0" formatCode="General">
                  <c:v>0</c:v>
                </c:pt>
                <c:pt idx="1">
                  <c:v>1.0000000000000009E-2</c:v>
                </c:pt>
                <c:pt idx="2">
                  <c:v>-7.0000000000000007E-2</c:v>
                </c:pt>
                <c:pt idx="3">
                  <c:v>-9.999999999999995E-3</c:v>
                </c:pt>
                <c:pt idx="4">
                  <c:v>0.05</c:v>
                </c:pt>
                <c:pt idx="5">
                  <c:v>1.999999999999999E-2</c:v>
                </c:pt>
                <c:pt idx="6">
                  <c:v>0</c:v>
                </c:pt>
                <c:pt idx="7">
                  <c:v>0.1</c:v>
                </c:pt>
                <c:pt idx="8">
                  <c:v>-7.9999999999999988E-2</c:v>
                </c:pt>
                <c:pt idx="9">
                  <c:v>3.999999999999998E-2</c:v>
                </c:pt>
                <c:pt idx="10">
                  <c:v>1.0000000000000009E-2</c:v>
                </c:pt>
                <c:pt idx="11">
                  <c:v>-0.03</c:v>
                </c:pt>
                <c:pt idx="12">
                  <c:v>4.0000000000000008E-2</c:v>
                </c:pt>
                <c:pt idx="13">
                  <c:v>-8.0000000000000016E-2</c:v>
                </c:pt>
                <c:pt idx="14">
                  <c:v>0.03</c:v>
                </c:pt>
                <c:pt idx="15">
                  <c:v>-6.9999999999999993E-2</c:v>
                </c:pt>
                <c:pt idx="16">
                  <c:v>9.999999999999995E-3</c:v>
                </c:pt>
                <c:pt idx="17">
                  <c:v>-1.999999999999999E-2</c:v>
                </c:pt>
                <c:pt idx="18">
                  <c:v>1.999999999999999E-2</c:v>
                </c:pt>
                <c:pt idx="19">
                  <c:v>0.03</c:v>
                </c:pt>
                <c:pt idx="20">
                  <c:v>-0.03</c:v>
                </c:pt>
                <c:pt idx="21">
                  <c:v>0.03</c:v>
                </c:pt>
              </c:numCache>
            </c:numRef>
          </c:val>
        </c:ser>
        <c:dLbls>
          <c:showLegendKey val="0"/>
          <c:showVal val="0"/>
          <c:showCatName val="0"/>
          <c:showSerName val="0"/>
          <c:showPercent val="0"/>
          <c:showBubbleSize val="0"/>
        </c:dLbls>
        <c:gapWidth val="150"/>
        <c:overlap val="100"/>
        <c:axId val="150685952"/>
        <c:axId val="150684416"/>
      </c:barChart>
      <c:catAx>
        <c:axId val="150672896"/>
        <c:scaling>
          <c:orientation val="minMax"/>
        </c:scaling>
        <c:delete val="0"/>
        <c:axPos val="b"/>
        <c:numFmt formatCode="General" sourceLinked="1"/>
        <c:majorTickMark val="out"/>
        <c:minorTickMark val="none"/>
        <c:tickLblPos val="nextTo"/>
        <c:spPr>
          <a:ln>
            <a:noFill/>
          </a:ln>
        </c:spPr>
        <c:txPr>
          <a:bodyPr/>
          <a:lstStyle/>
          <a:p>
            <a:pPr>
              <a:defRPr sz="1000"/>
            </a:pPr>
            <a:endParaRPr lang="en-US"/>
          </a:p>
        </c:txPr>
        <c:crossAx val="150674432"/>
        <c:crosses val="autoZero"/>
        <c:auto val="1"/>
        <c:lblAlgn val="ctr"/>
        <c:lblOffset val="100"/>
        <c:noMultiLvlLbl val="0"/>
      </c:catAx>
      <c:valAx>
        <c:axId val="150674432"/>
        <c:scaling>
          <c:orientation val="minMax"/>
          <c:max val="1"/>
          <c:min val="-0.65000000000000013"/>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150672896"/>
        <c:crosses val="autoZero"/>
        <c:crossBetween val="between"/>
      </c:valAx>
      <c:valAx>
        <c:axId val="150684416"/>
        <c:scaling>
          <c:orientation val="minMax"/>
          <c:max val="0.1"/>
          <c:min val="-3.0000000000000006E-2"/>
        </c:scaling>
        <c:delete val="0"/>
        <c:axPos val="r"/>
        <c:numFmt formatCode="General" sourceLinked="1"/>
        <c:majorTickMark val="none"/>
        <c:minorTickMark val="none"/>
        <c:tickLblPos val="nextTo"/>
        <c:spPr>
          <a:ln>
            <a:noFill/>
          </a:ln>
        </c:spPr>
        <c:txPr>
          <a:bodyPr/>
          <a:lstStyle/>
          <a:p>
            <a:pPr>
              <a:defRPr sz="800">
                <a:solidFill>
                  <a:schemeClr val="bg1"/>
                </a:solidFill>
              </a:defRPr>
            </a:pPr>
            <a:endParaRPr lang="en-US"/>
          </a:p>
        </c:txPr>
        <c:crossAx val="150685952"/>
        <c:crosses val="max"/>
        <c:crossBetween val="between"/>
      </c:valAx>
      <c:catAx>
        <c:axId val="150685952"/>
        <c:scaling>
          <c:orientation val="minMax"/>
        </c:scaling>
        <c:delete val="0"/>
        <c:axPos val="b"/>
        <c:numFmt formatCode="General" sourceLinked="1"/>
        <c:majorTickMark val="none"/>
        <c:minorTickMark val="none"/>
        <c:tickLblPos val="none"/>
        <c:crossAx val="150684416"/>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6.5085301837270335E-2"/>
          <c:y val="1.5523932729624839E-2"/>
          <c:w val="0.86844050743657042"/>
          <c:h val="4.9924112008637986E-2"/>
        </c:manualLayout>
      </c:layout>
      <c:overlay val="0"/>
      <c:spPr>
        <a:ln>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633981250564318"/>
          <c:y val="1.5197234492029957E-2"/>
          <c:w val="0.5121994626116575"/>
          <c:h val="0.97027437423980534"/>
        </c:manualLayout>
      </c:layout>
      <c:barChart>
        <c:barDir val="bar"/>
        <c:grouping val="clustered"/>
        <c:varyColors val="0"/>
        <c:ser>
          <c:idx val="0"/>
          <c:order val="0"/>
          <c:tx>
            <c:strRef>
              <c:f>Sheet1!$B$1</c:f>
              <c:strCache>
                <c:ptCount val="1"/>
                <c:pt idx="0">
                  <c:v>Workers (n=1,000)</c:v>
                </c:pt>
              </c:strCache>
            </c:strRef>
          </c:tx>
          <c:spPr>
            <a:solidFill>
              <a:schemeClr val="accent1">
                <a:lumMod val="75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Sheet1!$A$2:$A$11</c:f>
              <c:strCache>
                <c:ptCount val="10"/>
                <c:pt idx="0">
                  <c:v>Less than $25,000</c:v>
                </c:pt>
                <c:pt idx="1">
                  <c:v>$25,000 to $49,999</c:v>
                </c:pt>
                <c:pt idx="2">
                  <c:v>$50,000 to $99,999</c:v>
                </c:pt>
                <c:pt idx="3">
                  <c:v>$100,000 to $249,999</c:v>
                </c:pt>
                <c:pt idx="4">
                  <c:v>$250,000 to $499,999</c:v>
                </c:pt>
                <c:pt idx="5">
                  <c:v>$500,000 to $749,999</c:v>
                </c:pt>
                <c:pt idx="6">
                  <c:v>$750,000 to $999,999</c:v>
                </c:pt>
                <c:pt idx="7">
                  <c:v>$1 to $1.4 Million</c:v>
                </c:pt>
                <c:pt idx="8">
                  <c:v>$1.5 million or more</c:v>
                </c:pt>
                <c:pt idx="9">
                  <c:v>Don't know / Refused</c:v>
                </c:pt>
              </c:strCache>
            </c:strRef>
          </c:cat>
          <c:val>
            <c:numRef>
              <c:f>Sheet1!$B$2:$B$11</c:f>
              <c:numCache>
                <c:formatCode>0%</c:formatCode>
                <c:ptCount val="10"/>
                <c:pt idx="0">
                  <c:v>0.11</c:v>
                </c:pt>
                <c:pt idx="1">
                  <c:v>0.18</c:v>
                </c:pt>
                <c:pt idx="2">
                  <c:v>0.19</c:v>
                </c:pt>
                <c:pt idx="3">
                  <c:v>0.18</c:v>
                </c:pt>
                <c:pt idx="4">
                  <c:v>0.08</c:v>
                </c:pt>
                <c:pt idx="5">
                  <c:v>0.04</c:v>
                </c:pt>
                <c:pt idx="6">
                  <c:v>0.03</c:v>
                </c:pt>
                <c:pt idx="7">
                  <c:v>0.02</c:v>
                </c:pt>
                <c:pt idx="8">
                  <c:v>0.03</c:v>
                </c:pt>
                <c:pt idx="9">
                  <c:v>0.15</c:v>
                </c:pt>
              </c:numCache>
            </c:numRef>
          </c:val>
        </c:ser>
        <c:ser>
          <c:idx val="1"/>
          <c:order val="1"/>
          <c:tx>
            <c:strRef>
              <c:f>Sheet1!$C$1</c:f>
              <c:strCache>
                <c:ptCount val="1"/>
                <c:pt idx="0">
                  <c:v>Retirees (n=501)</c:v>
                </c:pt>
              </c:strCache>
            </c:strRef>
          </c:tx>
          <c:invertIfNegative val="0"/>
          <c:dLbls>
            <c:dLbl>
              <c:idx val="5"/>
              <c:tx>
                <c:rich>
                  <a:bodyPr/>
                  <a:lstStyle/>
                  <a:p>
                    <a:r>
                      <a:rPr lang="en-US" sz="1400" b="0" i="0" u="none" strike="noStrike" baseline="0" dirty="0" smtClean="0">
                        <a:effectLst/>
                      </a:rPr>
                      <a:t>&lt;0.5</a:t>
                    </a:r>
                    <a:r>
                      <a:rPr lang="en-US" dirty="0" smtClean="0"/>
                      <a:t>%</a:t>
                    </a:r>
                    <a:endParaRPr lang="en-US" dirty="0"/>
                  </a:p>
                </c:rich>
              </c:tx>
              <c:showLegendKey val="0"/>
              <c:showVal val="1"/>
              <c:showCatName val="0"/>
              <c:showSerName val="0"/>
              <c:showPercent val="0"/>
              <c:showBubbleSize val="0"/>
            </c:dLbl>
            <c:dLbl>
              <c:idx val="7"/>
              <c:tx>
                <c:rich>
                  <a:bodyPr/>
                  <a:lstStyle/>
                  <a:p>
                    <a:r>
                      <a:rPr lang="en-US" dirty="0" smtClean="0"/>
                      <a:t>&lt;0.5%</a:t>
                    </a:r>
                    <a:endParaRPr lang="en-US" dirty="0"/>
                  </a:p>
                </c:rich>
              </c:tx>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0"/>
          </c:dLbls>
          <c:cat>
            <c:strRef>
              <c:f>Sheet1!$A$2:$A$11</c:f>
              <c:strCache>
                <c:ptCount val="10"/>
                <c:pt idx="0">
                  <c:v>Less than $25,000</c:v>
                </c:pt>
                <c:pt idx="1">
                  <c:v>$25,000 to $49,999</c:v>
                </c:pt>
                <c:pt idx="2">
                  <c:v>$50,000 to $99,999</c:v>
                </c:pt>
                <c:pt idx="3">
                  <c:v>$100,000 to $249,999</c:v>
                </c:pt>
                <c:pt idx="4">
                  <c:v>$250,000 to $499,999</c:v>
                </c:pt>
                <c:pt idx="5">
                  <c:v>$500,000 to $749,999</c:v>
                </c:pt>
                <c:pt idx="6">
                  <c:v>$750,000 to $999,999</c:v>
                </c:pt>
                <c:pt idx="7">
                  <c:v>$1 to $1.4 Million</c:v>
                </c:pt>
                <c:pt idx="8">
                  <c:v>$1.5 million or more</c:v>
                </c:pt>
                <c:pt idx="9">
                  <c:v>Don't know / Refused</c:v>
                </c:pt>
              </c:strCache>
            </c:strRef>
          </c:cat>
          <c:val>
            <c:numRef>
              <c:f>Sheet1!$C$2:$C$11</c:f>
              <c:numCache>
                <c:formatCode>0%</c:formatCode>
                <c:ptCount val="10"/>
                <c:pt idx="0">
                  <c:v>0.36</c:v>
                </c:pt>
                <c:pt idx="1">
                  <c:v>0.19</c:v>
                </c:pt>
                <c:pt idx="2">
                  <c:v>0.1</c:v>
                </c:pt>
                <c:pt idx="3">
                  <c:v>0.06</c:v>
                </c:pt>
                <c:pt idx="4">
                  <c:v>0.02</c:v>
                </c:pt>
                <c:pt idx="5">
                  <c:v>0</c:v>
                </c:pt>
                <c:pt idx="6">
                  <c:v>0</c:v>
                </c:pt>
                <c:pt idx="7">
                  <c:v>0</c:v>
                </c:pt>
                <c:pt idx="8">
                  <c:v>0</c:v>
                </c:pt>
                <c:pt idx="9">
                  <c:v>0.27</c:v>
                </c:pt>
              </c:numCache>
            </c:numRef>
          </c:val>
        </c:ser>
        <c:dLbls>
          <c:showLegendKey val="0"/>
          <c:showVal val="0"/>
          <c:showCatName val="0"/>
          <c:showSerName val="0"/>
          <c:showPercent val="0"/>
          <c:showBubbleSize val="0"/>
        </c:dLbls>
        <c:gapWidth val="50"/>
        <c:axId val="1329792"/>
        <c:axId val="1331584"/>
      </c:barChart>
      <c:catAx>
        <c:axId val="1329792"/>
        <c:scaling>
          <c:orientation val="maxMin"/>
        </c:scaling>
        <c:delete val="0"/>
        <c:axPos val="l"/>
        <c:numFmt formatCode="0%" sourceLinked="1"/>
        <c:majorTickMark val="none"/>
        <c:minorTickMark val="none"/>
        <c:tickLblPos val="nextTo"/>
        <c:txPr>
          <a:bodyPr/>
          <a:lstStyle/>
          <a:p>
            <a:pPr algn="r">
              <a:defRPr sz="1600"/>
            </a:pPr>
            <a:endParaRPr lang="en-US"/>
          </a:p>
        </c:txPr>
        <c:crossAx val="1331584"/>
        <c:crosses val="autoZero"/>
        <c:auto val="1"/>
        <c:lblAlgn val="ctr"/>
        <c:lblOffset val="100"/>
        <c:noMultiLvlLbl val="0"/>
      </c:catAx>
      <c:valAx>
        <c:axId val="1331584"/>
        <c:scaling>
          <c:orientation val="minMax"/>
        </c:scaling>
        <c:delete val="1"/>
        <c:axPos val="t"/>
        <c:numFmt formatCode="0%" sourceLinked="1"/>
        <c:majorTickMark val="out"/>
        <c:minorTickMark val="none"/>
        <c:tickLblPos val="nextTo"/>
        <c:crossAx val="1329792"/>
        <c:crosses val="autoZero"/>
        <c:crossBetween val="between"/>
      </c:valAx>
    </c:plotArea>
    <c:legend>
      <c:legendPos val="r"/>
      <c:overlay val="0"/>
      <c:spPr>
        <a:ln>
          <a:solidFill>
            <a:schemeClr val="tx1">
              <a:lumMod val="50000"/>
              <a:lumOff val="50000"/>
            </a:schemeClr>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633981250564318"/>
          <c:y val="5.9543072901933943E-3"/>
          <c:w val="0.5121994626116575"/>
          <c:h val="0.97027437423980534"/>
        </c:manualLayout>
      </c:layout>
      <c:barChart>
        <c:barDir val="bar"/>
        <c:grouping val="clustered"/>
        <c:varyColors val="0"/>
        <c:ser>
          <c:idx val="0"/>
          <c:order val="0"/>
          <c:tx>
            <c:strRef>
              <c:f>Sheet1!$B$1</c:f>
              <c:strCache>
                <c:ptCount val="1"/>
                <c:pt idx="0">
                  <c:v>Under Age 65 (n=263)</c:v>
                </c:pt>
              </c:strCache>
            </c:strRef>
          </c:tx>
          <c:spPr>
            <a:solidFill>
              <a:schemeClr val="tx2">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Sheet1!$A$2:$A$9</c:f>
              <c:strCache>
                <c:ptCount val="8"/>
                <c:pt idx="0">
                  <c:v>Less than $25,000</c:v>
                </c:pt>
                <c:pt idx="1">
                  <c:v>$25,000 to $49,999</c:v>
                </c:pt>
                <c:pt idx="2">
                  <c:v>$50,000 to $99,999</c:v>
                </c:pt>
                <c:pt idx="3">
                  <c:v>$100,000 to $249,999</c:v>
                </c:pt>
                <c:pt idx="4">
                  <c:v>$250,000 to $499,999</c:v>
                </c:pt>
                <c:pt idx="5">
                  <c:v>$500,000 to $999,999</c:v>
                </c:pt>
                <c:pt idx="6">
                  <c:v>$1 million or more</c:v>
                </c:pt>
                <c:pt idx="7">
                  <c:v>Don't know / Refused</c:v>
                </c:pt>
              </c:strCache>
            </c:strRef>
          </c:cat>
          <c:val>
            <c:numRef>
              <c:f>Sheet1!$B$2:$B$9</c:f>
              <c:numCache>
                <c:formatCode>0%</c:formatCode>
                <c:ptCount val="8"/>
                <c:pt idx="0">
                  <c:v>0.12</c:v>
                </c:pt>
                <c:pt idx="1">
                  <c:v>0.21</c:v>
                </c:pt>
                <c:pt idx="2">
                  <c:v>0.16</c:v>
                </c:pt>
                <c:pt idx="3">
                  <c:v>0.2</c:v>
                </c:pt>
                <c:pt idx="4">
                  <c:v>0.08</c:v>
                </c:pt>
                <c:pt idx="5">
                  <c:v>0.03</c:v>
                </c:pt>
                <c:pt idx="6">
                  <c:v>0.05</c:v>
                </c:pt>
                <c:pt idx="7">
                  <c:v>0.14000000000000001</c:v>
                </c:pt>
              </c:numCache>
            </c:numRef>
          </c:val>
        </c:ser>
        <c:ser>
          <c:idx val="1"/>
          <c:order val="1"/>
          <c:tx>
            <c:strRef>
              <c:f>Sheet1!$C$1</c:f>
              <c:strCache>
                <c:ptCount val="1"/>
                <c:pt idx="0">
                  <c:v>Age 65 (n=218)</c:v>
                </c:pt>
              </c:strCache>
            </c:strRef>
          </c:tx>
          <c:spPr>
            <a:solidFill>
              <a:schemeClr val="tx2">
                <a:lumMod val="60000"/>
                <a:lumOff val="40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Sheet1!$A$2:$A$9</c:f>
              <c:strCache>
                <c:ptCount val="8"/>
                <c:pt idx="0">
                  <c:v>Less than $25,000</c:v>
                </c:pt>
                <c:pt idx="1">
                  <c:v>$25,000 to $49,999</c:v>
                </c:pt>
                <c:pt idx="2">
                  <c:v>$50,000 to $99,999</c:v>
                </c:pt>
                <c:pt idx="3">
                  <c:v>$100,000 to $249,999</c:v>
                </c:pt>
                <c:pt idx="4">
                  <c:v>$250,000 to $499,999</c:v>
                </c:pt>
                <c:pt idx="5">
                  <c:v>$500,000 to $999,999</c:v>
                </c:pt>
                <c:pt idx="6">
                  <c:v>$1 million or more</c:v>
                </c:pt>
                <c:pt idx="7">
                  <c:v>Don't know / Refused</c:v>
                </c:pt>
              </c:strCache>
            </c:strRef>
          </c:cat>
          <c:val>
            <c:numRef>
              <c:f>Sheet1!$C$2:$C$9</c:f>
              <c:numCache>
                <c:formatCode>0%</c:formatCode>
                <c:ptCount val="8"/>
                <c:pt idx="0">
                  <c:v>7.0000000000000007E-2</c:v>
                </c:pt>
                <c:pt idx="1">
                  <c:v>0.22</c:v>
                </c:pt>
                <c:pt idx="2">
                  <c:v>0.26</c:v>
                </c:pt>
                <c:pt idx="3">
                  <c:v>0.19</c:v>
                </c:pt>
                <c:pt idx="4">
                  <c:v>0.08</c:v>
                </c:pt>
                <c:pt idx="5">
                  <c:v>0.08</c:v>
                </c:pt>
                <c:pt idx="6">
                  <c:v>0.03</c:v>
                </c:pt>
                <c:pt idx="7">
                  <c:v>0.08</c:v>
                </c:pt>
              </c:numCache>
            </c:numRef>
          </c:val>
        </c:ser>
        <c:ser>
          <c:idx val="2"/>
          <c:order val="2"/>
          <c:tx>
            <c:strRef>
              <c:f>Sheet1!$D$1</c:f>
              <c:strCache>
                <c:ptCount val="1"/>
                <c:pt idx="0">
                  <c:v>Age 66+ (n=456)</c:v>
                </c:pt>
              </c:strCache>
            </c:strRef>
          </c:tx>
          <c:spPr>
            <a:solidFill>
              <a:schemeClr val="accent1">
                <a:lumMod val="60000"/>
                <a:lumOff val="40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Sheet1!$A$2:$A$9</c:f>
              <c:strCache>
                <c:ptCount val="8"/>
                <c:pt idx="0">
                  <c:v>Less than $25,000</c:v>
                </c:pt>
                <c:pt idx="1">
                  <c:v>$25,000 to $49,999</c:v>
                </c:pt>
                <c:pt idx="2">
                  <c:v>$50,000 to $99,999</c:v>
                </c:pt>
                <c:pt idx="3">
                  <c:v>$100,000 to $249,999</c:v>
                </c:pt>
                <c:pt idx="4">
                  <c:v>$250,000 to $499,999</c:v>
                </c:pt>
                <c:pt idx="5">
                  <c:v>$500,000 to $999,999</c:v>
                </c:pt>
                <c:pt idx="6">
                  <c:v>$1 million or more</c:v>
                </c:pt>
                <c:pt idx="7">
                  <c:v>Don't know / Refused</c:v>
                </c:pt>
              </c:strCache>
            </c:strRef>
          </c:cat>
          <c:val>
            <c:numRef>
              <c:f>Sheet1!$D$2:$D$9</c:f>
              <c:numCache>
                <c:formatCode>0%</c:formatCode>
                <c:ptCount val="8"/>
                <c:pt idx="0">
                  <c:v>0.12</c:v>
                </c:pt>
                <c:pt idx="1">
                  <c:v>0.14000000000000001</c:v>
                </c:pt>
                <c:pt idx="2">
                  <c:v>0.19</c:v>
                </c:pt>
                <c:pt idx="3">
                  <c:v>0.19</c:v>
                </c:pt>
                <c:pt idx="4">
                  <c:v>0.09</c:v>
                </c:pt>
                <c:pt idx="5">
                  <c:v>7.0000000000000007E-2</c:v>
                </c:pt>
                <c:pt idx="6">
                  <c:v>0.04</c:v>
                </c:pt>
                <c:pt idx="7">
                  <c:v>0.17</c:v>
                </c:pt>
              </c:numCache>
            </c:numRef>
          </c:val>
        </c:ser>
        <c:dLbls>
          <c:showLegendKey val="0"/>
          <c:showVal val="0"/>
          <c:showCatName val="0"/>
          <c:showSerName val="0"/>
          <c:showPercent val="0"/>
          <c:showBubbleSize val="0"/>
        </c:dLbls>
        <c:gapWidth val="50"/>
        <c:axId val="149565824"/>
        <c:axId val="149567360"/>
      </c:barChart>
      <c:catAx>
        <c:axId val="149565824"/>
        <c:scaling>
          <c:orientation val="maxMin"/>
        </c:scaling>
        <c:delete val="0"/>
        <c:axPos val="l"/>
        <c:numFmt formatCode="0%" sourceLinked="1"/>
        <c:majorTickMark val="none"/>
        <c:minorTickMark val="none"/>
        <c:tickLblPos val="nextTo"/>
        <c:txPr>
          <a:bodyPr/>
          <a:lstStyle/>
          <a:p>
            <a:pPr algn="r">
              <a:defRPr sz="1600"/>
            </a:pPr>
            <a:endParaRPr lang="en-US"/>
          </a:p>
        </c:txPr>
        <c:crossAx val="149567360"/>
        <c:crosses val="autoZero"/>
        <c:auto val="1"/>
        <c:lblAlgn val="ctr"/>
        <c:lblOffset val="100"/>
        <c:noMultiLvlLbl val="0"/>
      </c:catAx>
      <c:valAx>
        <c:axId val="149567360"/>
        <c:scaling>
          <c:orientation val="minMax"/>
        </c:scaling>
        <c:delete val="1"/>
        <c:axPos val="t"/>
        <c:numFmt formatCode="0%" sourceLinked="1"/>
        <c:majorTickMark val="out"/>
        <c:minorTickMark val="none"/>
        <c:tickLblPos val="nextTo"/>
        <c:crossAx val="149565824"/>
        <c:crosses val="autoZero"/>
        <c:crossBetween val="between"/>
      </c:valAx>
    </c:plotArea>
    <c:legend>
      <c:legendPos val="r"/>
      <c:layout>
        <c:manualLayout>
          <c:xMode val="edge"/>
          <c:yMode val="edge"/>
          <c:x val="0.71465040179586092"/>
          <c:y val="0.56565787317199456"/>
          <c:w val="0.26320645862327707"/>
          <c:h val="0.2187630161711083"/>
        </c:manualLayout>
      </c:layout>
      <c:overlay val="0"/>
      <c:spPr>
        <a:ln>
          <a:solidFill>
            <a:schemeClr val="tx1">
              <a:lumMod val="50000"/>
              <a:lumOff val="50000"/>
            </a:schemeClr>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633981250564318"/>
          <c:y val="5.9543072901933943E-3"/>
          <c:w val="0.5121994626116575"/>
          <c:h val="0.97027437423980534"/>
        </c:manualLayout>
      </c:layout>
      <c:barChart>
        <c:barDir val="bar"/>
        <c:grouping val="clustered"/>
        <c:varyColors val="0"/>
        <c:ser>
          <c:idx val="0"/>
          <c:order val="0"/>
          <c:tx>
            <c:strRef>
              <c:f>Sheet1!$B$1</c:f>
              <c:strCache>
                <c:ptCount val="1"/>
                <c:pt idx="0">
                  <c:v>Have plan (n=715)</c:v>
                </c:pt>
              </c:strCache>
            </c:strRef>
          </c:tx>
          <c:spPr>
            <a:solidFill>
              <a:schemeClr val="tx2">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Sheet1!$A$2:$A$9</c:f>
              <c:strCache>
                <c:ptCount val="8"/>
                <c:pt idx="0">
                  <c:v>Less than $25,000</c:v>
                </c:pt>
                <c:pt idx="1">
                  <c:v>$25,000 to $49,999</c:v>
                </c:pt>
                <c:pt idx="2">
                  <c:v>$50,000 to $99,999</c:v>
                </c:pt>
                <c:pt idx="3">
                  <c:v>$100,000 to $249,999</c:v>
                </c:pt>
                <c:pt idx="4">
                  <c:v>$250,000 to $499,999</c:v>
                </c:pt>
                <c:pt idx="5">
                  <c:v>$500,000 to $999,999</c:v>
                </c:pt>
                <c:pt idx="6">
                  <c:v>$1 million or more</c:v>
                </c:pt>
                <c:pt idx="7">
                  <c:v>Don't know / Refused</c:v>
                </c:pt>
              </c:strCache>
            </c:strRef>
          </c:cat>
          <c:val>
            <c:numRef>
              <c:f>Sheet1!$B$2:$B$9</c:f>
              <c:numCache>
                <c:formatCode>0%</c:formatCode>
                <c:ptCount val="8"/>
                <c:pt idx="0">
                  <c:v>0.11</c:v>
                </c:pt>
                <c:pt idx="1">
                  <c:v>0.18</c:v>
                </c:pt>
                <c:pt idx="2">
                  <c:v>0.2</c:v>
                </c:pt>
                <c:pt idx="3">
                  <c:v>0.2</c:v>
                </c:pt>
                <c:pt idx="4">
                  <c:v>0.08</c:v>
                </c:pt>
                <c:pt idx="5">
                  <c:v>0.05</c:v>
                </c:pt>
                <c:pt idx="6">
                  <c:v>0.04</c:v>
                </c:pt>
                <c:pt idx="7">
                  <c:v>0.14000000000000001</c:v>
                </c:pt>
              </c:numCache>
            </c:numRef>
          </c:val>
        </c:ser>
        <c:ser>
          <c:idx val="1"/>
          <c:order val="1"/>
          <c:tx>
            <c:strRef>
              <c:f>Sheet1!$C$1</c:f>
              <c:strCache>
                <c:ptCount val="1"/>
                <c:pt idx="0">
                  <c:v>No plan (n=285)</c:v>
                </c:pt>
              </c:strCache>
            </c:strRef>
          </c:tx>
          <c:spPr>
            <a:solidFill>
              <a:schemeClr val="accent1">
                <a:lumMod val="60000"/>
                <a:lumOff val="40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Sheet1!$A$2:$A$9</c:f>
              <c:strCache>
                <c:ptCount val="8"/>
                <c:pt idx="0">
                  <c:v>Less than $25,000</c:v>
                </c:pt>
                <c:pt idx="1">
                  <c:v>$25,000 to $49,999</c:v>
                </c:pt>
                <c:pt idx="2">
                  <c:v>$50,000 to $99,999</c:v>
                </c:pt>
                <c:pt idx="3">
                  <c:v>$100,000 to $249,999</c:v>
                </c:pt>
                <c:pt idx="4">
                  <c:v>$250,000 to $499,999</c:v>
                </c:pt>
                <c:pt idx="5">
                  <c:v>$500,000 to $999,999</c:v>
                </c:pt>
                <c:pt idx="6">
                  <c:v>$1 million or more</c:v>
                </c:pt>
                <c:pt idx="7">
                  <c:v>Don't know / Refused</c:v>
                </c:pt>
              </c:strCache>
            </c:strRef>
          </c:cat>
          <c:val>
            <c:numRef>
              <c:f>Sheet1!$C$2:$C$9</c:f>
              <c:numCache>
                <c:formatCode>0%</c:formatCode>
                <c:ptCount val="8"/>
                <c:pt idx="0">
                  <c:v>0.1</c:v>
                </c:pt>
                <c:pt idx="1">
                  <c:v>0.18</c:v>
                </c:pt>
                <c:pt idx="2">
                  <c:v>0.19</c:v>
                </c:pt>
                <c:pt idx="3">
                  <c:v>0.15</c:v>
                </c:pt>
                <c:pt idx="4">
                  <c:v>0.09</c:v>
                </c:pt>
                <c:pt idx="5">
                  <c:v>0.08</c:v>
                </c:pt>
                <c:pt idx="6">
                  <c:v>0.06</c:v>
                </c:pt>
                <c:pt idx="7">
                  <c:v>0.16</c:v>
                </c:pt>
              </c:numCache>
            </c:numRef>
          </c:val>
        </c:ser>
        <c:dLbls>
          <c:showLegendKey val="0"/>
          <c:showVal val="0"/>
          <c:showCatName val="0"/>
          <c:showSerName val="0"/>
          <c:showPercent val="0"/>
          <c:showBubbleSize val="0"/>
        </c:dLbls>
        <c:gapWidth val="50"/>
        <c:axId val="151295488"/>
        <c:axId val="151297024"/>
      </c:barChart>
      <c:catAx>
        <c:axId val="151295488"/>
        <c:scaling>
          <c:orientation val="maxMin"/>
        </c:scaling>
        <c:delete val="0"/>
        <c:axPos val="l"/>
        <c:numFmt formatCode="0%" sourceLinked="1"/>
        <c:majorTickMark val="none"/>
        <c:minorTickMark val="none"/>
        <c:tickLblPos val="nextTo"/>
        <c:txPr>
          <a:bodyPr/>
          <a:lstStyle/>
          <a:p>
            <a:pPr algn="r">
              <a:defRPr sz="1600"/>
            </a:pPr>
            <a:endParaRPr lang="en-US"/>
          </a:p>
        </c:txPr>
        <c:crossAx val="151297024"/>
        <c:crosses val="autoZero"/>
        <c:auto val="1"/>
        <c:lblAlgn val="ctr"/>
        <c:lblOffset val="100"/>
        <c:noMultiLvlLbl val="0"/>
      </c:catAx>
      <c:valAx>
        <c:axId val="151297024"/>
        <c:scaling>
          <c:orientation val="minMax"/>
        </c:scaling>
        <c:delete val="1"/>
        <c:axPos val="t"/>
        <c:numFmt formatCode="0%" sourceLinked="1"/>
        <c:majorTickMark val="out"/>
        <c:minorTickMark val="none"/>
        <c:tickLblPos val="nextTo"/>
        <c:crossAx val="151295488"/>
        <c:crosses val="autoZero"/>
        <c:crossBetween val="between"/>
      </c:valAx>
    </c:plotArea>
    <c:legend>
      <c:legendPos val="r"/>
      <c:layout>
        <c:manualLayout>
          <c:xMode val="edge"/>
          <c:yMode val="edge"/>
          <c:x val="0.71465040179586092"/>
          <c:y val="0.56565787317199456"/>
          <c:w val="0.26320645862327707"/>
          <c:h val="0.2187630161711083"/>
        </c:manualLayout>
      </c:layout>
      <c:overlay val="0"/>
      <c:spPr>
        <a:ln>
          <a:solidFill>
            <a:schemeClr val="tx1">
              <a:lumMod val="50000"/>
              <a:lumOff val="50000"/>
            </a:schemeClr>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011600863059378"/>
          <c:y val="3.4375000000000003E-2"/>
          <c:w val="0.44893334952348041"/>
          <c:h val="0.93125000000000002"/>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c:spPr>
          <c:invertIfNegative val="0"/>
          <c:dLbls>
            <c:showLegendKey val="0"/>
            <c:showVal val="1"/>
            <c:showCatName val="0"/>
            <c:showSerName val="0"/>
            <c:showPercent val="0"/>
            <c:showBubbleSize val="0"/>
            <c:showLeaderLines val="0"/>
          </c:dLbls>
          <c:cat>
            <c:strRef>
              <c:f>Sheet1!$A$2:$A$7</c:f>
              <c:strCache>
                <c:ptCount val="6"/>
                <c:pt idx="0">
                  <c:v>Less than $1,000</c:v>
                </c:pt>
                <c:pt idx="1">
                  <c:v>$1,000 to $9,999</c:v>
                </c:pt>
                <c:pt idx="2">
                  <c:v>$10,000 to $24,999</c:v>
                </c:pt>
                <c:pt idx="3">
                  <c:v>$25,000 to $49,999</c:v>
                </c:pt>
                <c:pt idx="4">
                  <c:v>$50,000 or More</c:v>
                </c:pt>
                <c:pt idx="5">
                  <c:v>Don't Know / Refused</c:v>
                </c:pt>
              </c:strCache>
            </c:strRef>
          </c:cat>
          <c:val>
            <c:numRef>
              <c:f>Sheet1!$B$2:$B$7</c:f>
              <c:numCache>
                <c:formatCode>0%</c:formatCode>
                <c:ptCount val="6"/>
                <c:pt idx="0">
                  <c:v>0.15</c:v>
                </c:pt>
                <c:pt idx="1">
                  <c:v>0.56000000000000005</c:v>
                </c:pt>
                <c:pt idx="2">
                  <c:v>0.12</c:v>
                </c:pt>
                <c:pt idx="3">
                  <c:v>0.02</c:v>
                </c:pt>
                <c:pt idx="4">
                  <c:v>0.01</c:v>
                </c:pt>
                <c:pt idx="5">
                  <c:v>0.13</c:v>
                </c:pt>
              </c:numCache>
            </c:numRef>
          </c:val>
        </c:ser>
        <c:dLbls>
          <c:showLegendKey val="0"/>
          <c:showVal val="0"/>
          <c:showCatName val="0"/>
          <c:showSerName val="0"/>
          <c:showPercent val="0"/>
          <c:showBubbleSize val="0"/>
        </c:dLbls>
        <c:gapWidth val="50"/>
        <c:axId val="151590016"/>
        <c:axId val="151591552"/>
      </c:barChart>
      <c:catAx>
        <c:axId val="151590016"/>
        <c:scaling>
          <c:orientation val="maxMin"/>
        </c:scaling>
        <c:delete val="0"/>
        <c:axPos val="l"/>
        <c:numFmt formatCode="0%" sourceLinked="1"/>
        <c:majorTickMark val="none"/>
        <c:minorTickMark val="none"/>
        <c:tickLblPos val="nextTo"/>
        <c:txPr>
          <a:bodyPr/>
          <a:lstStyle/>
          <a:p>
            <a:pPr algn="r">
              <a:defRPr sz="1600"/>
            </a:pPr>
            <a:endParaRPr lang="en-US"/>
          </a:p>
        </c:txPr>
        <c:crossAx val="151591552"/>
        <c:crosses val="autoZero"/>
        <c:auto val="1"/>
        <c:lblAlgn val="ctr"/>
        <c:lblOffset val="100"/>
        <c:noMultiLvlLbl val="0"/>
      </c:catAx>
      <c:valAx>
        <c:axId val="151591552"/>
        <c:scaling>
          <c:orientation val="minMax"/>
        </c:scaling>
        <c:delete val="1"/>
        <c:axPos val="t"/>
        <c:numFmt formatCode="0%" sourceLinked="1"/>
        <c:majorTickMark val="out"/>
        <c:minorTickMark val="none"/>
        <c:tickLblPos val="nextTo"/>
        <c:crossAx val="1515900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011600863059378"/>
          <c:y val="3.4375000000000003E-2"/>
          <c:w val="0.44893334952348041"/>
          <c:h val="0.93125000000000002"/>
        </c:manualLayout>
      </c:layout>
      <c:barChart>
        <c:barDir val="bar"/>
        <c:grouping val="clustered"/>
        <c:varyColors val="0"/>
        <c:ser>
          <c:idx val="0"/>
          <c:order val="0"/>
          <c:tx>
            <c:strRef>
              <c:f>Sheet1!$B$1</c:f>
              <c:strCache>
                <c:ptCount val="1"/>
                <c:pt idx="0">
                  <c:v>Under 70 (n=213)</c:v>
                </c:pt>
              </c:strCache>
            </c:strRef>
          </c:tx>
          <c:spPr>
            <a:solidFill>
              <a:schemeClr val="accent1">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Sheet1!$A$2:$A$7</c:f>
              <c:strCache>
                <c:ptCount val="6"/>
                <c:pt idx="0">
                  <c:v>Less than $1,000</c:v>
                </c:pt>
                <c:pt idx="1">
                  <c:v>$1,000 to $9,999</c:v>
                </c:pt>
                <c:pt idx="2">
                  <c:v>$10,000 to $24,999</c:v>
                </c:pt>
                <c:pt idx="3">
                  <c:v>$25,000 to $49,999</c:v>
                </c:pt>
                <c:pt idx="4">
                  <c:v>$50,000 or More</c:v>
                </c:pt>
                <c:pt idx="5">
                  <c:v>Don't Know / Refused</c:v>
                </c:pt>
              </c:strCache>
            </c:strRef>
          </c:cat>
          <c:val>
            <c:numRef>
              <c:f>Sheet1!$B$2:$B$7</c:f>
              <c:numCache>
                <c:formatCode>0%</c:formatCode>
                <c:ptCount val="6"/>
                <c:pt idx="0">
                  <c:v>0.2</c:v>
                </c:pt>
                <c:pt idx="1">
                  <c:v>0.54</c:v>
                </c:pt>
                <c:pt idx="2">
                  <c:v>0.16</c:v>
                </c:pt>
                <c:pt idx="3">
                  <c:v>0.04</c:v>
                </c:pt>
                <c:pt idx="4">
                  <c:v>0.01</c:v>
                </c:pt>
                <c:pt idx="5">
                  <c:v>0.06</c:v>
                </c:pt>
              </c:numCache>
            </c:numRef>
          </c:val>
        </c:ser>
        <c:ser>
          <c:idx val="1"/>
          <c:order val="1"/>
          <c:tx>
            <c:strRef>
              <c:f>Sheet1!$C$1</c:f>
              <c:strCache>
                <c:ptCount val="1"/>
                <c:pt idx="0">
                  <c:v>Age 70+ (n=288)</c:v>
                </c:pt>
              </c:strCache>
            </c:strRef>
          </c:tx>
          <c:spPr>
            <a:solidFill>
              <a:schemeClr val="accent1">
                <a:lumMod val="40000"/>
                <a:lumOff val="60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Sheet1!$A$2:$A$7</c:f>
              <c:strCache>
                <c:ptCount val="6"/>
                <c:pt idx="0">
                  <c:v>Less than $1,000</c:v>
                </c:pt>
                <c:pt idx="1">
                  <c:v>$1,000 to $9,999</c:v>
                </c:pt>
                <c:pt idx="2">
                  <c:v>$10,000 to $24,999</c:v>
                </c:pt>
                <c:pt idx="3">
                  <c:v>$25,000 to $49,999</c:v>
                </c:pt>
                <c:pt idx="4">
                  <c:v>$50,000 or More</c:v>
                </c:pt>
                <c:pt idx="5">
                  <c:v>Don't Know / Refused</c:v>
                </c:pt>
              </c:strCache>
            </c:strRef>
          </c:cat>
          <c:val>
            <c:numRef>
              <c:f>Sheet1!$C$2:$C$7</c:f>
              <c:numCache>
                <c:formatCode>0%</c:formatCode>
                <c:ptCount val="6"/>
                <c:pt idx="0">
                  <c:v>0.11</c:v>
                </c:pt>
                <c:pt idx="1">
                  <c:v>0.59</c:v>
                </c:pt>
                <c:pt idx="2">
                  <c:v>0.09</c:v>
                </c:pt>
                <c:pt idx="3">
                  <c:v>0.01</c:v>
                </c:pt>
                <c:pt idx="4">
                  <c:v>0.01</c:v>
                </c:pt>
                <c:pt idx="5">
                  <c:v>0.19</c:v>
                </c:pt>
              </c:numCache>
            </c:numRef>
          </c:val>
        </c:ser>
        <c:dLbls>
          <c:showLegendKey val="0"/>
          <c:showVal val="0"/>
          <c:showCatName val="0"/>
          <c:showSerName val="0"/>
          <c:showPercent val="0"/>
          <c:showBubbleSize val="0"/>
        </c:dLbls>
        <c:gapWidth val="50"/>
        <c:axId val="151688704"/>
        <c:axId val="151690240"/>
      </c:barChart>
      <c:catAx>
        <c:axId val="151688704"/>
        <c:scaling>
          <c:orientation val="maxMin"/>
        </c:scaling>
        <c:delete val="0"/>
        <c:axPos val="l"/>
        <c:numFmt formatCode="0%" sourceLinked="1"/>
        <c:majorTickMark val="none"/>
        <c:minorTickMark val="none"/>
        <c:tickLblPos val="nextTo"/>
        <c:txPr>
          <a:bodyPr/>
          <a:lstStyle/>
          <a:p>
            <a:pPr algn="r">
              <a:defRPr sz="1600"/>
            </a:pPr>
            <a:endParaRPr lang="en-US"/>
          </a:p>
        </c:txPr>
        <c:crossAx val="151690240"/>
        <c:crosses val="autoZero"/>
        <c:auto val="1"/>
        <c:lblAlgn val="ctr"/>
        <c:lblOffset val="100"/>
        <c:noMultiLvlLbl val="0"/>
      </c:catAx>
      <c:valAx>
        <c:axId val="151690240"/>
        <c:scaling>
          <c:orientation val="minMax"/>
        </c:scaling>
        <c:delete val="1"/>
        <c:axPos val="t"/>
        <c:numFmt formatCode="0%" sourceLinked="1"/>
        <c:majorTickMark val="out"/>
        <c:minorTickMark val="none"/>
        <c:tickLblPos val="nextTo"/>
        <c:crossAx val="151688704"/>
        <c:crosses val="autoZero"/>
        <c:crossBetween val="between"/>
      </c:valAx>
    </c:plotArea>
    <c:legend>
      <c:legendPos val="r"/>
      <c:layout>
        <c:manualLayout>
          <c:xMode val="edge"/>
          <c:yMode val="edge"/>
          <c:x val="0.74286609191644637"/>
          <c:y val="0.60917833546668732"/>
          <c:w val="0.21834281390982707"/>
          <c:h val="0.16640161359140451"/>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0.04462</cdr:x>
      <cdr:y>0.23739</cdr:y>
    </cdr:from>
    <cdr:to>
      <cdr:x>0.06458</cdr:x>
      <cdr:y>0.27785</cdr:y>
    </cdr:to>
    <cdr:sp macro="" textlink="">
      <cdr:nvSpPr>
        <cdr:cNvPr id="2" name="TextBox 1"/>
        <cdr:cNvSpPr txBox="1"/>
      </cdr:nvSpPr>
      <cdr:spPr>
        <a:xfrm xmlns:a="http://schemas.openxmlformats.org/drawingml/2006/main">
          <a:off x="407972" y="1165225"/>
          <a:ext cx="182578" cy="198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0.04462</cdr:x>
      <cdr:y>0.23739</cdr:y>
    </cdr:from>
    <cdr:to>
      <cdr:x>0.06458</cdr:x>
      <cdr:y>0.27785</cdr:y>
    </cdr:to>
    <cdr:sp macro="" textlink="">
      <cdr:nvSpPr>
        <cdr:cNvPr id="2" name="TextBox 1"/>
        <cdr:cNvSpPr txBox="1"/>
      </cdr:nvSpPr>
      <cdr:spPr>
        <a:xfrm xmlns:a="http://schemas.openxmlformats.org/drawingml/2006/main">
          <a:off x="407972" y="1165225"/>
          <a:ext cx="182578" cy="198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0.04462</cdr:x>
      <cdr:y>0.23739</cdr:y>
    </cdr:from>
    <cdr:to>
      <cdr:x>0.06458</cdr:x>
      <cdr:y>0.27785</cdr:y>
    </cdr:to>
    <cdr:sp macro="" textlink="">
      <cdr:nvSpPr>
        <cdr:cNvPr id="2" name="TextBox 1"/>
        <cdr:cNvSpPr txBox="1"/>
      </cdr:nvSpPr>
      <cdr:spPr>
        <a:xfrm xmlns:a="http://schemas.openxmlformats.org/drawingml/2006/main">
          <a:off x="407972" y="1165225"/>
          <a:ext cx="182578" cy="198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0.04462</cdr:x>
      <cdr:y>0.23739</cdr:y>
    </cdr:from>
    <cdr:to>
      <cdr:x>0.06458</cdr:x>
      <cdr:y>0.27785</cdr:y>
    </cdr:to>
    <cdr:sp macro="" textlink="">
      <cdr:nvSpPr>
        <cdr:cNvPr id="2" name="TextBox 1"/>
        <cdr:cNvSpPr txBox="1"/>
      </cdr:nvSpPr>
      <cdr:spPr>
        <a:xfrm xmlns:a="http://schemas.openxmlformats.org/drawingml/2006/main">
          <a:off x="407972" y="1165225"/>
          <a:ext cx="182578" cy="198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0.04462</cdr:x>
      <cdr:y>0.23739</cdr:y>
    </cdr:from>
    <cdr:to>
      <cdr:x>0.06458</cdr:x>
      <cdr:y>0.27785</cdr:y>
    </cdr:to>
    <cdr:sp macro="" textlink="">
      <cdr:nvSpPr>
        <cdr:cNvPr id="2" name="TextBox 1"/>
        <cdr:cNvSpPr txBox="1"/>
      </cdr:nvSpPr>
      <cdr:spPr>
        <a:xfrm xmlns:a="http://schemas.openxmlformats.org/drawingml/2006/main">
          <a:off x="407972" y="1165225"/>
          <a:ext cx="182578" cy="198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0.04462</cdr:x>
      <cdr:y>0.23739</cdr:y>
    </cdr:from>
    <cdr:to>
      <cdr:x>0.06458</cdr:x>
      <cdr:y>0.27785</cdr:y>
    </cdr:to>
    <cdr:sp macro="" textlink="">
      <cdr:nvSpPr>
        <cdr:cNvPr id="2" name="TextBox 1"/>
        <cdr:cNvSpPr txBox="1"/>
      </cdr:nvSpPr>
      <cdr:spPr>
        <a:xfrm xmlns:a="http://schemas.openxmlformats.org/drawingml/2006/main">
          <a:off x="407972" y="1165225"/>
          <a:ext cx="182578" cy="198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0.04462</cdr:x>
      <cdr:y>0.23739</cdr:y>
    </cdr:from>
    <cdr:to>
      <cdr:x>0.06458</cdr:x>
      <cdr:y>0.27785</cdr:y>
    </cdr:to>
    <cdr:sp macro="" textlink="">
      <cdr:nvSpPr>
        <cdr:cNvPr id="2" name="TextBox 1"/>
        <cdr:cNvSpPr txBox="1"/>
      </cdr:nvSpPr>
      <cdr:spPr>
        <a:xfrm xmlns:a="http://schemas.openxmlformats.org/drawingml/2006/main">
          <a:off x="407972" y="1165225"/>
          <a:ext cx="182578" cy="198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0.04462</cdr:x>
      <cdr:y>0.23739</cdr:y>
    </cdr:from>
    <cdr:to>
      <cdr:x>0.06458</cdr:x>
      <cdr:y>0.27785</cdr:y>
    </cdr:to>
    <cdr:sp macro="" textlink="">
      <cdr:nvSpPr>
        <cdr:cNvPr id="2" name="TextBox 1"/>
        <cdr:cNvSpPr txBox="1"/>
      </cdr:nvSpPr>
      <cdr:spPr>
        <a:xfrm xmlns:a="http://schemas.openxmlformats.org/drawingml/2006/main">
          <a:off x="407972" y="1165225"/>
          <a:ext cx="182578" cy="198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9.xml><?xml version="1.0" encoding="utf-8"?>
<c:userShapes xmlns:c="http://schemas.openxmlformats.org/drawingml/2006/chart">
  <cdr:relSizeAnchor xmlns:cdr="http://schemas.openxmlformats.org/drawingml/2006/chartDrawing">
    <cdr:from>
      <cdr:x>0.04462</cdr:x>
      <cdr:y>0.23739</cdr:y>
    </cdr:from>
    <cdr:to>
      <cdr:x>0.06458</cdr:x>
      <cdr:y>0.27785</cdr:y>
    </cdr:to>
    <cdr:sp macro="" textlink="">
      <cdr:nvSpPr>
        <cdr:cNvPr id="2" name="TextBox 1"/>
        <cdr:cNvSpPr txBox="1"/>
      </cdr:nvSpPr>
      <cdr:spPr>
        <a:xfrm xmlns:a="http://schemas.openxmlformats.org/drawingml/2006/main">
          <a:off x="407972" y="1165225"/>
          <a:ext cx="182578" cy="198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717248A-1E34-469B-AEFB-C66497DBDE81}" type="datetimeFigureOut">
              <a:rPr lang="en-US" smtClean="0"/>
              <a:t>3/14/2014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3C86AF0-08B6-43D2-938F-65FA6FA4EB33}" type="slidenum">
              <a:rPr lang="en-US" smtClean="0"/>
              <a:t>‹#›</a:t>
            </a:fld>
            <a:endParaRPr lang="en-US" dirty="0"/>
          </a:p>
        </p:txBody>
      </p:sp>
    </p:spTree>
    <p:extLst>
      <p:ext uri="{BB962C8B-B14F-4D97-AF65-F5344CB8AC3E}">
        <p14:creationId xmlns:p14="http://schemas.microsoft.com/office/powerpoint/2010/main" val="1401258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1</a:t>
            </a:fld>
            <a:endParaRPr lang="en-US" dirty="0"/>
          </a:p>
        </p:txBody>
      </p:sp>
    </p:spTree>
    <p:extLst>
      <p:ext uri="{BB962C8B-B14F-4D97-AF65-F5344CB8AC3E}">
        <p14:creationId xmlns:p14="http://schemas.microsoft.com/office/powerpoint/2010/main" val="3245949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2</a:t>
            </a:fld>
            <a:endParaRPr lang="en-US" dirty="0"/>
          </a:p>
        </p:txBody>
      </p:sp>
    </p:spTree>
    <p:extLst>
      <p:ext uri="{BB962C8B-B14F-4D97-AF65-F5344CB8AC3E}">
        <p14:creationId xmlns:p14="http://schemas.microsoft.com/office/powerpoint/2010/main" val="1188062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3</a:t>
            </a:fld>
            <a:endParaRPr lang="en-US" dirty="0"/>
          </a:p>
        </p:txBody>
      </p:sp>
    </p:spTree>
    <p:extLst>
      <p:ext uri="{BB962C8B-B14F-4D97-AF65-F5344CB8AC3E}">
        <p14:creationId xmlns:p14="http://schemas.microsoft.com/office/powerpoint/2010/main" val="2851307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EBAD9AF0-FD35-4E4E-B775-C1DCF7755A5B}" type="slidenum">
              <a:rPr lang="en-US" smtClean="0"/>
              <a:t>‹#›</a:t>
            </a:fld>
            <a:endParaRPr lang="en-US" dirty="0"/>
          </a:p>
        </p:txBody>
      </p:sp>
    </p:spTree>
    <p:extLst>
      <p:ext uri="{BB962C8B-B14F-4D97-AF65-F5344CB8AC3E}">
        <p14:creationId xmlns:p14="http://schemas.microsoft.com/office/powerpoint/2010/main" val="2693729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rgbClr val="00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74638"/>
            <a:ext cx="8229600" cy="944562"/>
          </a:xfrm>
        </p:spPr>
        <p:txBody>
          <a:bodyPr>
            <a:normAutofit/>
          </a:bodyPr>
          <a:lstStyle>
            <a:lvl1pPr algn="ctr">
              <a:defRPr sz="32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EBAD9AF0-FD35-4E4E-B775-C1DCF7755A5B}" type="slidenum">
              <a:rPr lang="en-US" smtClean="0"/>
              <a:t>‹#›</a:t>
            </a:fld>
            <a:endParaRPr lang="en-US" dirty="0"/>
          </a:p>
        </p:txBody>
      </p:sp>
    </p:spTree>
    <p:extLst>
      <p:ext uri="{BB962C8B-B14F-4D97-AF65-F5344CB8AC3E}">
        <p14:creationId xmlns:p14="http://schemas.microsoft.com/office/powerpoint/2010/main" val="11998675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p:cNvSpPr/>
          <p:nvPr userDrawn="1"/>
        </p:nvSpPr>
        <p:spPr>
          <a:xfrm>
            <a:off x="0" y="0"/>
            <a:ext cx="9144000" cy="1219200"/>
          </a:xfrm>
          <a:prstGeom prst="rect">
            <a:avLst/>
          </a:prstGeom>
          <a:solidFill>
            <a:srgbClr val="00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74638"/>
            <a:ext cx="8229600" cy="944562"/>
          </a:xfrm>
        </p:spPr>
        <p:txBody>
          <a:bodyPr>
            <a:normAutofit/>
          </a:bodyPr>
          <a:lstStyle>
            <a:lvl1pPr algn="ctr">
              <a:defRPr sz="3200" b="1">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EBAD9AF0-FD35-4E4E-B775-C1DCF7755A5B}" type="slidenum">
              <a:rPr lang="en-US" smtClean="0"/>
              <a:t>‹#›</a:t>
            </a:fld>
            <a:endParaRPr lang="en-US" dirty="0"/>
          </a:p>
        </p:txBody>
      </p:sp>
      <p:sp>
        <p:nvSpPr>
          <p:cNvPr id="7" name="Content Placeholder 2"/>
          <p:cNvSpPr>
            <a:spLocks noGrp="1"/>
          </p:cNvSpPr>
          <p:nvPr>
            <p:ph idx="1"/>
          </p:nvPr>
        </p:nvSpPr>
        <p:spPr>
          <a:xfrm>
            <a:off x="304800" y="1295400"/>
            <a:ext cx="8534400" cy="685800"/>
          </a:xfrm>
        </p:spPr>
        <p:txBody>
          <a:bodyPr>
            <a:normAutofit/>
          </a:bodyPr>
          <a:lstStyle>
            <a:lvl1pPr marL="0" indent="0">
              <a:buNone/>
              <a:defRPr sz="1600"/>
            </a:lvl1pPr>
          </a:lstStyle>
          <a:p>
            <a:pPr lvl="0"/>
            <a:r>
              <a:rPr lang="en-US" dirty="0" smtClean="0"/>
              <a:t>Click to edit Master text styles</a:t>
            </a:r>
          </a:p>
        </p:txBody>
      </p:sp>
    </p:spTree>
    <p:extLst>
      <p:ext uri="{BB962C8B-B14F-4D97-AF65-F5344CB8AC3E}">
        <p14:creationId xmlns:p14="http://schemas.microsoft.com/office/powerpoint/2010/main" val="3930649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 y="4406900"/>
            <a:ext cx="7772400" cy="1362075"/>
          </a:xfrm>
        </p:spPr>
        <p:txBody>
          <a:bodyPr anchor="t"/>
          <a:lstStyle>
            <a:lvl1pPr algn="l">
              <a:defRPr sz="4000" b="1" cap="all"/>
            </a:lvl1pPr>
          </a:lstStyle>
          <a:p>
            <a:r>
              <a:rPr lang="en-US" smtClean="0"/>
              <a:t>Click to edit Master title style</a:t>
            </a:r>
            <a:endParaRPr lang="en-US"/>
          </a:p>
        </p:txBody>
      </p:sp>
      <p:sp>
        <p:nvSpPr>
          <p:cNvPr id="7" name="Rectangle 6"/>
          <p:cNvSpPr/>
          <p:nvPr userDrawn="1"/>
        </p:nvSpPr>
        <p:spPr>
          <a:xfrm>
            <a:off x="0" y="5029200"/>
            <a:ext cx="9144000" cy="1828800"/>
          </a:xfrm>
          <a:prstGeom prst="rect">
            <a:avLst/>
          </a:prstGeom>
          <a:solidFill>
            <a:srgbClr val="00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8588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1219200"/>
          </a:xfrm>
          <a:prstGeom prst="rect">
            <a:avLst/>
          </a:prstGeom>
          <a:solidFill>
            <a:srgbClr val="00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74638"/>
            <a:ext cx="8229600" cy="944562"/>
          </a:xfrm>
        </p:spPr>
        <p:txBody>
          <a:bodyPr/>
          <a:lstStyle>
            <a:lvl1pPr algn="ctr">
              <a:defRPr b="1">
                <a:solidFill>
                  <a:schemeClr val="bg1"/>
                </a:solidFill>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EBAD9AF0-FD35-4E4E-B775-C1DCF7755A5B}" type="slidenum">
              <a:rPr lang="en-US" smtClean="0"/>
              <a:t>‹#›</a:t>
            </a:fld>
            <a:endParaRPr lang="en-US" dirty="0"/>
          </a:p>
        </p:txBody>
      </p:sp>
    </p:spTree>
    <p:extLst>
      <p:ext uri="{BB962C8B-B14F-4D97-AF65-F5344CB8AC3E}">
        <p14:creationId xmlns:p14="http://schemas.microsoft.com/office/powerpoint/2010/main" val="8452982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010400" y="6645275"/>
            <a:ext cx="2133600" cy="212725"/>
          </a:xfrm>
          <a:prstGeom prst="rect">
            <a:avLst/>
          </a:prstGeom>
        </p:spPr>
        <p:txBody>
          <a:bodyPr vert="horz" lIns="91440" tIns="45720" rIns="91440" bIns="45720" rtlCol="0" anchor="ctr"/>
          <a:lstStyle>
            <a:lvl1pPr algn="r">
              <a:defRPr sz="1200">
                <a:solidFill>
                  <a:schemeClr val="tx1">
                    <a:tint val="75000"/>
                  </a:schemeClr>
                </a:solidFill>
              </a:defRPr>
            </a:lvl1pPr>
          </a:lstStyle>
          <a:p>
            <a:fld id="{EBAD9AF0-FD35-4E4E-B775-C1DCF7755A5B}" type="slidenum">
              <a:rPr lang="en-US" smtClean="0"/>
              <a:t>‹#›</a:t>
            </a:fld>
            <a:endParaRPr lang="en-US" dirty="0"/>
          </a:p>
        </p:txBody>
      </p:sp>
    </p:spTree>
    <p:extLst>
      <p:ext uri="{BB962C8B-B14F-4D97-AF65-F5344CB8AC3E}">
        <p14:creationId xmlns:p14="http://schemas.microsoft.com/office/powerpoint/2010/main" val="396997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4" r:id="rId5"/>
  </p:sldLayoutIdLst>
  <p:timing>
    <p:tnLst>
      <p:par>
        <p:cTn id="1" dur="indefinite" restart="never" nodeType="tmRoot"/>
      </p:par>
    </p:tnLst>
  </p:timing>
  <p:hf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chart" Target="../charts/chart91.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chart" Target="../charts/chart92.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chart" Target="../charts/chart93.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chart" Target="../charts/chart94.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chart" Target="../charts/chart9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chart" Target="../charts/chart96.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chart" Target="../charts/chart9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chart" Target="../charts/chart9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chart" Target="../charts/chart9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chart" Target="../charts/chart10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chart" Target="../charts/chart101.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chart" Target="../charts/chart10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chart" Target="../charts/chart6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chart" Target="../charts/chart68.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chart" Target="../charts/chart69.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chart" Target="../charts/chart70.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chart" Target="../charts/chart71.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chart" Target="../charts/chart72.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chart" Target="../charts/chart73.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chart" Target="../charts/chart74.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chart" Target="../charts/chart75.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chart" Target="../charts/chart76.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chart" Target="../charts/chart77.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chart" Target="../charts/chart78.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chart" Target="../charts/chart79.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chart" Target="../charts/chart80.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chart" Target="../charts/chart81.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chart" Target="../charts/chart82.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chart" Target="../charts/chart83.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chart" Target="../charts/chart85.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chart" Target="../charts/chart86.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chart" Target="../charts/chart87.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chart" Target="../charts/chart88.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chart" Target="../charts/chart89.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chart" Target="../charts/chart90.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2012" y="4284438"/>
            <a:ext cx="1905000" cy="1943100"/>
          </a:xfrm>
          <a:prstGeom prst="rect">
            <a:avLst/>
          </a:prstGeom>
        </p:spPr>
      </p:pic>
      <p:sp>
        <p:nvSpPr>
          <p:cNvPr id="2" name="Title 1"/>
          <p:cNvSpPr>
            <a:spLocks noGrp="1"/>
          </p:cNvSpPr>
          <p:nvPr>
            <p:ph type="ctrTitle"/>
          </p:nvPr>
        </p:nvSpPr>
        <p:spPr>
          <a:xfrm>
            <a:off x="0" y="0"/>
            <a:ext cx="9144000" cy="3352800"/>
          </a:xfrm>
          <a:solidFill>
            <a:srgbClr val="003300"/>
          </a:solidFill>
          <a:ln w="57150" cmpd="tri">
            <a:solidFill>
              <a:schemeClr val="tx1"/>
            </a:solidFill>
          </a:ln>
        </p:spPr>
        <p:txBody>
          <a:bodyPr>
            <a:normAutofit/>
          </a:bodyPr>
          <a:lstStyle/>
          <a:p>
            <a:pPr algn="ctr"/>
            <a:r>
              <a:rPr lang="en-US" dirty="0" smtClean="0">
                <a:solidFill>
                  <a:schemeClr val="bg1"/>
                </a:solidFill>
              </a:rPr>
              <a:t>2014 Retirement Confidence Survey</a:t>
            </a:r>
            <a:br>
              <a:rPr lang="en-US" dirty="0" smtClean="0">
                <a:solidFill>
                  <a:schemeClr val="bg1"/>
                </a:solidFill>
              </a:rPr>
            </a:br>
            <a:r>
              <a:rPr lang="en-US" dirty="0" smtClean="0">
                <a:solidFill>
                  <a:schemeClr val="bg1"/>
                </a:solidFill>
              </a:rPr>
              <a:t>Chart Book</a:t>
            </a:r>
            <a:endParaRPr lang="en-US" dirty="0">
              <a:solidFill>
                <a:schemeClr val="bg1"/>
              </a:solidFill>
            </a:endParaRPr>
          </a:p>
        </p:txBody>
      </p:sp>
      <p:pic>
        <p:nvPicPr>
          <p:cNvPr id="5" name="Picture 6" descr="MGlogoC1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5957887" y="4038600"/>
            <a:ext cx="112871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457200" y="5486400"/>
            <a:ext cx="421005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r>
              <a:rPr lang="en-US" sz="1400" b="1" dirty="0"/>
              <a:t>Employee Benefit Research Institute</a:t>
            </a:r>
            <a:br>
              <a:rPr lang="en-US" sz="1400" b="1" dirty="0"/>
            </a:br>
            <a:r>
              <a:rPr lang="en-US" sz="1400" dirty="0"/>
              <a:t>1100 13</a:t>
            </a:r>
            <a:r>
              <a:rPr lang="en-US" sz="1400" baseline="30000" dirty="0"/>
              <a:t>th</a:t>
            </a:r>
            <a:r>
              <a:rPr lang="en-US" sz="1400" dirty="0"/>
              <a:t> Street NW, Suite 878</a:t>
            </a:r>
            <a:br>
              <a:rPr lang="en-US" sz="1400" dirty="0"/>
            </a:br>
            <a:r>
              <a:rPr lang="en-US" sz="1400" dirty="0"/>
              <a:t>Washington, DC 20005</a:t>
            </a:r>
            <a:br>
              <a:rPr lang="en-US" sz="1400" dirty="0"/>
            </a:br>
            <a:r>
              <a:rPr lang="en-US" sz="1400" dirty="0"/>
              <a:t>Phone: (202) 659-0670   Fax: (202) 775-6312</a:t>
            </a:r>
          </a:p>
        </p:txBody>
      </p:sp>
      <p:sp>
        <p:nvSpPr>
          <p:cNvPr id="7" name="Rectangle 8"/>
          <p:cNvSpPr>
            <a:spLocks noChangeArrowheads="1"/>
          </p:cNvSpPr>
          <p:nvPr/>
        </p:nvSpPr>
        <p:spPr bwMode="auto">
          <a:xfrm>
            <a:off x="4419600" y="5486400"/>
            <a:ext cx="4267200" cy="95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r>
              <a:rPr lang="en-US" sz="1400" b="1" dirty="0" smtClean="0"/>
              <a:t>Greenwald &amp; Associates</a:t>
            </a:r>
            <a:r>
              <a:rPr lang="en-US" sz="1400" b="1" dirty="0"/>
              <a:t/>
            </a:r>
            <a:br>
              <a:rPr lang="en-US" sz="1400" b="1" dirty="0"/>
            </a:br>
            <a:r>
              <a:rPr lang="en-US" sz="1400" dirty="0"/>
              <a:t>4201 Connecticut Ave. NW, Suite 620</a:t>
            </a:r>
            <a:br>
              <a:rPr lang="en-US" sz="1400" dirty="0"/>
            </a:br>
            <a:r>
              <a:rPr lang="en-US" sz="1400" dirty="0"/>
              <a:t>Washington, DC 20008</a:t>
            </a:r>
            <a:br>
              <a:rPr lang="en-US" sz="1400" dirty="0"/>
            </a:br>
            <a:r>
              <a:rPr lang="en-US" sz="1400" dirty="0"/>
              <a:t>Phone: (202) 686-0300   Fax: (202) 686-2512</a:t>
            </a:r>
          </a:p>
        </p:txBody>
      </p:sp>
    </p:spTree>
    <p:extLst>
      <p:ext uri="{BB962C8B-B14F-4D97-AF65-F5344CB8AC3E}">
        <p14:creationId xmlns:p14="http://schemas.microsoft.com/office/powerpoint/2010/main" val="188571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sz="2900" dirty="0" smtClean="0"/>
              <a:t>Workers with a Retirement Plan are Much More Confident About Retirement Finances</a:t>
            </a:r>
            <a:endParaRPr lang="en-US" sz="2900" dirty="0"/>
          </a:p>
        </p:txBody>
      </p:sp>
      <p:sp>
        <p:nvSpPr>
          <p:cNvPr id="4" name="Text Box 6"/>
          <p:cNvSpPr txBox="1">
            <a:spLocks noChangeArrowheads="1"/>
          </p:cNvSpPr>
          <p:nvPr/>
        </p:nvSpPr>
        <p:spPr bwMode="auto">
          <a:xfrm>
            <a:off x="381000" y="6253163"/>
            <a:ext cx="72563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2014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10</a:t>
            </a:fld>
            <a:endParaRPr lang="en-US" dirty="0"/>
          </a:p>
        </p:txBody>
      </p:sp>
      <p:graphicFrame>
        <p:nvGraphicFramePr>
          <p:cNvPr id="7" name="Chart 6"/>
          <p:cNvGraphicFramePr/>
          <p:nvPr>
            <p:extLst>
              <p:ext uri="{D42A27DB-BD31-4B8C-83A1-F6EECF244321}">
                <p14:modId xmlns:p14="http://schemas.microsoft.com/office/powerpoint/2010/main" val="4000965881"/>
              </p:ext>
            </p:extLst>
          </p:nvPr>
        </p:nvGraphicFramePr>
        <p:xfrm>
          <a:off x="152400" y="2146123"/>
          <a:ext cx="8839200" cy="38354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1611084" y="1828800"/>
            <a:ext cx="5979886" cy="369332"/>
          </a:xfrm>
          <a:prstGeom prst="rect">
            <a:avLst/>
          </a:prstGeom>
          <a:noFill/>
        </p:spPr>
        <p:txBody>
          <a:bodyPr wrap="square" rtlCol="0">
            <a:spAutoFit/>
          </a:bodyPr>
          <a:lstStyle/>
          <a:p>
            <a:pPr algn="ctr"/>
            <a:r>
              <a:rPr lang="en-US" b="1" dirty="0" smtClean="0"/>
              <a:t>Retirement Confidence by Retirement Plan Participation</a:t>
            </a:r>
            <a:endParaRPr lang="en-US" b="1" dirty="0"/>
          </a:p>
        </p:txBody>
      </p:sp>
      <p:sp>
        <p:nvSpPr>
          <p:cNvPr id="10" name="Content Placeholder 2"/>
          <p:cNvSpPr>
            <a:spLocks noGrp="1"/>
          </p:cNvSpPr>
          <p:nvPr>
            <p:ph idx="1"/>
          </p:nvPr>
        </p:nvSpPr>
        <p:spPr>
          <a:xfrm>
            <a:off x="304800" y="1295400"/>
            <a:ext cx="8534400" cy="685800"/>
          </a:xfrm>
        </p:spPr>
        <p:txBody>
          <a:bodyPr>
            <a:normAutofit/>
          </a:bodyPr>
          <a:lstStyle/>
          <a:p>
            <a:r>
              <a:rPr lang="en-US" sz="1400" dirty="0" smtClean="0"/>
              <a:t>Overall, how confident are you that you (and your spouse) will have enough money to live comfortably throughout your retirement years?</a:t>
            </a:r>
            <a:endParaRPr lang="en-US" sz="1400" dirty="0"/>
          </a:p>
        </p:txBody>
      </p:sp>
      <p:sp>
        <p:nvSpPr>
          <p:cNvPr id="12" name="Content Placeholder 2"/>
          <p:cNvSpPr txBox="1">
            <a:spLocks/>
          </p:cNvSpPr>
          <p:nvPr/>
        </p:nvSpPr>
        <p:spPr>
          <a:xfrm>
            <a:off x="381000" y="6033017"/>
            <a:ext cx="8534400" cy="2915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50" dirty="0" smtClean="0"/>
              <a:t>*</a:t>
            </a:r>
            <a:r>
              <a:rPr lang="en-US" sz="1050" i="1" dirty="0" smtClean="0"/>
              <a:t>Has Retirement Plan </a:t>
            </a:r>
            <a:r>
              <a:rPr lang="en-US" sz="1050" dirty="0" smtClean="0"/>
              <a:t>defined as respondent or spouse having at least one of the following: IRA, DC plan, or DB plan </a:t>
            </a:r>
            <a:endParaRPr lang="en-US" sz="1050" dirty="0"/>
          </a:p>
        </p:txBody>
      </p:sp>
    </p:spTree>
    <p:extLst>
      <p:ext uri="{BB962C8B-B14F-4D97-AF65-F5344CB8AC3E}">
        <p14:creationId xmlns:p14="http://schemas.microsoft.com/office/powerpoint/2010/main" val="368471875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66930" y="2953512"/>
            <a:ext cx="609420"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2" name="Rectangle 11"/>
          <p:cNvSpPr/>
          <p:nvPr/>
        </p:nvSpPr>
        <p:spPr>
          <a:xfrm>
            <a:off x="1760867" y="2953512"/>
            <a:ext cx="277483"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2" name="Title 1"/>
          <p:cNvSpPr>
            <a:spLocks noGrp="1"/>
          </p:cNvSpPr>
          <p:nvPr>
            <p:ph type="title"/>
          </p:nvPr>
        </p:nvSpPr>
        <p:spPr/>
        <p:txBody>
          <a:bodyPr>
            <a:normAutofit fontScale="90000"/>
          </a:bodyPr>
          <a:lstStyle/>
          <a:p>
            <a:r>
              <a:rPr lang="en-US" dirty="0" smtClean="0"/>
              <a:t>Employment Continues Decline as an Expected Source of Retirement Income for Current Workers</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1991-2014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100</a:t>
            </a:fld>
            <a:endParaRPr lang="en-US" dirty="0"/>
          </a:p>
        </p:txBody>
      </p:sp>
      <p:sp>
        <p:nvSpPr>
          <p:cNvPr id="16" name="Text Box 7"/>
          <p:cNvSpPr txBox="1">
            <a:spLocks noChangeArrowheads="1"/>
          </p:cNvSpPr>
          <p:nvPr/>
        </p:nvSpPr>
        <p:spPr bwMode="auto">
          <a:xfrm>
            <a:off x="2692879" y="1909346"/>
            <a:ext cx="37582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dirty="0" smtClean="0">
                <a:solidFill>
                  <a:srgbClr val="000000"/>
                </a:solidFill>
                <a:latin typeface="+mj-lt"/>
              </a:rPr>
              <a:t>Employment During Retirement</a:t>
            </a:r>
            <a:endParaRPr lang="en-US" sz="2000" b="1" dirty="0">
              <a:solidFill>
                <a:srgbClr val="000000"/>
              </a:solidFill>
              <a:latin typeface="+mj-lt"/>
            </a:endParaRPr>
          </a:p>
        </p:txBody>
      </p:sp>
      <p:sp>
        <p:nvSpPr>
          <p:cNvPr id="18" name="Content Placeholder 2"/>
          <p:cNvSpPr>
            <a:spLocks noGrp="1"/>
          </p:cNvSpPr>
          <p:nvPr>
            <p:ph idx="1"/>
          </p:nvPr>
        </p:nvSpPr>
        <p:spPr>
          <a:xfrm>
            <a:off x="304800" y="1295400"/>
            <a:ext cx="8534400" cy="685800"/>
          </a:xfrm>
        </p:spPr>
        <p:txBody>
          <a:bodyPr>
            <a:normAutofit/>
          </a:bodyPr>
          <a:lstStyle/>
          <a:p>
            <a:r>
              <a:rPr lang="en-US" dirty="0" smtClean="0"/>
              <a:t>Do you expect the following will be a major source of income, a minor source of income, or not a source of income in your (and your spouse’s) retirement?  (2014 Workers planning to retire n=911)</a:t>
            </a:r>
            <a:endParaRPr lang="en-US" dirty="0"/>
          </a:p>
        </p:txBody>
      </p:sp>
      <p:sp>
        <p:nvSpPr>
          <p:cNvPr id="15" name="Rectangle 14"/>
          <p:cNvSpPr/>
          <p:nvPr/>
        </p:nvSpPr>
        <p:spPr>
          <a:xfrm>
            <a:off x="5027942" y="2953512"/>
            <a:ext cx="277483"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7" name="Rectangle 16"/>
          <p:cNvSpPr/>
          <p:nvPr/>
        </p:nvSpPr>
        <p:spPr>
          <a:xfrm>
            <a:off x="5761367" y="2953511"/>
            <a:ext cx="277483"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9" name="Rectangle 18"/>
          <p:cNvSpPr/>
          <p:nvPr/>
        </p:nvSpPr>
        <p:spPr>
          <a:xfrm>
            <a:off x="6483829" y="2953512"/>
            <a:ext cx="277483"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aphicFrame>
        <p:nvGraphicFramePr>
          <p:cNvPr id="7" name="Chart 6"/>
          <p:cNvGraphicFramePr/>
          <p:nvPr>
            <p:extLst>
              <p:ext uri="{D42A27DB-BD31-4B8C-83A1-F6EECF244321}">
                <p14:modId xmlns:p14="http://schemas.microsoft.com/office/powerpoint/2010/main" val="3490041487"/>
              </p:ext>
            </p:extLst>
          </p:nvPr>
        </p:nvGraphicFramePr>
        <p:xfrm>
          <a:off x="152400" y="2331720"/>
          <a:ext cx="8915400" cy="45100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34188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76456" y="2953512"/>
            <a:ext cx="571320"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9" name="Rectangle 8"/>
          <p:cNvSpPr/>
          <p:nvPr/>
        </p:nvSpPr>
        <p:spPr>
          <a:xfrm>
            <a:off x="6496050" y="2953512"/>
            <a:ext cx="276764"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2" name="Title 1"/>
          <p:cNvSpPr>
            <a:spLocks noGrp="1"/>
          </p:cNvSpPr>
          <p:nvPr>
            <p:ph type="title"/>
          </p:nvPr>
        </p:nvSpPr>
        <p:spPr/>
        <p:txBody>
          <a:bodyPr>
            <a:normAutofit fontScale="90000"/>
          </a:bodyPr>
          <a:lstStyle/>
          <a:p>
            <a:r>
              <a:rPr lang="en-US" dirty="0" smtClean="0"/>
              <a:t>Employment Remains a Source of Income for About a Quarter of Retirees</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1991-2014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101</a:t>
            </a:fld>
            <a:endParaRPr lang="en-US" dirty="0"/>
          </a:p>
        </p:txBody>
      </p:sp>
      <p:sp>
        <p:nvSpPr>
          <p:cNvPr id="16" name="Text Box 7"/>
          <p:cNvSpPr txBox="1">
            <a:spLocks noChangeArrowheads="1"/>
          </p:cNvSpPr>
          <p:nvPr/>
        </p:nvSpPr>
        <p:spPr bwMode="auto">
          <a:xfrm>
            <a:off x="2692879" y="1909346"/>
            <a:ext cx="37582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dirty="0" smtClean="0">
                <a:solidFill>
                  <a:srgbClr val="000000"/>
                </a:solidFill>
                <a:latin typeface="+mj-lt"/>
              </a:rPr>
              <a:t>Employment During </a:t>
            </a:r>
            <a:r>
              <a:rPr lang="en-US" sz="2000" b="1" dirty="0">
                <a:solidFill>
                  <a:srgbClr val="000000"/>
                </a:solidFill>
                <a:latin typeface="+mj-lt"/>
              </a:rPr>
              <a:t>R</a:t>
            </a:r>
            <a:r>
              <a:rPr lang="en-US" sz="2000" b="1" dirty="0" smtClean="0">
                <a:solidFill>
                  <a:srgbClr val="000000"/>
                </a:solidFill>
                <a:latin typeface="+mj-lt"/>
              </a:rPr>
              <a:t>etirement</a:t>
            </a:r>
            <a:endParaRPr lang="en-US" sz="2000" b="1" dirty="0">
              <a:solidFill>
                <a:srgbClr val="000000"/>
              </a:solidFill>
              <a:latin typeface="+mj-lt"/>
            </a:endParaRPr>
          </a:p>
        </p:txBody>
      </p:sp>
      <p:sp>
        <p:nvSpPr>
          <p:cNvPr id="17" name="Content Placeholder 2"/>
          <p:cNvSpPr>
            <a:spLocks noGrp="1"/>
          </p:cNvSpPr>
          <p:nvPr>
            <p:ph idx="1"/>
          </p:nvPr>
        </p:nvSpPr>
        <p:spPr>
          <a:xfrm>
            <a:off x="304800" y="1295400"/>
            <a:ext cx="8534400" cy="685800"/>
          </a:xfrm>
        </p:spPr>
        <p:txBody>
          <a:bodyPr>
            <a:normAutofit/>
          </a:bodyPr>
          <a:lstStyle/>
          <a:p>
            <a:r>
              <a:rPr lang="en-US" dirty="0" smtClean="0"/>
              <a:t>Is the </a:t>
            </a:r>
            <a:r>
              <a:rPr lang="en-US" dirty="0"/>
              <a:t>following a major source of income, a minor source of income, or not a source of income in your (and your spouse’s) retirement?  </a:t>
            </a:r>
            <a:r>
              <a:rPr lang="en-US" dirty="0" smtClean="0"/>
              <a:t>(2014 Retirees n=501)</a:t>
            </a:r>
            <a:endParaRPr lang="en-US" dirty="0"/>
          </a:p>
        </p:txBody>
      </p:sp>
      <p:sp>
        <p:nvSpPr>
          <p:cNvPr id="15" name="Rectangle 14"/>
          <p:cNvSpPr/>
          <p:nvPr/>
        </p:nvSpPr>
        <p:spPr>
          <a:xfrm>
            <a:off x="5762625" y="2953512"/>
            <a:ext cx="276764"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8" name="Rectangle 17"/>
          <p:cNvSpPr/>
          <p:nvPr/>
        </p:nvSpPr>
        <p:spPr>
          <a:xfrm>
            <a:off x="5029200" y="2963037"/>
            <a:ext cx="276764"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9" name="Rectangle 18"/>
          <p:cNvSpPr/>
          <p:nvPr/>
        </p:nvSpPr>
        <p:spPr>
          <a:xfrm>
            <a:off x="1733550" y="2963037"/>
            <a:ext cx="276764"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aphicFrame>
        <p:nvGraphicFramePr>
          <p:cNvPr id="7" name="Chart 6"/>
          <p:cNvGraphicFramePr/>
          <p:nvPr>
            <p:extLst>
              <p:ext uri="{D42A27DB-BD31-4B8C-83A1-F6EECF244321}">
                <p14:modId xmlns:p14="http://schemas.microsoft.com/office/powerpoint/2010/main" val="1902953086"/>
              </p:ext>
            </p:extLst>
          </p:nvPr>
        </p:nvGraphicFramePr>
        <p:xfrm>
          <a:off x="152400" y="2331720"/>
          <a:ext cx="8915400" cy="45100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510613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1390982663"/>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bwMode="white">
          <a:xfrm>
            <a:off x="381000" y="274638"/>
            <a:ext cx="8382000" cy="944562"/>
          </a:xfrm>
        </p:spPr>
        <p:txBody>
          <a:bodyPr>
            <a:normAutofit fontScale="90000"/>
          </a:bodyPr>
          <a:lstStyle/>
          <a:p>
            <a:r>
              <a:rPr lang="en-US" dirty="0" smtClean="0"/>
              <a:t>Most Workers Lack Confidence in Sustained Medicare Benefit Levels</a:t>
            </a:r>
            <a:endParaRPr lang="en-US" dirty="0"/>
          </a:p>
        </p:txBody>
      </p:sp>
      <p:sp>
        <p:nvSpPr>
          <p:cNvPr id="3" name="Content Placeholder 2"/>
          <p:cNvSpPr>
            <a:spLocks noGrp="1"/>
          </p:cNvSpPr>
          <p:nvPr>
            <p:ph idx="1"/>
          </p:nvPr>
        </p:nvSpPr>
        <p:spPr/>
        <p:txBody>
          <a:bodyPr/>
          <a:lstStyle/>
          <a:p>
            <a:r>
              <a:rPr lang="en-US" dirty="0"/>
              <a:t>How confident are you that the Medicare system will continue to provide benefits of at least equal value to the benefits received by retirees today? </a:t>
            </a:r>
            <a:r>
              <a:rPr lang="en-US" dirty="0" smtClean="0"/>
              <a:t>(2014 </a:t>
            </a:r>
            <a:r>
              <a:rPr lang="en-US" dirty="0"/>
              <a:t>Workers planning to retire n=911</a:t>
            </a:r>
            <a:r>
              <a:rPr lang="en-US" dirty="0" smtClean="0"/>
              <a:t>)</a:t>
            </a:r>
            <a:endParaRPr lang="en-US" dirty="0"/>
          </a:p>
        </p:txBody>
      </p:sp>
      <p:sp>
        <p:nvSpPr>
          <p:cNvPr id="5"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1993-2014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102</a:t>
            </a:fld>
            <a:endParaRPr lang="en-US" dirty="0"/>
          </a:p>
        </p:txBody>
      </p:sp>
      <p:sp>
        <p:nvSpPr>
          <p:cNvPr id="9" name="TextBox 1"/>
          <p:cNvSpPr txBox="1"/>
          <p:nvPr/>
        </p:nvSpPr>
        <p:spPr>
          <a:xfrm>
            <a:off x="8151186" y="270764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29%</a:t>
            </a:r>
            <a:endParaRPr lang="en-US" sz="1400" dirty="0"/>
          </a:p>
        </p:txBody>
      </p:sp>
      <p:sp>
        <p:nvSpPr>
          <p:cNvPr id="10" name="TextBox 1"/>
          <p:cNvSpPr txBox="1"/>
          <p:nvPr/>
        </p:nvSpPr>
        <p:spPr>
          <a:xfrm>
            <a:off x="8151185" y="3639801"/>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31%</a:t>
            </a:r>
            <a:endParaRPr lang="en-US" sz="1400" dirty="0"/>
          </a:p>
        </p:txBody>
      </p:sp>
      <p:sp>
        <p:nvSpPr>
          <p:cNvPr id="11" name="TextBox 1"/>
          <p:cNvSpPr txBox="1"/>
          <p:nvPr/>
        </p:nvSpPr>
        <p:spPr>
          <a:xfrm>
            <a:off x="8151186" y="4399057"/>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30%</a:t>
            </a:r>
            <a:endParaRPr lang="en-US" sz="1400" dirty="0">
              <a:solidFill>
                <a:schemeClr val="bg1"/>
              </a:solidFill>
            </a:endParaRPr>
          </a:p>
        </p:txBody>
      </p:sp>
      <p:sp>
        <p:nvSpPr>
          <p:cNvPr id="12" name="TextBox 1"/>
          <p:cNvSpPr txBox="1"/>
          <p:nvPr/>
        </p:nvSpPr>
        <p:spPr>
          <a:xfrm>
            <a:off x="8151186" y="478530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  9%</a:t>
            </a:r>
            <a:endParaRPr lang="en-US" sz="1400" dirty="0">
              <a:solidFill>
                <a:schemeClr val="bg1"/>
              </a:solidFill>
            </a:endParaRPr>
          </a:p>
        </p:txBody>
      </p:sp>
      <p:sp>
        <p:nvSpPr>
          <p:cNvPr id="13"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a:t>Very</a:t>
            </a:r>
          </a:p>
          <a:p>
            <a:pPr algn="r"/>
            <a:r>
              <a:rPr lang="en-US" sz="1050" i="1" dirty="0"/>
              <a:t>Confident</a:t>
            </a:r>
          </a:p>
        </p:txBody>
      </p:sp>
      <p:sp>
        <p:nvSpPr>
          <p:cNvPr id="14" name="TextBox 1"/>
          <p:cNvSpPr txBox="1"/>
          <p:nvPr/>
        </p:nvSpPr>
        <p:spPr>
          <a:xfrm>
            <a:off x="6484206" y="265301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26%</a:t>
            </a:r>
            <a:endParaRPr lang="en-US" sz="1400" dirty="0"/>
          </a:p>
        </p:txBody>
      </p:sp>
      <p:sp>
        <p:nvSpPr>
          <p:cNvPr id="15" name="TextBox 1"/>
          <p:cNvSpPr txBox="1"/>
          <p:nvPr/>
        </p:nvSpPr>
        <p:spPr>
          <a:xfrm>
            <a:off x="6484205" y="3481665"/>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35%</a:t>
            </a:r>
            <a:endParaRPr lang="en-US" sz="1400" dirty="0"/>
          </a:p>
        </p:txBody>
      </p:sp>
      <p:sp>
        <p:nvSpPr>
          <p:cNvPr id="16" name="TextBox 1"/>
          <p:cNvSpPr txBox="1"/>
          <p:nvPr/>
        </p:nvSpPr>
        <p:spPr>
          <a:xfrm>
            <a:off x="6484206" y="4361685"/>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33%</a:t>
            </a:r>
            <a:endParaRPr lang="en-US" sz="1400" dirty="0">
              <a:solidFill>
                <a:schemeClr val="bg1"/>
              </a:solidFill>
            </a:endParaRPr>
          </a:p>
        </p:txBody>
      </p:sp>
      <p:sp>
        <p:nvSpPr>
          <p:cNvPr id="17" name="TextBox 1"/>
          <p:cNvSpPr txBox="1"/>
          <p:nvPr/>
        </p:nvSpPr>
        <p:spPr>
          <a:xfrm>
            <a:off x="6484206" y="479969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  5%</a:t>
            </a:r>
            <a:endParaRPr lang="en-US" sz="1400" dirty="0">
              <a:solidFill>
                <a:schemeClr val="bg1"/>
              </a:solidFill>
            </a:endParaRPr>
          </a:p>
        </p:txBody>
      </p:sp>
      <p:sp>
        <p:nvSpPr>
          <p:cNvPr id="18" name="TextBox 1"/>
          <p:cNvSpPr txBox="1"/>
          <p:nvPr/>
        </p:nvSpPr>
        <p:spPr>
          <a:xfrm>
            <a:off x="3835318" y="2641525"/>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26%</a:t>
            </a:r>
            <a:endParaRPr lang="en-US" sz="1400" dirty="0"/>
          </a:p>
        </p:txBody>
      </p:sp>
      <p:sp>
        <p:nvSpPr>
          <p:cNvPr id="19" name="TextBox 1"/>
          <p:cNvSpPr txBox="1"/>
          <p:nvPr/>
        </p:nvSpPr>
        <p:spPr>
          <a:xfrm>
            <a:off x="3835317" y="353917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40%</a:t>
            </a:r>
            <a:endParaRPr lang="en-US" sz="1400" dirty="0"/>
          </a:p>
        </p:txBody>
      </p:sp>
      <p:sp>
        <p:nvSpPr>
          <p:cNvPr id="20" name="TextBox 1"/>
          <p:cNvSpPr txBox="1"/>
          <p:nvPr/>
        </p:nvSpPr>
        <p:spPr>
          <a:xfrm>
            <a:off x="3835318" y="4401947"/>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28%</a:t>
            </a:r>
            <a:endParaRPr lang="en-US" sz="1400" dirty="0">
              <a:solidFill>
                <a:schemeClr val="bg1"/>
              </a:solidFill>
            </a:endParaRPr>
          </a:p>
        </p:txBody>
      </p:sp>
      <p:sp>
        <p:nvSpPr>
          <p:cNvPr id="21" name="TextBox 1"/>
          <p:cNvSpPr txBox="1"/>
          <p:nvPr/>
        </p:nvSpPr>
        <p:spPr>
          <a:xfrm>
            <a:off x="3835318" y="478819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  5%</a:t>
            </a:r>
            <a:endParaRPr lang="en-US" sz="1400" dirty="0">
              <a:solidFill>
                <a:schemeClr val="bg1"/>
              </a:solidFill>
            </a:endParaRPr>
          </a:p>
        </p:txBody>
      </p:sp>
      <p:sp>
        <p:nvSpPr>
          <p:cNvPr id="22" name="TextBox 1"/>
          <p:cNvSpPr txBox="1"/>
          <p:nvPr/>
        </p:nvSpPr>
        <p:spPr>
          <a:xfrm>
            <a:off x="1148808" y="282842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38%</a:t>
            </a:r>
            <a:endParaRPr lang="en-US" sz="1400" dirty="0"/>
          </a:p>
        </p:txBody>
      </p:sp>
      <p:sp>
        <p:nvSpPr>
          <p:cNvPr id="23" name="TextBox 1"/>
          <p:cNvSpPr txBox="1"/>
          <p:nvPr/>
        </p:nvSpPr>
        <p:spPr>
          <a:xfrm>
            <a:off x="1148807" y="3846847"/>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38%</a:t>
            </a:r>
            <a:endParaRPr lang="en-US" sz="1400" dirty="0"/>
          </a:p>
        </p:txBody>
      </p:sp>
      <p:sp>
        <p:nvSpPr>
          <p:cNvPr id="24" name="TextBox 1"/>
          <p:cNvSpPr txBox="1"/>
          <p:nvPr/>
        </p:nvSpPr>
        <p:spPr>
          <a:xfrm>
            <a:off x="1148808" y="4588851"/>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19%</a:t>
            </a:r>
            <a:endParaRPr lang="en-US" sz="1400" dirty="0">
              <a:solidFill>
                <a:schemeClr val="bg1"/>
              </a:solidFill>
            </a:endParaRPr>
          </a:p>
        </p:txBody>
      </p:sp>
    </p:spTree>
    <p:extLst>
      <p:ext uri="{BB962C8B-B14F-4D97-AF65-F5344CB8AC3E}">
        <p14:creationId xmlns:p14="http://schemas.microsoft.com/office/powerpoint/2010/main" val="238155399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3460161258"/>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bwMode="white">
          <a:xfrm>
            <a:off x="457200" y="274638"/>
            <a:ext cx="8229600" cy="944562"/>
          </a:xfrm>
        </p:spPr>
        <p:txBody>
          <a:bodyPr>
            <a:normAutofit fontScale="90000"/>
          </a:bodyPr>
          <a:lstStyle/>
          <a:p>
            <a:r>
              <a:rPr lang="en-US" dirty="0" smtClean="0"/>
              <a:t>Retirees’ Overall Confidence in Medicare Benefits is Up in 2014</a:t>
            </a:r>
            <a:endParaRPr lang="en-US" dirty="0"/>
          </a:p>
        </p:txBody>
      </p:sp>
      <p:sp>
        <p:nvSpPr>
          <p:cNvPr id="3" name="Content Placeholder 2"/>
          <p:cNvSpPr>
            <a:spLocks noGrp="1"/>
          </p:cNvSpPr>
          <p:nvPr>
            <p:ph idx="1"/>
          </p:nvPr>
        </p:nvSpPr>
        <p:spPr/>
        <p:txBody>
          <a:bodyPr/>
          <a:lstStyle/>
          <a:p>
            <a:r>
              <a:rPr lang="en-US" dirty="0"/>
              <a:t>How confident are you that the Medicare system will continue to provide benefits of at least equal value to the benefits received by retirees today? </a:t>
            </a:r>
            <a:r>
              <a:rPr lang="en-US" dirty="0" smtClean="0"/>
              <a:t>(2014 </a:t>
            </a:r>
            <a:r>
              <a:rPr lang="en-US" dirty="0"/>
              <a:t>Retirees </a:t>
            </a:r>
            <a:r>
              <a:rPr lang="en-US" dirty="0" smtClean="0"/>
              <a:t>n=501)</a:t>
            </a:r>
            <a:endParaRPr lang="en-US" dirty="0"/>
          </a:p>
        </p:txBody>
      </p:sp>
      <p:sp>
        <p:nvSpPr>
          <p:cNvPr id="5"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1993-2014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103</a:t>
            </a:fld>
            <a:endParaRPr lang="en-US" dirty="0"/>
          </a:p>
        </p:txBody>
      </p:sp>
      <p:sp>
        <p:nvSpPr>
          <p:cNvPr id="9" name="TextBox 1"/>
          <p:cNvSpPr txBox="1"/>
          <p:nvPr/>
        </p:nvSpPr>
        <p:spPr>
          <a:xfrm>
            <a:off x="8138486" y="2564768"/>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18%</a:t>
            </a:r>
            <a:endParaRPr lang="en-US" sz="1400" dirty="0"/>
          </a:p>
        </p:txBody>
      </p:sp>
      <p:sp>
        <p:nvSpPr>
          <p:cNvPr id="10" name="TextBox 1"/>
          <p:cNvSpPr txBox="1"/>
          <p:nvPr/>
        </p:nvSpPr>
        <p:spPr>
          <a:xfrm>
            <a:off x="8138485" y="3287376"/>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t>2</a:t>
            </a:r>
            <a:r>
              <a:rPr lang="en-US" sz="1400" dirty="0" smtClean="0"/>
              <a:t>7%</a:t>
            </a:r>
            <a:endParaRPr lang="en-US" sz="1400" dirty="0"/>
          </a:p>
        </p:txBody>
      </p:sp>
      <p:sp>
        <p:nvSpPr>
          <p:cNvPr id="11" name="TextBox 1"/>
          <p:cNvSpPr txBox="1"/>
          <p:nvPr/>
        </p:nvSpPr>
        <p:spPr>
          <a:xfrm>
            <a:off x="8138486" y="4179982"/>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39%</a:t>
            </a:r>
            <a:endParaRPr lang="en-US" sz="1400" dirty="0">
              <a:solidFill>
                <a:schemeClr val="bg1"/>
              </a:solidFill>
            </a:endParaRPr>
          </a:p>
        </p:txBody>
      </p:sp>
      <p:sp>
        <p:nvSpPr>
          <p:cNvPr id="12" name="TextBox 1"/>
          <p:cNvSpPr txBox="1"/>
          <p:nvPr/>
        </p:nvSpPr>
        <p:spPr>
          <a:xfrm>
            <a:off x="8138486" y="4775784"/>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12%</a:t>
            </a:r>
            <a:endParaRPr lang="en-US" sz="1400" dirty="0">
              <a:solidFill>
                <a:schemeClr val="bg1"/>
              </a:solidFill>
            </a:endParaRPr>
          </a:p>
        </p:txBody>
      </p:sp>
      <p:sp>
        <p:nvSpPr>
          <p:cNvPr id="13"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a:t>Very</a:t>
            </a:r>
          </a:p>
          <a:p>
            <a:pPr algn="r"/>
            <a:r>
              <a:rPr lang="en-US" sz="1050" i="1" dirty="0"/>
              <a:t>Confident</a:t>
            </a:r>
          </a:p>
        </p:txBody>
      </p:sp>
      <p:sp>
        <p:nvSpPr>
          <p:cNvPr id="14" name="TextBox 1"/>
          <p:cNvSpPr txBox="1"/>
          <p:nvPr/>
        </p:nvSpPr>
        <p:spPr>
          <a:xfrm>
            <a:off x="4581706" y="2529387"/>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11%</a:t>
            </a:r>
            <a:endParaRPr lang="en-US" sz="1400" dirty="0"/>
          </a:p>
        </p:txBody>
      </p:sp>
      <p:sp>
        <p:nvSpPr>
          <p:cNvPr id="15" name="TextBox 1"/>
          <p:cNvSpPr txBox="1"/>
          <p:nvPr/>
        </p:nvSpPr>
        <p:spPr>
          <a:xfrm>
            <a:off x="4581705" y="3073375"/>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31%</a:t>
            </a:r>
            <a:endParaRPr lang="en-US" sz="1400" dirty="0"/>
          </a:p>
        </p:txBody>
      </p:sp>
      <p:sp>
        <p:nvSpPr>
          <p:cNvPr id="16" name="TextBox 1"/>
          <p:cNvSpPr txBox="1"/>
          <p:nvPr/>
        </p:nvSpPr>
        <p:spPr>
          <a:xfrm>
            <a:off x="4581706" y="3970647"/>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37%</a:t>
            </a:r>
            <a:endParaRPr lang="en-US" sz="1400" dirty="0">
              <a:solidFill>
                <a:schemeClr val="bg1"/>
              </a:solidFill>
            </a:endParaRPr>
          </a:p>
        </p:txBody>
      </p:sp>
      <p:sp>
        <p:nvSpPr>
          <p:cNvPr id="17" name="TextBox 1"/>
          <p:cNvSpPr txBox="1"/>
          <p:nvPr/>
        </p:nvSpPr>
        <p:spPr>
          <a:xfrm>
            <a:off x="4581706" y="469331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16%</a:t>
            </a:r>
            <a:endParaRPr lang="en-US" sz="1400" dirty="0">
              <a:solidFill>
                <a:schemeClr val="bg1"/>
              </a:solidFill>
            </a:endParaRPr>
          </a:p>
        </p:txBody>
      </p:sp>
      <p:sp>
        <p:nvSpPr>
          <p:cNvPr id="18" name="TextBox 1"/>
          <p:cNvSpPr txBox="1"/>
          <p:nvPr/>
        </p:nvSpPr>
        <p:spPr>
          <a:xfrm>
            <a:off x="3427620" y="263289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13%</a:t>
            </a:r>
            <a:endParaRPr lang="en-US" sz="1400" dirty="0"/>
          </a:p>
        </p:txBody>
      </p:sp>
      <p:sp>
        <p:nvSpPr>
          <p:cNvPr id="19" name="TextBox 1"/>
          <p:cNvSpPr txBox="1"/>
          <p:nvPr/>
        </p:nvSpPr>
        <p:spPr>
          <a:xfrm>
            <a:off x="3427619" y="3030245"/>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16%</a:t>
            </a:r>
            <a:endParaRPr lang="en-US" sz="1400" dirty="0"/>
          </a:p>
        </p:txBody>
      </p:sp>
      <p:sp>
        <p:nvSpPr>
          <p:cNvPr id="20" name="TextBox 1"/>
          <p:cNvSpPr txBox="1"/>
          <p:nvPr/>
        </p:nvSpPr>
        <p:spPr>
          <a:xfrm>
            <a:off x="3427620" y="3884387"/>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49%</a:t>
            </a:r>
            <a:endParaRPr lang="en-US" sz="1400" dirty="0">
              <a:solidFill>
                <a:schemeClr val="bg1"/>
              </a:solidFill>
            </a:endParaRPr>
          </a:p>
        </p:txBody>
      </p:sp>
      <p:sp>
        <p:nvSpPr>
          <p:cNvPr id="21" name="TextBox 1"/>
          <p:cNvSpPr txBox="1"/>
          <p:nvPr/>
        </p:nvSpPr>
        <p:spPr>
          <a:xfrm>
            <a:off x="3427620" y="470193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14%</a:t>
            </a:r>
            <a:endParaRPr lang="en-US" sz="1400" dirty="0">
              <a:solidFill>
                <a:schemeClr val="bg1"/>
              </a:solidFill>
            </a:endParaRPr>
          </a:p>
        </p:txBody>
      </p:sp>
      <p:sp>
        <p:nvSpPr>
          <p:cNvPr id="22" name="TextBox 1"/>
          <p:cNvSpPr txBox="1"/>
          <p:nvPr/>
        </p:nvSpPr>
        <p:spPr>
          <a:xfrm>
            <a:off x="1124842" y="279679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20%</a:t>
            </a:r>
            <a:endParaRPr lang="en-US" sz="1400" dirty="0"/>
          </a:p>
        </p:txBody>
      </p:sp>
      <p:sp>
        <p:nvSpPr>
          <p:cNvPr id="23" name="TextBox 1"/>
          <p:cNvSpPr txBox="1"/>
          <p:nvPr/>
        </p:nvSpPr>
        <p:spPr>
          <a:xfrm>
            <a:off x="1124841" y="3504675"/>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36%</a:t>
            </a:r>
            <a:endParaRPr lang="en-US" sz="1400" dirty="0"/>
          </a:p>
        </p:txBody>
      </p:sp>
      <p:sp>
        <p:nvSpPr>
          <p:cNvPr id="24" name="TextBox 1"/>
          <p:cNvSpPr txBox="1"/>
          <p:nvPr/>
        </p:nvSpPr>
        <p:spPr>
          <a:xfrm>
            <a:off x="1124842" y="4315687"/>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28%</a:t>
            </a:r>
            <a:endParaRPr lang="en-US" sz="1400" dirty="0">
              <a:solidFill>
                <a:schemeClr val="bg1"/>
              </a:solidFill>
            </a:endParaRPr>
          </a:p>
        </p:txBody>
      </p:sp>
      <p:sp>
        <p:nvSpPr>
          <p:cNvPr id="25" name="TextBox 1"/>
          <p:cNvSpPr txBox="1"/>
          <p:nvPr/>
        </p:nvSpPr>
        <p:spPr>
          <a:xfrm>
            <a:off x="1124842" y="478819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  6%</a:t>
            </a:r>
            <a:endParaRPr lang="en-US" sz="1400" dirty="0">
              <a:solidFill>
                <a:schemeClr val="bg1"/>
              </a:solidFill>
            </a:endParaRPr>
          </a:p>
        </p:txBody>
      </p:sp>
      <p:sp>
        <p:nvSpPr>
          <p:cNvPr id="26" name="TextBox 1"/>
          <p:cNvSpPr txBox="1"/>
          <p:nvPr/>
        </p:nvSpPr>
        <p:spPr>
          <a:xfrm>
            <a:off x="1124439" y="2399745"/>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10%</a:t>
            </a:r>
            <a:endParaRPr lang="en-US" sz="1400" dirty="0">
              <a:solidFill>
                <a:schemeClr val="bg1"/>
              </a:solidFill>
            </a:endParaRPr>
          </a:p>
        </p:txBody>
      </p:sp>
      <p:sp>
        <p:nvSpPr>
          <p:cNvPr id="27" name="TextBox 1"/>
          <p:cNvSpPr txBox="1"/>
          <p:nvPr/>
        </p:nvSpPr>
        <p:spPr>
          <a:xfrm>
            <a:off x="6482123" y="251789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13%</a:t>
            </a:r>
            <a:endParaRPr lang="en-US" sz="1400" dirty="0"/>
          </a:p>
        </p:txBody>
      </p:sp>
      <p:sp>
        <p:nvSpPr>
          <p:cNvPr id="28" name="TextBox 1"/>
          <p:cNvSpPr txBox="1"/>
          <p:nvPr/>
        </p:nvSpPr>
        <p:spPr>
          <a:xfrm>
            <a:off x="6482122" y="307913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26%</a:t>
            </a:r>
            <a:endParaRPr lang="en-US" sz="1400" dirty="0"/>
          </a:p>
        </p:txBody>
      </p:sp>
      <p:sp>
        <p:nvSpPr>
          <p:cNvPr id="29" name="TextBox 1"/>
          <p:cNvSpPr txBox="1"/>
          <p:nvPr/>
        </p:nvSpPr>
        <p:spPr>
          <a:xfrm>
            <a:off x="6482123" y="4071291"/>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50%</a:t>
            </a:r>
            <a:endParaRPr lang="en-US" sz="1400" dirty="0">
              <a:solidFill>
                <a:schemeClr val="bg1"/>
              </a:solidFill>
            </a:endParaRPr>
          </a:p>
        </p:txBody>
      </p:sp>
      <p:sp>
        <p:nvSpPr>
          <p:cNvPr id="30" name="TextBox 1"/>
          <p:cNvSpPr txBox="1"/>
          <p:nvPr/>
        </p:nvSpPr>
        <p:spPr>
          <a:xfrm>
            <a:off x="6482123" y="4776705"/>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 9%</a:t>
            </a:r>
            <a:endParaRPr lang="en-US" sz="1400" dirty="0">
              <a:solidFill>
                <a:schemeClr val="bg1"/>
              </a:solidFill>
            </a:endParaRPr>
          </a:p>
        </p:txBody>
      </p:sp>
    </p:spTree>
    <p:extLst>
      <p:ext uri="{BB962C8B-B14F-4D97-AF65-F5344CB8AC3E}">
        <p14:creationId xmlns:p14="http://schemas.microsoft.com/office/powerpoint/2010/main" val="216824003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271463" y="274638"/>
            <a:ext cx="8601075" cy="944562"/>
          </a:xfrm>
        </p:spPr>
        <p:txBody>
          <a:bodyPr>
            <a:normAutofit fontScale="90000"/>
          </a:bodyPr>
          <a:lstStyle/>
          <a:p>
            <a:r>
              <a:rPr lang="en-US" dirty="0" smtClean="0"/>
              <a:t>Workers and Retirees Have Widely Varying Expectations About Retirement Health Care Expenses</a:t>
            </a:r>
            <a:endParaRPr lang="en-US" dirty="0"/>
          </a:p>
        </p:txBody>
      </p:sp>
      <p:sp>
        <p:nvSpPr>
          <p:cNvPr id="4" name="Content Placeholder 2"/>
          <p:cNvSpPr>
            <a:spLocks noGrp="1"/>
          </p:cNvSpPr>
          <p:nvPr>
            <p:ph idx="1"/>
          </p:nvPr>
        </p:nvSpPr>
        <p:spPr>
          <a:xfrm>
            <a:off x="304800" y="1295400"/>
            <a:ext cx="8534400" cy="1428750"/>
          </a:xfrm>
        </p:spPr>
        <p:txBody>
          <a:bodyPr>
            <a:normAutofit/>
          </a:bodyPr>
          <a:lstStyle/>
          <a:p>
            <a:pPr marL="0" indent="0">
              <a:buNone/>
            </a:pPr>
            <a:r>
              <a:rPr lang="en-US" sz="1600" dirty="0"/>
              <a:t>How much do you think you will need in total for </a:t>
            </a:r>
            <a:r>
              <a:rPr lang="en-US" sz="1600" dirty="0" smtClean="0"/>
              <a:t>health care </a:t>
            </a:r>
            <a:r>
              <a:rPr lang="en-US" sz="1600" dirty="0"/>
              <a:t>costs in retirement?  Please include the money you might pay for health insurance and Medicare premiums, co-pays, medications, long-term care costs, and other out-of-pocket expenses</a:t>
            </a:r>
            <a:r>
              <a:rPr lang="en-US" sz="1600" dirty="0" smtClean="0"/>
              <a:t>.</a:t>
            </a:r>
            <a:endParaRPr lang="en-US" sz="1600"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2014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t>104</a:t>
            </a:fld>
            <a:endParaRPr lang="en-US" dirty="0"/>
          </a:p>
        </p:txBody>
      </p:sp>
      <p:graphicFrame>
        <p:nvGraphicFramePr>
          <p:cNvPr id="11" name="Chart 10"/>
          <p:cNvGraphicFramePr/>
          <p:nvPr>
            <p:extLst>
              <p:ext uri="{D42A27DB-BD31-4B8C-83A1-F6EECF244321}">
                <p14:modId xmlns:p14="http://schemas.microsoft.com/office/powerpoint/2010/main" val="610737492"/>
              </p:ext>
            </p:extLst>
          </p:nvPr>
        </p:nvGraphicFramePr>
        <p:xfrm>
          <a:off x="570640" y="2228850"/>
          <a:ext cx="8029575" cy="3905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964138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271463" y="274638"/>
            <a:ext cx="8601075" cy="944562"/>
          </a:xfrm>
        </p:spPr>
        <p:txBody>
          <a:bodyPr>
            <a:normAutofit fontScale="90000"/>
          </a:bodyPr>
          <a:lstStyle/>
          <a:p>
            <a:r>
              <a:rPr lang="en-US" dirty="0" smtClean="0"/>
              <a:t>Worker Estimates of Retirement Health Care Expenses Do Not Appear Related to Expected Retirement Age</a:t>
            </a:r>
            <a:endParaRPr lang="en-US" dirty="0"/>
          </a:p>
        </p:txBody>
      </p:sp>
      <p:sp>
        <p:nvSpPr>
          <p:cNvPr id="4" name="Content Placeholder 2"/>
          <p:cNvSpPr>
            <a:spLocks noGrp="1"/>
          </p:cNvSpPr>
          <p:nvPr>
            <p:ph idx="1"/>
          </p:nvPr>
        </p:nvSpPr>
        <p:spPr>
          <a:xfrm>
            <a:off x="304800" y="1295400"/>
            <a:ext cx="8534400" cy="1428750"/>
          </a:xfrm>
        </p:spPr>
        <p:txBody>
          <a:bodyPr>
            <a:normAutofit/>
          </a:bodyPr>
          <a:lstStyle/>
          <a:p>
            <a:pPr marL="0" indent="0">
              <a:buNone/>
            </a:pPr>
            <a:r>
              <a:rPr lang="en-US" sz="1600" dirty="0"/>
              <a:t>How much do you think you will need in total for </a:t>
            </a:r>
            <a:r>
              <a:rPr lang="en-US" sz="1600" dirty="0" smtClean="0"/>
              <a:t>health care </a:t>
            </a:r>
            <a:r>
              <a:rPr lang="en-US" sz="1600" dirty="0"/>
              <a:t>costs in retirement?  Please include the money you might pay for health insurance and Medicare premiums, co-pays, medications, long-term care costs, and other out-of-pocket expenses</a:t>
            </a:r>
            <a:r>
              <a:rPr lang="en-US" sz="1600" dirty="0" smtClean="0"/>
              <a:t>.</a:t>
            </a:r>
            <a:endParaRPr lang="en-US" sz="1600"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2014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t>105</a:t>
            </a:fld>
            <a:endParaRPr lang="en-US" dirty="0"/>
          </a:p>
        </p:txBody>
      </p:sp>
      <p:graphicFrame>
        <p:nvGraphicFramePr>
          <p:cNvPr id="11" name="Chart 10"/>
          <p:cNvGraphicFramePr/>
          <p:nvPr>
            <p:extLst>
              <p:ext uri="{D42A27DB-BD31-4B8C-83A1-F6EECF244321}">
                <p14:modId xmlns:p14="http://schemas.microsoft.com/office/powerpoint/2010/main" val="3126557959"/>
              </p:ext>
            </p:extLst>
          </p:nvPr>
        </p:nvGraphicFramePr>
        <p:xfrm>
          <a:off x="570640" y="2394857"/>
          <a:ext cx="8029575" cy="383177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35429" y="2027923"/>
            <a:ext cx="8244114" cy="369332"/>
          </a:xfrm>
          <a:prstGeom prst="rect">
            <a:avLst/>
          </a:prstGeom>
          <a:noFill/>
        </p:spPr>
        <p:txBody>
          <a:bodyPr wrap="square" rtlCol="0">
            <a:spAutoFit/>
          </a:bodyPr>
          <a:lstStyle/>
          <a:p>
            <a:pPr algn="ctr"/>
            <a:r>
              <a:rPr lang="en-US" b="1" dirty="0" smtClean="0"/>
              <a:t>Worker Estimate of Retirement Health Care Costs, by Expected Retirement Age</a:t>
            </a:r>
            <a:endParaRPr lang="en-US" b="1" dirty="0"/>
          </a:p>
        </p:txBody>
      </p:sp>
    </p:spTree>
    <p:extLst>
      <p:ext uri="{BB962C8B-B14F-4D97-AF65-F5344CB8AC3E}">
        <p14:creationId xmlns:p14="http://schemas.microsoft.com/office/powerpoint/2010/main" val="22015297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116114" y="274638"/>
            <a:ext cx="8824685" cy="944562"/>
          </a:xfrm>
        </p:spPr>
        <p:txBody>
          <a:bodyPr>
            <a:normAutofit fontScale="90000"/>
          </a:bodyPr>
          <a:lstStyle/>
          <a:p>
            <a:r>
              <a:rPr lang="en-US" dirty="0" smtClean="0"/>
              <a:t>Worker Estimates of Retirement Health Care Expenses Do Not Appear Related to Retirement Plan Participation</a:t>
            </a:r>
            <a:endParaRPr lang="en-US" dirty="0"/>
          </a:p>
        </p:txBody>
      </p:sp>
      <p:sp>
        <p:nvSpPr>
          <p:cNvPr id="4" name="Content Placeholder 2"/>
          <p:cNvSpPr>
            <a:spLocks noGrp="1"/>
          </p:cNvSpPr>
          <p:nvPr>
            <p:ph idx="1"/>
          </p:nvPr>
        </p:nvSpPr>
        <p:spPr>
          <a:xfrm>
            <a:off x="304800" y="1295400"/>
            <a:ext cx="8534400" cy="1428750"/>
          </a:xfrm>
        </p:spPr>
        <p:txBody>
          <a:bodyPr>
            <a:normAutofit/>
          </a:bodyPr>
          <a:lstStyle/>
          <a:p>
            <a:pPr marL="0" indent="0">
              <a:buNone/>
            </a:pPr>
            <a:r>
              <a:rPr lang="en-US" sz="1600" dirty="0"/>
              <a:t>How much do you think you will need in total for </a:t>
            </a:r>
            <a:r>
              <a:rPr lang="en-US" sz="1600" dirty="0" smtClean="0"/>
              <a:t>health care </a:t>
            </a:r>
            <a:r>
              <a:rPr lang="en-US" sz="1600" dirty="0"/>
              <a:t>costs in retirement?  Please include the money you might pay for health insurance and Medicare premiums, co-pays, medications, long-term care costs, and other out-of-pocket expenses</a:t>
            </a:r>
            <a:r>
              <a:rPr lang="en-US" sz="1600" dirty="0" smtClean="0"/>
              <a:t>.</a:t>
            </a:r>
            <a:endParaRPr lang="en-US" sz="1600"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2014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t>106</a:t>
            </a:fld>
            <a:endParaRPr lang="en-US" dirty="0"/>
          </a:p>
        </p:txBody>
      </p:sp>
      <p:graphicFrame>
        <p:nvGraphicFramePr>
          <p:cNvPr id="11" name="Chart 10"/>
          <p:cNvGraphicFramePr/>
          <p:nvPr>
            <p:extLst>
              <p:ext uri="{D42A27DB-BD31-4B8C-83A1-F6EECF244321}">
                <p14:modId xmlns:p14="http://schemas.microsoft.com/office/powerpoint/2010/main" val="1770369325"/>
              </p:ext>
            </p:extLst>
          </p:nvPr>
        </p:nvGraphicFramePr>
        <p:xfrm>
          <a:off x="570640" y="2641599"/>
          <a:ext cx="8029575" cy="358502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0" y="2027923"/>
            <a:ext cx="9144000" cy="646331"/>
          </a:xfrm>
          <a:prstGeom prst="rect">
            <a:avLst/>
          </a:prstGeom>
          <a:noFill/>
        </p:spPr>
        <p:txBody>
          <a:bodyPr wrap="square" rtlCol="0">
            <a:spAutoFit/>
          </a:bodyPr>
          <a:lstStyle/>
          <a:p>
            <a:pPr algn="ctr"/>
            <a:r>
              <a:rPr lang="en-US" b="1" dirty="0" smtClean="0"/>
              <a:t>Worker Estimate of Retirement Health Care Costs, </a:t>
            </a:r>
            <a:br>
              <a:rPr lang="en-US" b="1" dirty="0" smtClean="0"/>
            </a:br>
            <a:r>
              <a:rPr lang="en-US" b="1" dirty="0" smtClean="0"/>
              <a:t>by Household Participation in Formal Retirement Plan</a:t>
            </a:r>
            <a:endParaRPr lang="en-US" b="1" dirty="0"/>
          </a:p>
        </p:txBody>
      </p:sp>
    </p:spTree>
    <p:extLst>
      <p:ext uri="{BB962C8B-B14F-4D97-AF65-F5344CB8AC3E}">
        <p14:creationId xmlns:p14="http://schemas.microsoft.com/office/powerpoint/2010/main" val="113098341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Majority of Retirees Spent Between $1,000 and $10,000 on Health Care in Past Year</a:t>
            </a:r>
            <a:endParaRPr lang="en-US" dirty="0"/>
          </a:p>
        </p:txBody>
      </p:sp>
      <p:sp>
        <p:nvSpPr>
          <p:cNvPr id="4" name="Content Placeholder 2"/>
          <p:cNvSpPr>
            <a:spLocks noGrp="1"/>
          </p:cNvSpPr>
          <p:nvPr>
            <p:ph idx="1"/>
          </p:nvPr>
        </p:nvSpPr>
        <p:spPr>
          <a:xfrm>
            <a:off x="304800" y="1295400"/>
            <a:ext cx="8534400" cy="1428750"/>
          </a:xfrm>
        </p:spPr>
        <p:txBody>
          <a:bodyPr>
            <a:normAutofit/>
          </a:bodyPr>
          <a:lstStyle/>
          <a:p>
            <a:pPr marL="0" indent="0">
              <a:buNone/>
            </a:pPr>
            <a:r>
              <a:rPr lang="en-US" sz="1600" dirty="0"/>
              <a:t>Approximately how much did you spend on health care last year?  Please include the money you paid for health insurance and Medicare premiums, co-pays, medications, long-term care costs, and other out-of-pocket expenses.</a:t>
            </a:r>
            <a:r>
              <a:rPr lang="en-US" sz="1600" dirty="0" smtClean="0"/>
              <a:t> (2014 Retirees n=501)</a:t>
            </a:r>
            <a:endParaRPr lang="en-US" sz="1600"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2014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t>107</a:t>
            </a:fld>
            <a:endParaRPr lang="en-US" dirty="0"/>
          </a:p>
        </p:txBody>
      </p:sp>
      <p:graphicFrame>
        <p:nvGraphicFramePr>
          <p:cNvPr id="11" name="Chart 10"/>
          <p:cNvGraphicFramePr/>
          <p:nvPr>
            <p:extLst>
              <p:ext uri="{D42A27DB-BD31-4B8C-83A1-F6EECF244321}">
                <p14:modId xmlns:p14="http://schemas.microsoft.com/office/powerpoint/2010/main" val="4212124856"/>
              </p:ext>
            </p:extLst>
          </p:nvPr>
        </p:nvGraphicFramePr>
        <p:xfrm>
          <a:off x="383945" y="2286000"/>
          <a:ext cx="8029575" cy="38671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9797231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Retirees Under Age 70 Are More Likely to Say They Spent Less than $1,000 on Health Care Last Year</a:t>
            </a:r>
            <a:endParaRPr lang="en-US" dirty="0"/>
          </a:p>
        </p:txBody>
      </p:sp>
      <p:sp>
        <p:nvSpPr>
          <p:cNvPr id="4" name="Content Placeholder 2"/>
          <p:cNvSpPr>
            <a:spLocks noGrp="1"/>
          </p:cNvSpPr>
          <p:nvPr>
            <p:ph idx="1"/>
          </p:nvPr>
        </p:nvSpPr>
        <p:spPr>
          <a:xfrm>
            <a:off x="304800" y="1295400"/>
            <a:ext cx="8534400" cy="1428750"/>
          </a:xfrm>
        </p:spPr>
        <p:txBody>
          <a:bodyPr>
            <a:normAutofit/>
          </a:bodyPr>
          <a:lstStyle/>
          <a:p>
            <a:pPr marL="0" indent="0">
              <a:buNone/>
            </a:pPr>
            <a:r>
              <a:rPr lang="en-US" sz="1600" dirty="0"/>
              <a:t>Approximately how much did you spend on health care last year?  Please include the money you paid for health insurance and Medicare premiums, co-pays, medications, long-term care costs, and other out-of-pocket expenses.</a:t>
            </a:r>
            <a:r>
              <a:rPr lang="en-US" sz="1600" dirty="0" smtClean="0"/>
              <a:t> (2014 Retirees)</a:t>
            </a:r>
            <a:endParaRPr lang="en-US" sz="1600"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2014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t>108</a:t>
            </a:fld>
            <a:endParaRPr lang="en-US" dirty="0"/>
          </a:p>
        </p:txBody>
      </p:sp>
      <p:graphicFrame>
        <p:nvGraphicFramePr>
          <p:cNvPr id="11" name="Chart 10"/>
          <p:cNvGraphicFramePr/>
          <p:nvPr>
            <p:extLst>
              <p:ext uri="{D42A27DB-BD31-4B8C-83A1-F6EECF244321}">
                <p14:modId xmlns:p14="http://schemas.microsoft.com/office/powerpoint/2010/main" val="1028910417"/>
              </p:ext>
            </p:extLst>
          </p:nvPr>
        </p:nvGraphicFramePr>
        <p:xfrm>
          <a:off x="383945" y="2286000"/>
          <a:ext cx="8029575" cy="38671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482637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Last Year’s Health Care Expenditures Generally In Line with Retiree Expectations</a:t>
            </a:r>
            <a:endParaRPr lang="en-US" dirty="0"/>
          </a:p>
        </p:txBody>
      </p:sp>
      <p:sp>
        <p:nvSpPr>
          <p:cNvPr id="4" name="Content Placeholder 2"/>
          <p:cNvSpPr>
            <a:spLocks noGrp="1"/>
          </p:cNvSpPr>
          <p:nvPr>
            <p:ph idx="1"/>
          </p:nvPr>
        </p:nvSpPr>
        <p:spPr>
          <a:xfrm>
            <a:off x="304800" y="1295400"/>
            <a:ext cx="8534400" cy="1428750"/>
          </a:xfrm>
        </p:spPr>
        <p:txBody>
          <a:bodyPr>
            <a:normAutofit/>
          </a:bodyPr>
          <a:lstStyle/>
          <a:p>
            <a:pPr marL="0" indent="0">
              <a:buNone/>
            </a:pPr>
            <a:r>
              <a:rPr lang="en-US" sz="1600" dirty="0"/>
              <a:t>How </a:t>
            </a:r>
            <a:r>
              <a:rPr lang="en-US" sz="1600" dirty="0" smtClean="0"/>
              <a:t>did that compare with what you expected? Was it… (2014 Retirees n=501)</a:t>
            </a:r>
            <a:endParaRPr lang="en-US" sz="1600"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2014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t>109</a:t>
            </a:fld>
            <a:endParaRPr lang="en-US" dirty="0"/>
          </a:p>
        </p:txBody>
      </p:sp>
      <p:graphicFrame>
        <p:nvGraphicFramePr>
          <p:cNvPr id="11" name="Chart 10"/>
          <p:cNvGraphicFramePr/>
          <p:nvPr>
            <p:extLst>
              <p:ext uri="{D42A27DB-BD31-4B8C-83A1-F6EECF244321}">
                <p14:modId xmlns:p14="http://schemas.microsoft.com/office/powerpoint/2010/main" val="2506337590"/>
              </p:ext>
            </p:extLst>
          </p:nvPr>
        </p:nvGraphicFramePr>
        <p:xfrm>
          <a:off x="381000" y="1934203"/>
          <a:ext cx="8029575" cy="3905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363702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3358998233"/>
              </p:ext>
            </p:extLst>
          </p:nvPr>
        </p:nvGraphicFramePr>
        <p:xfrm>
          <a:off x="366932" y="2209800"/>
          <a:ext cx="8458200" cy="419576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bwMode="white"/>
        <p:txBody>
          <a:bodyPr>
            <a:normAutofit fontScale="90000"/>
          </a:bodyPr>
          <a:lstStyle/>
          <a:p>
            <a:r>
              <a:rPr lang="en-US" dirty="0" smtClean="0"/>
              <a:t>Workers Who See Their Debt as </a:t>
            </a:r>
            <a:r>
              <a:rPr lang="en-US" dirty="0"/>
              <a:t>a</a:t>
            </a:r>
            <a:r>
              <a:rPr lang="en-US" dirty="0" smtClean="0"/>
              <a:t> Problem Are Less Confident About Retirement Finances</a:t>
            </a:r>
            <a:endParaRPr lang="en-US" dirty="0"/>
          </a:p>
        </p:txBody>
      </p:sp>
      <p:sp>
        <p:nvSpPr>
          <p:cNvPr id="4"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2014 Retirement </a:t>
            </a:r>
            <a:r>
              <a:rPr lang="en-US" sz="1200" dirty="0">
                <a:solidFill>
                  <a:srgbClr val="025200"/>
                </a:solidFill>
                <a:latin typeface="+mj-lt"/>
              </a:rPr>
              <a:t>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11</a:t>
            </a:fld>
            <a:endParaRPr lang="en-US" dirty="0"/>
          </a:p>
        </p:txBody>
      </p:sp>
      <p:sp>
        <p:nvSpPr>
          <p:cNvPr id="8" name="Content Placeholder 2"/>
          <p:cNvSpPr>
            <a:spLocks noGrp="1"/>
          </p:cNvSpPr>
          <p:nvPr>
            <p:ph idx="1"/>
          </p:nvPr>
        </p:nvSpPr>
        <p:spPr>
          <a:xfrm>
            <a:off x="304800" y="1295400"/>
            <a:ext cx="8534400" cy="685800"/>
          </a:xfrm>
        </p:spPr>
        <p:txBody>
          <a:bodyPr/>
          <a:lstStyle/>
          <a:p>
            <a:r>
              <a:rPr lang="en-US" dirty="0" smtClean="0"/>
              <a:t>Overall, how confident are you that you (and your spouse) will have enough money to live comfortably throughout your retirement years?</a:t>
            </a:r>
            <a:endParaRPr lang="en-US" dirty="0"/>
          </a:p>
        </p:txBody>
      </p:sp>
    </p:spTree>
    <p:extLst>
      <p:ext uri="{BB962C8B-B14F-4D97-AF65-F5344CB8AC3E}">
        <p14:creationId xmlns:p14="http://schemas.microsoft.com/office/powerpoint/2010/main" val="259476374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085" y="274638"/>
            <a:ext cx="8489830" cy="944562"/>
          </a:xfrm>
        </p:spPr>
        <p:txBody>
          <a:bodyPr>
            <a:normAutofit fontScale="90000"/>
          </a:bodyPr>
          <a:lstStyle/>
          <a:p>
            <a:r>
              <a:rPr lang="en-US" dirty="0" smtClean="0"/>
              <a:t>As in 2013, Experience in Retirement is Evenly Positive and Negative; 4 in 10 Say it Matches Expectations</a:t>
            </a:r>
            <a:endParaRPr lang="en-US" dirty="0"/>
          </a:p>
        </p:txBody>
      </p:sp>
      <p:sp>
        <p:nvSpPr>
          <p:cNvPr id="3" name="Content Placeholder 2"/>
          <p:cNvSpPr>
            <a:spLocks noGrp="1"/>
          </p:cNvSpPr>
          <p:nvPr>
            <p:ph idx="1"/>
          </p:nvPr>
        </p:nvSpPr>
        <p:spPr>
          <a:xfrm>
            <a:off x="304800" y="1295400"/>
            <a:ext cx="8534400" cy="723900"/>
          </a:xfrm>
        </p:spPr>
        <p:txBody>
          <a:bodyPr>
            <a:noAutofit/>
          </a:bodyPr>
          <a:lstStyle/>
          <a:p>
            <a:r>
              <a:rPr lang="en-US" dirty="0"/>
              <a:t>Overall, would you say your experience in retirement with respect to your finances has been </a:t>
            </a:r>
            <a:r>
              <a:rPr lang="en-US" b="1" dirty="0" smtClean="0"/>
              <a:t>… </a:t>
            </a:r>
            <a:r>
              <a:rPr lang="en-US" dirty="0" smtClean="0"/>
              <a:t>than </a:t>
            </a:r>
            <a:r>
              <a:rPr lang="en-US" dirty="0"/>
              <a:t>you expected it to </a:t>
            </a:r>
            <a:r>
              <a:rPr lang="en-US" dirty="0" smtClean="0"/>
              <a:t>be? (2014 </a:t>
            </a:r>
            <a:r>
              <a:rPr lang="en-US" dirty="0"/>
              <a:t>Retirees </a:t>
            </a:r>
            <a:r>
              <a:rPr lang="en-US" dirty="0" smtClean="0"/>
              <a:t>n=501)</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2013-2014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graphicFrame>
        <p:nvGraphicFramePr>
          <p:cNvPr id="5" name="Chart 4"/>
          <p:cNvGraphicFramePr/>
          <p:nvPr>
            <p:extLst>
              <p:ext uri="{D42A27DB-BD31-4B8C-83A1-F6EECF244321}">
                <p14:modId xmlns:p14="http://schemas.microsoft.com/office/powerpoint/2010/main" val="2748284209"/>
              </p:ext>
            </p:extLst>
          </p:nvPr>
        </p:nvGraphicFramePr>
        <p:xfrm>
          <a:off x="-1152524" y="2000250"/>
          <a:ext cx="9286874"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110</a:t>
            </a:fld>
            <a:endParaRPr lang="en-US" dirty="0"/>
          </a:p>
        </p:txBody>
      </p:sp>
    </p:spTree>
    <p:extLst>
      <p:ext uri="{BB962C8B-B14F-4D97-AF65-F5344CB8AC3E}">
        <p14:creationId xmlns:p14="http://schemas.microsoft.com/office/powerpoint/2010/main" val="155546722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Negative Experiences Often Due to Unexpected Expense of Retirement and Health/Long-term Care</a:t>
            </a:r>
            <a:endParaRPr lang="en-US" dirty="0"/>
          </a:p>
        </p:txBody>
      </p:sp>
      <p:sp>
        <p:nvSpPr>
          <p:cNvPr id="3" name="Content Placeholder 2"/>
          <p:cNvSpPr>
            <a:spLocks noGrp="1"/>
          </p:cNvSpPr>
          <p:nvPr>
            <p:ph idx="1"/>
          </p:nvPr>
        </p:nvSpPr>
        <p:spPr/>
        <p:txBody>
          <a:bodyPr>
            <a:normAutofit/>
          </a:bodyPr>
          <a:lstStyle/>
          <a:p>
            <a:r>
              <a:rPr lang="en-US" dirty="0"/>
              <a:t>What </a:t>
            </a:r>
            <a:r>
              <a:rPr lang="en-US" dirty="0" smtClean="0"/>
              <a:t>is your main reason for saying that [your experience with finances in retirement has been worse than expected]? (open end) (2014 Retirees with a worse than expected experience n=127)</a:t>
            </a:r>
            <a:endParaRPr lang="en-US" dirty="0"/>
          </a:p>
        </p:txBody>
      </p:sp>
      <p:sp>
        <p:nvSpPr>
          <p:cNvPr id="4"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2014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graphicFrame>
        <p:nvGraphicFramePr>
          <p:cNvPr id="5" name="Chart 4"/>
          <p:cNvGraphicFramePr/>
          <p:nvPr>
            <p:extLst>
              <p:ext uri="{D42A27DB-BD31-4B8C-83A1-F6EECF244321}">
                <p14:modId xmlns:p14="http://schemas.microsoft.com/office/powerpoint/2010/main" val="650723323"/>
              </p:ext>
            </p:extLst>
          </p:nvPr>
        </p:nvGraphicFramePr>
        <p:xfrm>
          <a:off x="0" y="2000250"/>
          <a:ext cx="9144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111</a:t>
            </a:fld>
            <a:endParaRPr lang="en-US" dirty="0"/>
          </a:p>
        </p:txBody>
      </p:sp>
    </p:spTree>
    <p:extLst>
      <p:ext uri="{BB962C8B-B14F-4D97-AF65-F5344CB8AC3E}">
        <p14:creationId xmlns:p14="http://schemas.microsoft.com/office/powerpoint/2010/main" val="3076868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152401" y="274638"/>
            <a:ext cx="8858250" cy="944562"/>
          </a:xfrm>
        </p:spPr>
        <p:txBody>
          <a:bodyPr>
            <a:noAutofit/>
          </a:bodyPr>
          <a:lstStyle/>
          <a:p>
            <a:r>
              <a:rPr lang="en-US" sz="2500" dirty="0" smtClean="0"/>
              <a:t>Overall, Workers’ Perception of Debt Has Been Stable Over Last Decade; Perception of Debt Among Retirees Has Slowly Increased</a:t>
            </a:r>
            <a:endParaRPr lang="en-US" sz="2500" dirty="0"/>
          </a:p>
        </p:txBody>
      </p:sp>
      <p:sp>
        <p:nvSpPr>
          <p:cNvPr id="3" name="Content Placeholder 2"/>
          <p:cNvSpPr>
            <a:spLocks noGrp="1"/>
          </p:cNvSpPr>
          <p:nvPr>
            <p:ph idx="1"/>
          </p:nvPr>
        </p:nvSpPr>
        <p:spPr/>
        <p:txBody>
          <a:bodyPr/>
          <a:lstStyle/>
          <a:p>
            <a:r>
              <a:rPr lang="en-US" dirty="0" smtClean="0"/>
              <a:t>Thinking </a:t>
            </a:r>
            <a:r>
              <a:rPr lang="en-US" dirty="0"/>
              <a:t>about your current financial situation, how would you describe your level of debt?  </a:t>
            </a:r>
            <a:r>
              <a:rPr lang="en-US" dirty="0" smtClean="0"/>
              <a:t/>
            </a:r>
            <a:br>
              <a:rPr lang="en-US" dirty="0" smtClean="0"/>
            </a:br>
            <a:r>
              <a:rPr lang="en-US" dirty="0" smtClean="0"/>
              <a:t>(2014 </a:t>
            </a:r>
            <a:r>
              <a:rPr lang="en-US" dirty="0"/>
              <a:t>Workers </a:t>
            </a:r>
            <a:r>
              <a:rPr lang="en-US" dirty="0" smtClean="0"/>
              <a:t>n=1,000, Retirees n=501)</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a:t>
            </a:r>
            <a:r>
              <a:rPr lang="en-US" sz="1200" dirty="0" smtClean="0">
                <a:solidFill>
                  <a:srgbClr val="006600"/>
                </a:solidFill>
                <a:latin typeface="+mj-lt"/>
              </a:rPr>
              <a:t>2005-2014</a:t>
            </a:r>
            <a:r>
              <a:rPr lang="en-US" sz="1200" dirty="0" smtClean="0">
                <a:solidFill>
                  <a:srgbClr val="025200"/>
                </a:solidFill>
                <a:latin typeface="+mj-lt"/>
              </a:rPr>
              <a:t>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graphicFrame>
        <p:nvGraphicFramePr>
          <p:cNvPr id="5" name="Chart 4"/>
          <p:cNvGraphicFramePr/>
          <p:nvPr>
            <p:extLst>
              <p:ext uri="{D42A27DB-BD31-4B8C-83A1-F6EECF244321}">
                <p14:modId xmlns:p14="http://schemas.microsoft.com/office/powerpoint/2010/main" val="130109397"/>
              </p:ext>
            </p:extLst>
          </p:nvPr>
        </p:nvGraphicFramePr>
        <p:xfrm>
          <a:off x="381000" y="2362200"/>
          <a:ext cx="83058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143000" y="5867400"/>
            <a:ext cx="2209800" cy="338554"/>
          </a:xfrm>
          <a:prstGeom prst="rect">
            <a:avLst/>
          </a:prstGeom>
          <a:noFill/>
        </p:spPr>
        <p:txBody>
          <a:bodyPr wrap="square" rtlCol="0">
            <a:spAutoFit/>
          </a:bodyPr>
          <a:lstStyle/>
          <a:p>
            <a:pPr algn="ctr"/>
            <a:r>
              <a:rPr lang="en-US" sz="1600" b="1" dirty="0" smtClean="0"/>
              <a:t>Workers</a:t>
            </a:r>
            <a:endParaRPr lang="en-US" sz="1600" b="1" dirty="0"/>
          </a:p>
        </p:txBody>
      </p:sp>
      <p:sp>
        <p:nvSpPr>
          <p:cNvPr id="8" name="TextBox 7"/>
          <p:cNvSpPr txBox="1"/>
          <p:nvPr/>
        </p:nvSpPr>
        <p:spPr>
          <a:xfrm>
            <a:off x="5715000" y="5867400"/>
            <a:ext cx="2209800" cy="338554"/>
          </a:xfrm>
          <a:prstGeom prst="rect">
            <a:avLst/>
          </a:prstGeom>
          <a:noFill/>
        </p:spPr>
        <p:txBody>
          <a:bodyPr wrap="square" rtlCol="0">
            <a:spAutoFit/>
          </a:bodyPr>
          <a:lstStyle/>
          <a:p>
            <a:pPr algn="ctr"/>
            <a:r>
              <a:rPr lang="en-US" sz="1600" b="1" dirty="0" smtClean="0"/>
              <a:t>Retirees</a:t>
            </a:r>
            <a:endParaRPr lang="en-US" sz="1600" b="1" dirty="0"/>
          </a:p>
        </p:txBody>
      </p:sp>
      <p:cxnSp>
        <p:nvCxnSpPr>
          <p:cNvPr id="10" name="Straight Connector 9"/>
          <p:cNvCxnSpPr/>
          <p:nvPr/>
        </p:nvCxnSpPr>
        <p:spPr>
          <a:xfrm>
            <a:off x="685800" y="5867400"/>
            <a:ext cx="30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0" y="5867400"/>
            <a:ext cx="30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0"/>
          </p:nvPr>
        </p:nvSpPr>
        <p:spPr/>
        <p:txBody>
          <a:bodyPr/>
          <a:lstStyle/>
          <a:p>
            <a:fld id="{EBAD9AF0-FD35-4E4E-B775-C1DCF7755A5B}" type="slidenum">
              <a:rPr lang="en-US" smtClean="0"/>
              <a:t>12</a:t>
            </a:fld>
            <a:endParaRPr lang="en-US" dirty="0"/>
          </a:p>
        </p:txBody>
      </p:sp>
    </p:spTree>
    <p:extLst>
      <p:ext uri="{BB962C8B-B14F-4D97-AF65-F5344CB8AC3E}">
        <p14:creationId xmlns:p14="http://schemas.microsoft.com/office/powerpoint/2010/main" val="3479987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Workers and Retirees are Split on How Their Current Debt Compares with Debt 5 Years Ago</a:t>
            </a:r>
            <a:endParaRPr lang="en-US" dirty="0"/>
          </a:p>
        </p:txBody>
      </p:sp>
      <p:sp>
        <p:nvSpPr>
          <p:cNvPr id="4" name="Content Placeholder 2"/>
          <p:cNvSpPr>
            <a:spLocks noGrp="1"/>
          </p:cNvSpPr>
          <p:nvPr>
            <p:ph idx="1"/>
          </p:nvPr>
        </p:nvSpPr>
        <p:spPr>
          <a:xfrm>
            <a:off x="295275" y="1314449"/>
            <a:ext cx="8534400" cy="1009651"/>
          </a:xfrm>
        </p:spPr>
        <p:txBody>
          <a:bodyPr>
            <a:noAutofit/>
          </a:bodyPr>
          <a:lstStyle/>
          <a:p>
            <a:pPr marL="0" indent="0">
              <a:buNone/>
            </a:pPr>
            <a:r>
              <a:rPr lang="en-US" sz="1600" dirty="0" smtClean="0"/>
              <a:t>Compared </a:t>
            </a:r>
            <a:r>
              <a:rPr lang="en-US" sz="1600" dirty="0"/>
              <a:t>with five years ago, would you say your current level of debt is higher, lower, or about the same?</a:t>
            </a:r>
            <a:r>
              <a:rPr lang="en-US" sz="1600" dirty="0" smtClean="0"/>
              <a:t> (2014 </a:t>
            </a:r>
            <a:r>
              <a:rPr lang="en-US" sz="1600" dirty="0"/>
              <a:t>Workers </a:t>
            </a:r>
            <a:r>
              <a:rPr lang="en-US" sz="1600" dirty="0" smtClean="0"/>
              <a:t>n=1,000, Retirees n=501)</a:t>
            </a:r>
            <a:endParaRPr lang="en-US" sz="1600" dirty="0"/>
          </a:p>
        </p:txBody>
      </p:sp>
      <p:sp>
        <p:nvSpPr>
          <p:cNvPr id="5" name="Text Box 6"/>
          <p:cNvSpPr txBox="1">
            <a:spLocks noChangeArrowheads="1"/>
          </p:cNvSpPr>
          <p:nvPr/>
        </p:nvSpPr>
        <p:spPr bwMode="auto">
          <a:xfrm>
            <a:off x="381000" y="6253163"/>
            <a:ext cx="75794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2013-2014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t>13</a:t>
            </a:fld>
            <a:endParaRPr lang="en-US" dirty="0"/>
          </a:p>
        </p:txBody>
      </p:sp>
      <p:graphicFrame>
        <p:nvGraphicFramePr>
          <p:cNvPr id="9" name="Chart 8"/>
          <p:cNvGraphicFramePr/>
          <p:nvPr>
            <p:extLst>
              <p:ext uri="{D42A27DB-BD31-4B8C-83A1-F6EECF244321}">
                <p14:modId xmlns:p14="http://schemas.microsoft.com/office/powerpoint/2010/main" val="1538251164"/>
              </p:ext>
            </p:extLst>
          </p:nvPr>
        </p:nvGraphicFramePr>
        <p:xfrm>
          <a:off x="381000" y="2211131"/>
          <a:ext cx="83058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1143000" y="5771988"/>
            <a:ext cx="2209800" cy="338554"/>
          </a:xfrm>
          <a:prstGeom prst="rect">
            <a:avLst/>
          </a:prstGeom>
          <a:noFill/>
        </p:spPr>
        <p:txBody>
          <a:bodyPr wrap="square" rtlCol="0">
            <a:spAutoFit/>
          </a:bodyPr>
          <a:lstStyle/>
          <a:p>
            <a:pPr algn="ctr"/>
            <a:r>
              <a:rPr lang="en-US" sz="1600" b="1" dirty="0" smtClean="0"/>
              <a:t>Workers</a:t>
            </a:r>
            <a:endParaRPr lang="en-US" sz="1600" b="1" dirty="0"/>
          </a:p>
        </p:txBody>
      </p:sp>
      <p:sp>
        <p:nvSpPr>
          <p:cNvPr id="12" name="TextBox 11"/>
          <p:cNvSpPr txBox="1"/>
          <p:nvPr/>
        </p:nvSpPr>
        <p:spPr>
          <a:xfrm>
            <a:off x="5715000" y="5771988"/>
            <a:ext cx="2209800" cy="338554"/>
          </a:xfrm>
          <a:prstGeom prst="rect">
            <a:avLst/>
          </a:prstGeom>
          <a:noFill/>
        </p:spPr>
        <p:txBody>
          <a:bodyPr wrap="square" rtlCol="0">
            <a:spAutoFit/>
          </a:bodyPr>
          <a:lstStyle/>
          <a:p>
            <a:pPr algn="ctr"/>
            <a:r>
              <a:rPr lang="en-US" sz="1600" b="1" dirty="0" smtClean="0"/>
              <a:t>Retirees</a:t>
            </a:r>
            <a:endParaRPr lang="en-US" sz="1600" b="1" dirty="0"/>
          </a:p>
        </p:txBody>
      </p:sp>
      <p:cxnSp>
        <p:nvCxnSpPr>
          <p:cNvPr id="13" name="Straight Connector 12"/>
          <p:cNvCxnSpPr/>
          <p:nvPr/>
        </p:nvCxnSpPr>
        <p:spPr>
          <a:xfrm>
            <a:off x="685800" y="5716331"/>
            <a:ext cx="30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34000" y="5716331"/>
            <a:ext cx="30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2748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654328323"/>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bwMode="white">
          <a:xfrm>
            <a:off x="190500" y="274638"/>
            <a:ext cx="8763001" cy="944562"/>
          </a:xfrm>
        </p:spPr>
        <p:txBody>
          <a:bodyPr>
            <a:normAutofit fontScale="90000"/>
          </a:bodyPr>
          <a:lstStyle/>
          <a:p>
            <a:r>
              <a:rPr lang="en-US" dirty="0" smtClean="0"/>
              <a:t>Workers More Likely Than in 2013 To Be Confident of Having Enough Money For Basic Expenses In Retirement</a:t>
            </a:r>
            <a:endParaRPr lang="en-US" dirty="0"/>
          </a:p>
        </p:txBody>
      </p:sp>
      <p:sp>
        <p:nvSpPr>
          <p:cNvPr id="3" name="Content Placeholder 2"/>
          <p:cNvSpPr>
            <a:spLocks noGrp="1"/>
          </p:cNvSpPr>
          <p:nvPr>
            <p:ph idx="1"/>
          </p:nvPr>
        </p:nvSpPr>
        <p:spPr/>
        <p:txBody>
          <a:bodyPr/>
          <a:lstStyle/>
          <a:p>
            <a:r>
              <a:rPr lang="en-US" dirty="0" smtClean="0"/>
              <a:t>Overall, how confident are you that you will have enough money to take care of your basic expenses during your retirement? (2014 Workers n=1,000)</a:t>
            </a:r>
            <a:endParaRPr lang="en-US" dirty="0"/>
          </a:p>
        </p:txBody>
      </p:sp>
      <p:sp>
        <p:nvSpPr>
          <p:cNvPr id="5"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1993-2014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14</a:t>
            </a:fld>
            <a:endParaRPr lang="en-US" dirty="0"/>
          </a:p>
        </p:txBody>
      </p:sp>
      <p:sp>
        <p:nvSpPr>
          <p:cNvPr id="9" name="TextBox 1"/>
          <p:cNvSpPr txBox="1"/>
          <p:nvPr/>
        </p:nvSpPr>
        <p:spPr>
          <a:xfrm>
            <a:off x="8163886" y="250220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16%</a:t>
            </a:r>
            <a:endParaRPr lang="en-US" sz="1400" dirty="0"/>
          </a:p>
        </p:txBody>
      </p:sp>
      <p:sp>
        <p:nvSpPr>
          <p:cNvPr id="10" name="TextBox 1"/>
          <p:cNvSpPr txBox="1"/>
          <p:nvPr/>
        </p:nvSpPr>
        <p:spPr>
          <a:xfrm>
            <a:off x="8163885" y="2944976"/>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11%</a:t>
            </a:r>
            <a:endParaRPr lang="en-US" sz="1400" dirty="0"/>
          </a:p>
        </p:txBody>
      </p:sp>
      <p:sp>
        <p:nvSpPr>
          <p:cNvPr id="11" name="TextBox 1"/>
          <p:cNvSpPr txBox="1"/>
          <p:nvPr/>
        </p:nvSpPr>
        <p:spPr>
          <a:xfrm>
            <a:off x="8163886" y="3801972"/>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43%</a:t>
            </a:r>
            <a:endParaRPr lang="en-US" sz="1400" dirty="0">
              <a:solidFill>
                <a:schemeClr val="bg1"/>
              </a:solidFill>
            </a:endParaRPr>
          </a:p>
        </p:txBody>
      </p:sp>
      <p:sp>
        <p:nvSpPr>
          <p:cNvPr id="12" name="TextBox 1"/>
          <p:cNvSpPr txBox="1"/>
          <p:nvPr/>
        </p:nvSpPr>
        <p:spPr>
          <a:xfrm>
            <a:off x="8163886" y="467237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29%</a:t>
            </a:r>
            <a:endParaRPr lang="en-US" sz="1400" dirty="0">
              <a:solidFill>
                <a:schemeClr val="bg1"/>
              </a:solidFill>
            </a:endParaRPr>
          </a:p>
        </p:txBody>
      </p:sp>
      <p:sp>
        <p:nvSpPr>
          <p:cNvPr id="19" name="TextBox 18"/>
          <p:cNvSpPr txBox="1"/>
          <p:nvPr/>
        </p:nvSpPr>
        <p:spPr>
          <a:xfrm>
            <a:off x="5664200" y="2403820"/>
            <a:ext cx="514350" cy="307777"/>
          </a:xfrm>
          <a:prstGeom prst="rect">
            <a:avLst/>
          </a:prstGeom>
          <a:noFill/>
        </p:spPr>
        <p:txBody>
          <a:bodyPr wrap="square" rtlCol="0">
            <a:spAutoFit/>
          </a:bodyPr>
          <a:lstStyle/>
          <a:p>
            <a:pPr algn="r"/>
            <a:r>
              <a:rPr lang="en-US" sz="1400" dirty="0" smtClean="0"/>
              <a:t>7%  </a:t>
            </a:r>
            <a:endParaRPr lang="en-US" sz="1400" dirty="0"/>
          </a:p>
        </p:txBody>
      </p:sp>
      <p:sp>
        <p:nvSpPr>
          <p:cNvPr id="20" name="TextBox 19"/>
          <p:cNvSpPr txBox="1"/>
          <p:nvPr/>
        </p:nvSpPr>
        <p:spPr>
          <a:xfrm>
            <a:off x="5664200" y="2645120"/>
            <a:ext cx="514350" cy="307777"/>
          </a:xfrm>
          <a:prstGeom prst="rect">
            <a:avLst/>
          </a:prstGeom>
          <a:noFill/>
        </p:spPr>
        <p:txBody>
          <a:bodyPr wrap="square" rtlCol="0">
            <a:spAutoFit/>
          </a:bodyPr>
          <a:lstStyle/>
          <a:p>
            <a:pPr algn="r"/>
            <a:r>
              <a:rPr lang="en-US" sz="1400" dirty="0" smtClean="0"/>
              <a:t>11%  </a:t>
            </a:r>
            <a:endParaRPr lang="en-US" sz="1400" dirty="0"/>
          </a:p>
        </p:txBody>
      </p:sp>
      <p:sp>
        <p:nvSpPr>
          <p:cNvPr id="22" name="TextBox 21"/>
          <p:cNvSpPr txBox="1"/>
          <p:nvPr/>
        </p:nvSpPr>
        <p:spPr>
          <a:xfrm>
            <a:off x="5664200" y="3279817"/>
            <a:ext cx="514350" cy="307777"/>
          </a:xfrm>
          <a:prstGeom prst="rect">
            <a:avLst/>
          </a:prstGeom>
          <a:noFill/>
        </p:spPr>
        <p:txBody>
          <a:bodyPr wrap="square" rtlCol="0">
            <a:spAutoFit/>
          </a:bodyPr>
          <a:lstStyle/>
          <a:p>
            <a:pPr algn="r"/>
            <a:r>
              <a:rPr lang="en-US" sz="1400" dirty="0" smtClean="0">
                <a:solidFill>
                  <a:schemeClr val="bg1"/>
                </a:solidFill>
              </a:rPr>
              <a:t>42%  </a:t>
            </a:r>
            <a:endParaRPr lang="en-US" sz="1400" dirty="0">
              <a:solidFill>
                <a:schemeClr val="bg1"/>
              </a:solidFill>
            </a:endParaRPr>
          </a:p>
        </p:txBody>
      </p:sp>
      <p:sp>
        <p:nvSpPr>
          <p:cNvPr id="23" name="TextBox 22"/>
          <p:cNvSpPr txBox="1"/>
          <p:nvPr/>
        </p:nvSpPr>
        <p:spPr>
          <a:xfrm>
            <a:off x="5664200" y="4365709"/>
            <a:ext cx="514350" cy="307777"/>
          </a:xfrm>
          <a:prstGeom prst="rect">
            <a:avLst/>
          </a:prstGeom>
          <a:noFill/>
        </p:spPr>
        <p:txBody>
          <a:bodyPr wrap="square" rtlCol="0">
            <a:spAutoFit/>
          </a:bodyPr>
          <a:lstStyle/>
          <a:p>
            <a:pPr algn="r"/>
            <a:r>
              <a:rPr lang="en-US" sz="1400" dirty="0" smtClean="0">
                <a:solidFill>
                  <a:schemeClr val="bg1"/>
                </a:solidFill>
              </a:rPr>
              <a:t>40%  </a:t>
            </a:r>
            <a:endParaRPr lang="en-US" sz="1400" dirty="0">
              <a:solidFill>
                <a:schemeClr val="bg1"/>
              </a:solidFill>
            </a:endParaRPr>
          </a:p>
        </p:txBody>
      </p:sp>
      <p:sp>
        <p:nvSpPr>
          <p:cNvPr id="16"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a:t>Very</a:t>
            </a:r>
          </a:p>
          <a:p>
            <a:pPr algn="r"/>
            <a:r>
              <a:rPr lang="en-US" sz="1050" i="1" dirty="0"/>
              <a:t>Confident</a:t>
            </a:r>
          </a:p>
        </p:txBody>
      </p:sp>
      <p:sp>
        <p:nvSpPr>
          <p:cNvPr id="17" name="TextBox 16"/>
          <p:cNvSpPr txBox="1"/>
          <p:nvPr/>
        </p:nvSpPr>
        <p:spPr>
          <a:xfrm>
            <a:off x="4902082" y="2445038"/>
            <a:ext cx="514350" cy="307777"/>
          </a:xfrm>
          <a:prstGeom prst="rect">
            <a:avLst/>
          </a:prstGeom>
          <a:noFill/>
        </p:spPr>
        <p:txBody>
          <a:bodyPr wrap="square" rtlCol="0">
            <a:spAutoFit/>
          </a:bodyPr>
          <a:lstStyle/>
          <a:p>
            <a:pPr algn="r"/>
            <a:r>
              <a:rPr lang="en-US" sz="1400" dirty="0" smtClean="0"/>
              <a:t>11%  </a:t>
            </a:r>
            <a:endParaRPr lang="en-US" sz="1400" dirty="0"/>
          </a:p>
        </p:txBody>
      </p:sp>
      <p:sp>
        <p:nvSpPr>
          <p:cNvPr id="18" name="TextBox 17"/>
          <p:cNvSpPr txBox="1"/>
          <p:nvPr/>
        </p:nvSpPr>
        <p:spPr>
          <a:xfrm>
            <a:off x="4902082" y="2724916"/>
            <a:ext cx="514350" cy="307777"/>
          </a:xfrm>
          <a:prstGeom prst="rect">
            <a:avLst/>
          </a:prstGeom>
          <a:noFill/>
        </p:spPr>
        <p:txBody>
          <a:bodyPr wrap="square" rtlCol="0">
            <a:spAutoFit/>
          </a:bodyPr>
          <a:lstStyle/>
          <a:p>
            <a:pPr algn="r"/>
            <a:r>
              <a:rPr lang="en-US" sz="1400" dirty="0" smtClean="0"/>
              <a:t>11%  </a:t>
            </a:r>
            <a:endParaRPr lang="en-US" sz="1400" dirty="0"/>
          </a:p>
        </p:txBody>
      </p:sp>
      <p:sp>
        <p:nvSpPr>
          <p:cNvPr id="21" name="TextBox 20"/>
          <p:cNvSpPr txBox="1"/>
          <p:nvPr/>
        </p:nvSpPr>
        <p:spPr>
          <a:xfrm>
            <a:off x="4902082" y="3336853"/>
            <a:ext cx="514350" cy="307777"/>
          </a:xfrm>
          <a:prstGeom prst="rect">
            <a:avLst/>
          </a:prstGeom>
          <a:noFill/>
        </p:spPr>
        <p:txBody>
          <a:bodyPr wrap="square" rtlCol="0">
            <a:spAutoFit/>
          </a:bodyPr>
          <a:lstStyle/>
          <a:p>
            <a:pPr algn="r"/>
            <a:r>
              <a:rPr lang="en-US" sz="1400" dirty="0" smtClean="0">
                <a:solidFill>
                  <a:schemeClr val="bg1"/>
                </a:solidFill>
              </a:rPr>
              <a:t>42%  </a:t>
            </a:r>
            <a:endParaRPr lang="en-US" sz="1400" dirty="0">
              <a:solidFill>
                <a:schemeClr val="bg1"/>
              </a:solidFill>
            </a:endParaRPr>
          </a:p>
        </p:txBody>
      </p:sp>
      <p:sp>
        <p:nvSpPr>
          <p:cNvPr id="24" name="TextBox 23"/>
          <p:cNvSpPr txBox="1"/>
          <p:nvPr/>
        </p:nvSpPr>
        <p:spPr>
          <a:xfrm>
            <a:off x="4902082" y="4439041"/>
            <a:ext cx="514350" cy="307777"/>
          </a:xfrm>
          <a:prstGeom prst="rect">
            <a:avLst/>
          </a:prstGeom>
          <a:noFill/>
        </p:spPr>
        <p:txBody>
          <a:bodyPr wrap="square" rtlCol="0">
            <a:spAutoFit/>
          </a:bodyPr>
          <a:lstStyle/>
          <a:p>
            <a:pPr algn="r"/>
            <a:r>
              <a:rPr lang="en-US" sz="1400" dirty="0" smtClean="0">
                <a:solidFill>
                  <a:schemeClr val="bg1"/>
                </a:solidFill>
              </a:rPr>
              <a:t>35%  </a:t>
            </a:r>
            <a:endParaRPr lang="en-US" sz="1400" dirty="0">
              <a:solidFill>
                <a:schemeClr val="bg1"/>
              </a:solidFill>
            </a:endParaRPr>
          </a:p>
        </p:txBody>
      </p:sp>
      <p:sp>
        <p:nvSpPr>
          <p:cNvPr id="25" name="TextBox 24"/>
          <p:cNvSpPr txBox="1"/>
          <p:nvPr/>
        </p:nvSpPr>
        <p:spPr>
          <a:xfrm>
            <a:off x="1074712" y="2338180"/>
            <a:ext cx="514350" cy="307777"/>
          </a:xfrm>
          <a:prstGeom prst="rect">
            <a:avLst/>
          </a:prstGeom>
          <a:noFill/>
        </p:spPr>
        <p:txBody>
          <a:bodyPr wrap="square" rtlCol="0">
            <a:spAutoFit/>
          </a:bodyPr>
          <a:lstStyle/>
          <a:p>
            <a:pPr algn="r"/>
            <a:r>
              <a:rPr lang="en-US" sz="1400" dirty="0"/>
              <a:t>3</a:t>
            </a:r>
            <a:r>
              <a:rPr lang="en-US" sz="1400" dirty="0" smtClean="0"/>
              <a:t>%  </a:t>
            </a:r>
            <a:endParaRPr lang="en-US" sz="1400" dirty="0"/>
          </a:p>
        </p:txBody>
      </p:sp>
      <p:sp>
        <p:nvSpPr>
          <p:cNvPr id="26" name="TextBox 25"/>
          <p:cNvSpPr txBox="1"/>
          <p:nvPr/>
        </p:nvSpPr>
        <p:spPr>
          <a:xfrm>
            <a:off x="1074712" y="2536350"/>
            <a:ext cx="514350" cy="307777"/>
          </a:xfrm>
          <a:prstGeom prst="rect">
            <a:avLst/>
          </a:prstGeom>
          <a:noFill/>
        </p:spPr>
        <p:txBody>
          <a:bodyPr wrap="square" rtlCol="0">
            <a:spAutoFit/>
          </a:bodyPr>
          <a:lstStyle/>
          <a:p>
            <a:pPr algn="r"/>
            <a:r>
              <a:rPr lang="en-US" sz="1400" dirty="0" smtClean="0"/>
              <a:t>9%  </a:t>
            </a:r>
            <a:endParaRPr lang="en-US" sz="1400" dirty="0"/>
          </a:p>
        </p:txBody>
      </p:sp>
      <p:sp>
        <p:nvSpPr>
          <p:cNvPr id="27" name="TextBox 26"/>
          <p:cNvSpPr txBox="1"/>
          <p:nvPr/>
        </p:nvSpPr>
        <p:spPr>
          <a:xfrm>
            <a:off x="1074712" y="3351237"/>
            <a:ext cx="514350" cy="307777"/>
          </a:xfrm>
          <a:prstGeom prst="rect">
            <a:avLst/>
          </a:prstGeom>
          <a:noFill/>
        </p:spPr>
        <p:txBody>
          <a:bodyPr wrap="square" rtlCol="0">
            <a:spAutoFit/>
          </a:bodyPr>
          <a:lstStyle/>
          <a:p>
            <a:pPr algn="r"/>
            <a:r>
              <a:rPr lang="en-US" sz="1400" dirty="0" smtClean="0">
                <a:solidFill>
                  <a:schemeClr val="bg1"/>
                </a:solidFill>
              </a:rPr>
              <a:t>49%  </a:t>
            </a:r>
            <a:endParaRPr lang="en-US" sz="1400" dirty="0">
              <a:solidFill>
                <a:schemeClr val="bg1"/>
              </a:solidFill>
            </a:endParaRPr>
          </a:p>
        </p:txBody>
      </p:sp>
      <p:sp>
        <p:nvSpPr>
          <p:cNvPr id="28" name="TextBox 27"/>
          <p:cNvSpPr txBox="1"/>
          <p:nvPr/>
        </p:nvSpPr>
        <p:spPr>
          <a:xfrm>
            <a:off x="1074712" y="4398551"/>
            <a:ext cx="514350" cy="307777"/>
          </a:xfrm>
          <a:prstGeom prst="rect">
            <a:avLst/>
          </a:prstGeom>
          <a:noFill/>
        </p:spPr>
        <p:txBody>
          <a:bodyPr wrap="square" rtlCol="0">
            <a:spAutoFit/>
          </a:bodyPr>
          <a:lstStyle/>
          <a:p>
            <a:pPr algn="r"/>
            <a:r>
              <a:rPr lang="en-US" sz="1400" dirty="0" smtClean="0">
                <a:solidFill>
                  <a:schemeClr val="bg1"/>
                </a:solidFill>
              </a:rPr>
              <a:t>38%  </a:t>
            </a:r>
            <a:endParaRPr lang="en-US" sz="1400" dirty="0">
              <a:solidFill>
                <a:schemeClr val="bg1"/>
              </a:solidFill>
            </a:endParaRPr>
          </a:p>
        </p:txBody>
      </p:sp>
      <p:sp>
        <p:nvSpPr>
          <p:cNvPr id="31" name="TextBox 30"/>
          <p:cNvSpPr txBox="1"/>
          <p:nvPr/>
        </p:nvSpPr>
        <p:spPr>
          <a:xfrm>
            <a:off x="6422879" y="2436952"/>
            <a:ext cx="514350" cy="307777"/>
          </a:xfrm>
          <a:prstGeom prst="rect">
            <a:avLst/>
          </a:prstGeom>
          <a:noFill/>
        </p:spPr>
        <p:txBody>
          <a:bodyPr wrap="square" rtlCol="0">
            <a:spAutoFit/>
          </a:bodyPr>
          <a:lstStyle/>
          <a:p>
            <a:pPr algn="r"/>
            <a:r>
              <a:rPr lang="en-US" sz="1400" dirty="0" smtClean="0"/>
              <a:t>11%  </a:t>
            </a:r>
            <a:endParaRPr lang="en-US" sz="1400" dirty="0"/>
          </a:p>
        </p:txBody>
      </p:sp>
      <p:sp>
        <p:nvSpPr>
          <p:cNvPr id="32" name="TextBox 31"/>
          <p:cNvSpPr txBox="1"/>
          <p:nvPr/>
        </p:nvSpPr>
        <p:spPr>
          <a:xfrm>
            <a:off x="6422879" y="2787581"/>
            <a:ext cx="514350" cy="307777"/>
          </a:xfrm>
          <a:prstGeom prst="rect">
            <a:avLst/>
          </a:prstGeom>
          <a:noFill/>
        </p:spPr>
        <p:txBody>
          <a:bodyPr wrap="square" rtlCol="0">
            <a:spAutoFit/>
          </a:bodyPr>
          <a:lstStyle/>
          <a:p>
            <a:pPr algn="r"/>
            <a:r>
              <a:rPr lang="en-US" sz="1400" dirty="0" smtClean="0"/>
              <a:t>14%  </a:t>
            </a:r>
            <a:endParaRPr lang="en-US" sz="1400" dirty="0"/>
          </a:p>
        </p:txBody>
      </p:sp>
      <p:sp>
        <p:nvSpPr>
          <p:cNvPr id="33" name="TextBox 32"/>
          <p:cNvSpPr txBox="1"/>
          <p:nvPr/>
        </p:nvSpPr>
        <p:spPr>
          <a:xfrm>
            <a:off x="6422879" y="3541546"/>
            <a:ext cx="514350" cy="307777"/>
          </a:xfrm>
          <a:prstGeom prst="rect">
            <a:avLst/>
          </a:prstGeom>
          <a:noFill/>
        </p:spPr>
        <p:txBody>
          <a:bodyPr wrap="square" rtlCol="0">
            <a:spAutoFit/>
          </a:bodyPr>
          <a:lstStyle/>
          <a:p>
            <a:pPr algn="r"/>
            <a:r>
              <a:rPr lang="en-US" sz="1400" dirty="0" smtClean="0">
                <a:solidFill>
                  <a:schemeClr val="bg1"/>
                </a:solidFill>
              </a:rPr>
              <a:t>49%  </a:t>
            </a:r>
            <a:endParaRPr lang="en-US" sz="1400" dirty="0">
              <a:solidFill>
                <a:schemeClr val="bg1"/>
              </a:solidFill>
            </a:endParaRPr>
          </a:p>
        </p:txBody>
      </p:sp>
      <p:sp>
        <p:nvSpPr>
          <p:cNvPr id="34" name="TextBox 33"/>
          <p:cNvSpPr txBox="1"/>
          <p:nvPr/>
        </p:nvSpPr>
        <p:spPr>
          <a:xfrm>
            <a:off x="6422879" y="4557865"/>
            <a:ext cx="514350" cy="307777"/>
          </a:xfrm>
          <a:prstGeom prst="rect">
            <a:avLst/>
          </a:prstGeom>
          <a:noFill/>
        </p:spPr>
        <p:txBody>
          <a:bodyPr wrap="square" rtlCol="0">
            <a:spAutoFit/>
          </a:bodyPr>
          <a:lstStyle/>
          <a:p>
            <a:pPr algn="r"/>
            <a:r>
              <a:rPr lang="en-US" sz="1400" dirty="0" smtClean="0">
                <a:solidFill>
                  <a:schemeClr val="bg1"/>
                </a:solidFill>
              </a:rPr>
              <a:t>25%  </a:t>
            </a:r>
            <a:endParaRPr lang="en-US" sz="1400" dirty="0">
              <a:solidFill>
                <a:schemeClr val="bg1"/>
              </a:solidFill>
            </a:endParaRPr>
          </a:p>
        </p:txBody>
      </p:sp>
    </p:spTree>
    <p:extLst>
      <p:ext uri="{BB962C8B-B14F-4D97-AF65-F5344CB8AC3E}">
        <p14:creationId xmlns:p14="http://schemas.microsoft.com/office/powerpoint/2010/main" val="2528673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4267068591"/>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bwMode="white">
          <a:xfrm>
            <a:off x="275327" y="274638"/>
            <a:ext cx="8593347" cy="944562"/>
          </a:xfrm>
        </p:spPr>
        <p:txBody>
          <a:bodyPr>
            <a:normAutofit fontScale="90000"/>
          </a:bodyPr>
          <a:lstStyle/>
          <a:p>
            <a:r>
              <a:rPr lang="en-US" dirty="0" smtClean="0"/>
              <a:t>4 in 10 Retirees Are Very Confident About Ability to Pay for Basic Expenses</a:t>
            </a:r>
            <a:endParaRPr lang="en-US" dirty="0"/>
          </a:p>
        </p:txBody>
      </p:sp>
      <p:sp>
        <p:nvSpPr>
          <p:cNvPr id="3" name="Content Placeholder 2"/>
          <p:cNvSpPr>
            <a:spLocks noGrp="1"/>
          </p:cNvSpPr>
          <p:nvPr>
            <p:ph idx="1"/>
          </p:nvPr>
        </p:nvSpPr>
        <p:spPr/>
        <p:txBody>
          <a:bodyPr/>
          <a:lstStyle/>
          <a:p>
            <a:r>
              <a:rPr lang="en-US" dirty="0" smtClean="0"/>
              <a:t>Overall, how confident are you that you will have enough money to take care of your basic expenses during your retirement? (2014 Retirees n=501)</a:t>
            </a:r>
            <a:endParaRPr lang="en-US" dirty="0"/>
          </a:p>
        </p:txBody>
      </p:sp>
      <p:sp>
        <p:nvSpPr>
          <p:cNvPr id="5"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1993-2014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15</a:t>
            </a:fld>
            <a:endParaRPr lang="en-US" dirty="0"/>
          </a:p>
        </p:txBody>
      </p:sp>
      <p:sp>
        <p:nvSpPr>
          <p:cNvPr id="9" name="TextBox 1"/>
          <p:cNvSpPr txBox="1"/>
          <p:nvPr/>
        </p:nvSpPr>
        <p:spPr>
          <a:xfrm>
            <a:off x="8138486" y="245140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11%</a:t>
            </a:r>
            <a:endParaRPr lang="en-US" sz="1400" dirty="0"/>
          </a:p>
        </p:txBody>
      </p:sp>
      <p:sp>
        <p:nvSpPr>
          <p:cNvPr id="10" name="TextBox 1"/>
          <p:cNvSpPr txBox="1"/>
          <p:nvPr/>
        </p:nvSpPr>
        <p:spPr>
          <a:xfrm>
            <a:off x="8138485" y="2729076"/>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t>8</a:t>
            </a:r>
            <a:r>
              <a:rPr lang="en-US" sz="1400" dirty="0" smtClean="0"/>
              <a:t>%</a:t>
            </a:r>
            <a:endParaRPr lang="en-US" sz="1400" dirty="0"/>
          </a:p>
        </p:txBody>
      </p:sp>
      <p:sp>
        <p:nvSpPr>
          <p:cNvPr id="11" name="TextBox 1"/>
          <p:cNvSpPr txBox="1"/>
          <p:nvPr/>
        </p:nvSpPr>
        <p:spPr>
          <a:xfrm>
            <a:off x="8138486" y="3446372"/>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42%</a:t>
            </a:r>
            <a:endParaRPr lang="en-US" sz="1400" dirty="0">
              <a:solidFill>
                <a:schemeClr val="bg1"/>
              </a:solidFill>
            </a:endParaRPr>
          </a:p>
        </p:txBody>
      </p:sp>
      <p:sp>
        <p:nvSpPr>
          <p:cNvPr id="12" name="TextBox 1"/>
          <p:cNvSpPr txBox="1"/>
          <p:nvPr/>
        </p:nvSpPr>
        <p:spPr>
          <a:xfrm>
            <a:off x="8138486" y="449457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39%</a:t>
            </a:r>
            <a:endParaRPr lang="en-US" sz="1400" dirty="0">
              <a:solidFill>
                <a:schemeClr val="bg1"/>
              </a:solidFill>
            </a:endParaRPr>
          </a:p>
        </p:txBody>
      </p:sp>
      <p:sp>
        <p:nvSpPr>
          <p:cNvPr id="19" name="TextBox 18"/>
          <p:cNvSpPr txBox="1"/>
          <p:nvPr/>
        </p:nvSpPr>
        <p:spPr>
          <a:xfrm>
            <a:off x="6051550" y="2467320"/>
            <a:ext cx="514350" cy="307777"/>
          </a:xfrm>
          <a:prstGeom prst="rect">
            <a:avLst/>
          </a:prstGeom>
          <a:noFill/>
        </p:spPr>
        <p:txBody>
          <a:bodyPr wrap="square" rtlCol="0">
            <a:spAutoFit/>
          </a:bodyPr>
          <a:lstStyle/>
          <a:p>
            <a:pPr algn="r"/>
            <a:r>
              <a:rPr lang="en-US" sz="1400" dirty="0" smtClean="0"/>
              <a:t>14%  </a:t>
            </a:r>
            <a:endParaRPr lang="en-US" sz="1400" dirty="0"/>
          </a:p>
        </p:txBody>
      </p:sp>
      <p:sp>
        <p:nvSpPr>
          <p:cNvPr id="20" name="TextBox 19"/>
          <p:cNvSpPr txBox="1"/>
          <p:nvPr/>
        </p:nvSpPr>
        <p:spPr>
          <a:xfrm>
            <a:off x="6051550" y="2734020"/>
            <a:ext cx="514350" cy="307777"/>
          </a:xfrm>
          <a:prstGeom prst="rect">
            <a:avLst/>
          </a:prstGeom>
          <a:noFill/>
        </p:spPr>
        <p:txBody>
          <a:bodyPr wrap="square" rtlCol="0">
            <a:spAutoFit/>
          </a:bodyPr>
          <a:lstStyle/>
          <a:p>
            <a:pPr algn="r"/>
            <a:r>
              <a:rPr lang="en-US" sz="1400" dirty="0"/>
              <a:t>6</a:t>
            </a:r>
            <a:r>
              <a:rPr lang="en-US" sz="1400" dirty="0" smtClean="0"/>
              <a:t>%  </a:t>
            </a:r>
            <a:endParaRPr lang="en-US" sz="1400" dirty="0"/>
          </a:p>
        </p:txBody>
      </p:sp>
      <p:sp>
        <p:nvSpPr>
          <p:cNvPr id="22" name="TextBox 21"/>
          <p:cNvSpPr txBox="1"/>
          <p:nvPr/>
        </p:nvSpPr>
        <p:spPr>
          <a:xfrm>
            <a:off x="6051550" y="3279817"/>
            <a:ext cx="514350" cy="307777"/>
          </a:xfrm>
          <a:prstGeom prst="rect">
            <a:avLst/>
          </a:prstGeom>
          <a:noFill/>
        </p:spPr>
        <p:txBody>
          <a:bodyPr wrap="square" rtlCol="0">
            <a:spAutoFit/>
          </a:bodyPr>
          <a:lstStyle/>
          <a:p>
            <a:pPr algn="r"/>
            <a:r>
              <a:rPr lang="en-US" sz="1400" dirty="0">
                <a:solidFill>
                  <a:schemeClr val="bg1"/>
                </a:solidFill>
              </a:rPr>
              <a:t>4</a:t>
            </a:r>
            <a:r>
              <a:rPr lang="en-US" sz="1400" dirty="0" smtClean="0">
                <a:solidFill>
                  <a:schemeClr val="bg1"/>
                </a:solidFill>
              </a:rPr>
              <a:t>5%  </a:t>
            </a:r>
            <a:endParaRPr lang="en-US" sz="1400" dirty="0">
              <a:solidFill>
                <a:schemeClr val="bg1"/>
              </a:solidFill>
            </a:endParaRPr>
          </a:p>
        </p:txBody>
      </p:sp>
      <p:sp>
        <p:nvSpPr>
          <p:cNvPr id="23" name="TextBox 22"/>
          <p:cNvSpPr txBox="1"/>
          <p:nvPr/>
        </p:nvSpPr>
        <p:spPr>
          <a:xfrm>
            <a:off x="6051550" y="4391109"/>
            <a:ext cx="514350" cy="307777"/>
          </a:xfrm>
          <a:prstGeom prst="rect">
            <a:avLst/>
          </a:prstGeom>
          <a:noFill/>
        </p:spPr>
        <p:txBody>
          <a:bodyPr wrap="square" rtlCol="0">
            <a:spAutoFit/>
          </a:bodyPr>
          <a:lstStyle/>
          <a:p>
            <a:pPr algn="r"/>
            <a:r>
              <a:rPr lang="en-US" sz="1400" dirty="0" smtClean="0">
                <a:solidFill>
                  <a:schemeClr val="bg1"/>
                </a:solidFill>
              </a:rPr>
              <a:t>34%  </a:t>
            </a:r>
            <a:endParaRPr lang="en-US" sz="1400" dirty="0">
              <a:solidFill>
                <a:schemeClr val="bg1"/>
              </a:solidFill>
            </a:endParaRPr>
          </a:p>
        </p:txBody>
      </p:sp>
      <p:sp>
        <p:nvSpPr>
          <p:cNvPr id="16"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a:t>Very</a:t>
            </a:r>
          </a:p>
          <a:p>
            <a:pPr algn="r"/>
            <a:r>
              <a:rPr lang="en-US" sz="1050" i="1" dirty="0"/>
              <a:t>Confident</a:t>
            </a:r>
          </a:p>
        </p:txBody>
      </p:sp>
      <p:sp>
        <p:nvSpPr>
          <p:cNvPr id="17" name="TextBox 16"/>
          <p:cNvSpPr txBox="1"/>
          <p:nvPr/>
        </p:nvSpPr>
        <p:spPr>
          <a:xfrm>
            <a:off x="2997082" y="2406938"/>
            <a:ext cx="514350" cy="307777"/>
          </a:xfrm>
          <a:prstGeom prst="rect">
            <a:avLst/>
          </a:prstGeom>
          <a:noFill/>
        </p:spPr>
        <p:txBody>
          <a:bodyPr wrap="square" rtlCol="0">
            <a:spAutoFit/>
          </a:bodyPr>
          <a:lstStyle/>
          <a:p>
            <a:pPr algn="r"/>
            <a:r>
              <a:rPr lang="en-US" sz="1400" dirty="0" smtClean="0"/>
              <a:t>9%  </a:t>
            </a:r>
            <a:endParaRPr lang="en-US" sz="1400" dirty="0"/>
          </a:p>
        </p:txBody>
      </p:sp>
      <p:sp>
        <p:nvSpPr>
          <p:cNvPr id="18" name="TextBox 17"/>
          <p:cNvSpPr txBox="1"/>
          <p:nvPr/>
        </p:nvSpPr>
        <p:spPr>
          <a:xfrm>
            <a:off x="2997082" y="2661416"/>
            <a:ext cx="514350" cy="307777"/>
          </a:xfrm>
          <a:prstGeom prst="rect">
            <a:avLst/>
          </a:prstGeom>
          <a:noFill/>
        </p:spPr>
        <p:txBody>
          <a:bodyPr wrap="square" rtlCol="0">
            <a:spAutoFit/>
          </a:bodyPr>
          <a:lstStyle/>
          <a:p>
            <a:pPr algn="r"/>
            <a:r>
              <a:rPr lang="en-US" sz="1400" dirty="0" smtClean="0"/>
              <a:t>7%  </a:t>
            </a:r>
            <a:endParaRPr lang="en-US" sz="1400" dirty="0"/>
          </a:p>
        </p:txBody>
      </p:sp>
      <p:sp>
        <p:nvSpPr>
          <p:cNvPr id="21" name="TextBox 20"/>
          <p:cNvSpPr txBox="1"/>
          <p:nvPr/>
        </p:nvSpPr>
        <p:spPr>
          <a:xfrm>
            <a:off x="2997082" y="3222553"/>
            <a:ext cx="514350" cy="307777"/>
          </a:xfrm>
          <a:prstGeom prst="rect">
            <a:avLst/>
          </a:prstGeom>
          <a:noFill/>
        </p:spPr>
        <p:txBody>
          <a:bodyPr wrap="square" rtlCol="0">
            <a:spAutoFit/>
          </a:bodyPr>
          <a:lstStyle/>
          <a:p>
            <a:pPr algn="r"/>
            <a:r>
              <a:rPr lang="en-US" sz="1400" dirty="0" smtClean="0">
                <a:solidFill>
                  <a:schemeClr val="bg1"/>
                </a:solidFill>
              </a:rPr>
              <a:t>36%  </a:t>
            </a:r>
            <a:endParaRPr lang="en-US" sz="1400" dirty="0">
              <a:solidFill>
                <a:schemeClr val="bg1"/>
              </a:solidFill>
            </a:endParaRPr>
          </a:p>
        </p:txBody>
      </p:sp>
      <p:sp>
        <p:nvSpPr>
          <p:cNvPr id="24" name="TextBox 23"/>
          <p:cNvSpPr txBox="1"/>
          <p:nvPr/>
        </p:nvSpPr>
        <p:spPr>
          <a:xfrm>
            <a:off x="2997082" y="4261241"/>
            <a:ext cx="514350" cy="307777"/>
          </a:xfrm>
          <a:prstGeom prst="rect">
            <a:avLst/>
          </a:prstGeom>
          <a:noFill/>
        </p:spPr>
        <p:txBody>
          <a:bodyPr wrap="square" rtlCol="0">
            <a:spAutoFit/>
          </a:bodyPr>
          <a:lstStyle/>
          <a:p>
            <a:pPr algn="r"/>
            <a:r>
              <a:rPr lang="en-US" sz="1400" dirty="0" smtClean="0">
                <a:solidFill>
                  <a:schemeClr val="bg1"/>
                </a:solidFill>
              </a:rPr>
              <a:t>48%  </a:t>
            </a:r>
            <a:endParaRPr lang="en-US" sz="1400" dirty="0">
              <a:solidFill>
                <a:schemeClr val="bg1"/>
              </a:solidFill>
            </a:endParaRPr>
          </a:p>
        </p:txBody>
      </p:sp>
      <p:sp>
        <p:nvSpPr>
          <p:cNvPr id="25" name="TextBox 24"/>
          <p:cNvSpPr txBox="1"/>
          <p:nvPr/>
        </p:nvSpPr>
        <p:spPr>
          <a:xfrm>
            <a:off x="1500162" y="2401680"/>
            <a:ext cx="514350" cy="307777"/>
          </a:xfrm>
          <a:prstGeom prst="rect">
            <a:avLst/>
          </a:prstGeom>
          <a:noFill/>
        </p:spPr>
        <p:txBody>
          <a:bodyPr wrap="square" rtlCol="0">
            <a:spAutoFit/>
          </a:bodyPr>
          <a:lstStyle/>
          <a:p>
            <a:pPr algn="r"/>
            <a:r>
              <a:rPr lang="en-US" sz="1400" dirty="0"/>
              <a:t>2</a:t>
            </a:r>
            <a:r>
              <a:rPr lang="en-US" sz="1400" dirty="0" smtClean="0"/>
              <a:t>%  </a:t>
            </a:r>
            <a:endParaRPr lang="en-US" sz="1400" dirty="0"/>
          </a:p>
        </p:txBody>
      </p:sp>
      <p:sp>
        <p:nvSpPr>
          <p:cNvPr id="26" name="TextBox 25"/>
          <p:cNvSpPr txBox="1"/>
          <p:nvPr/>
        </p:nvSpPr>
        <p:spPr>
          <a:xfrm>
            <a:off x="1500162" y="2637950"/>
            <a:ext cx="514350" cy="307777"/>
          </a:xfrm>
          <a:prstGeom prst="rect">
            <a:avLst/>
          </a:prstGeom>
          <a:noFill/>
        </p:spPr>
        <p:txBody>
          <a:bodyPr wrap="square" rtlCol="0">
            <a:spAutoFit/>
          </a:bodyPr>
          <a:lstStyle/>
          <a:p>
            <a:pPr algn="r"/>
            <a:r>
              <a:rPr lang="en-US" sz="1400" dirty="0" smtClean="0"/>
              <a:t>14%  </a:t>
            </a:r>
            <a:endParaRPr lang="en-US" sz="1400" dirty="0"/>
          </a:p>
        </p:txBody>
      </p:sp>
      <p:sp>
        <p:nvSpPr>
          <p:cNvPr id="27" name="TextBox 26"/>
          <p:cNvSpPr txBox="1"/>
          <p:nvPr/>
        </p:nvSpPr>
        <p:spPr>
          <a:xfrm>
            <a:off x="1500162" y="3351237"/>
            <a:ext cx="514350" cy="307777"/>
          </a:xfrm>
          <a:prstGeom prst="rect">
            <a:avLst/>
          </a:prstGeom>
          <a:noFill/>
        </p:spPr>
        <p:txBody>
          <a:bodyPr wrap="square" rtlCol="0">
            <a:spAutoFit/>
          </a:bodyPr>
          <a:lstStyle/>
          <a:p>
            <a:pPr algn="r"/>
            <a:r>
              <a:rPr lang="en-US" sz="1400" dirty="0" smtClean="0">
                <a:solidFill>
                  <a:schemeClr val="bg1"/>
                </a:solidFill>
              </a:rPr>
              <a:t>41%  </a:t>
            </a:r>
            <a:endParaRPr lang="en-US" sz="1400" dirty="0">
              <a:solidFill>
                <a:schemeClr val="bg1"/>
              </a:solidFill>
            </a:endParaRPr>
          </a:p>
        </p:txBody>
      </p:sp>
      <p:sp>
        <p:nvSpPr>
          <p:cNvPr id="28" name="TextBox 27"/>
          <p:cNvSpPr txBox="1"/>
          <p:nvPr/>
        </p:nvSpPr>
        <p:spPr>
          <a:xfrm>
            <a:off x="1500162" y="4398551"/>
            <a:ext cx="514350" cy="307777"/>
          </a:xfrm>
          <a:prstGeom prst="rect">
            <a:avLst/>
          </a:prstGeom>
          <a:noFill/>
        </p:spPr>
        <p:txBody>
          <a:bodyPr wrap="square" rtlCol="0">
            <a:spAutoFit/>
          </a:bodyPr>
          <a:lstStyle/>
          <a:p>
            <a:pPr algn="r"/>
            <a:r>
              <a:rPr lang="en-US" sz="1400" dirty="0" smtClean="0">
                <a:solidFill>
                  <a:schemeClr val="bg1"/>
                </a:solidFill>
              </a:rPr>
              <a:t>40%  </a:t>
            </a:r>
            <a:endParaRPr lang="en-US" sz="1400" dirty="0">
              <a:solidFill>
                <a:schemeClr val="bg1"/>
              </a:solidFill>
            </a:endParaRPr>
          </a:p>
        </p:txBody>
      </p:sp>
    </p:spTree>
    <p:extLst>
      <p:ext uri="{BB962C8B-B14F-4D97-AF65-F5344CB8AC3E}">
        <p14:creationId xmlns:p14="http://schemas.microsoft.com/office/powerpoint/2010/main" val="84833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3627300716"/>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bwMode="white">
          <a:xfrm>
            <a:off x="275327" y="274638"/>
            <a:ext cx="8593347" cy="944562"/>
          </a:xfrm>
        </p:spPr>
        <p:txBody>
          <a:bodyPr>
            <a:normAutofit fontScale="90000"/>
          </a:bodyPr>
          <a:lstStyle/>
          <a:p>
            <a:r>
              <a:rPr lang="en-US" dirty="0" smtClean="0"/>
              <a:t>Worker Confidence About Affording Medical Expenses in Retirement Is Up From Recent Years</a:t>
            </a:r>
            <a:endParaRPr lang="en-US" dirty="0"/>
          </a:p>
        </p:txBody>
      </p:sp>
      <p:sp>
        <p:nvSpPr>
          <p:cNvPr id="3" name="Content Placeholder 2"/>
          <p:cNvSpPr>
            <a:spLocks noGrp="1"/>
          </p:cNvSpPr>
          <p:nvPr>
            <p:ph idx="1"/>
          </p:nvPr>
        </p:nvSpPr>
        <p:spPr/>
        <p:txBody>
          <a:bodyPr/>
          <a:lstStyle/>
          <a:p>
            <a:r>
              <a:rPr lang="en-US" dirty="0" smtClean="0"/>
              <a:t>Overall, how confident are you that you will have enough money to take care of your medical expenses during your retirement? (2014 Workers n=1,000)</a:t>
            </a:r>
            <a:endParaRPr lang="en-US" dirty="0"/>
          </a:p>
        </p:txBody>
      </p:sp>
      <p:sp>
        <p:nvSpPr>
          <p:cNvPr id="5"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1993-2014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16</a:t>
            </a:fld>
            <a:endParaRPr lang="en-US" dirty="0"/>
          </a:p>
        </p:txBody>
      </p:sp>
      <p:sp>
        <p:nvSpPr>
          <p:cNvPr id="9" name="TextBox 1"/>
          <p:cNvSpPr txBox="1"/>
          <p:nvPr/>
        </p:nvSpPr>
        <p:spPr>
          <a:xfrm>
            <a:off x="8163886" y="264190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24%</a:t>
            </a:r>
            <a:endParaRPr lang="en-US" sz="1400" dirty="0"/>
          </a:p>
        </p:txBody>
      </p:sp>
      <p:sp>
        <p:nvSpPr>
          <p:cNvPr id="10" name="TextBox 1"/>
          <p:cNvSpPr txBox="1"/>
          <p:nvPr/>
        </p:nvSpPr>
        <p:spPr>
          <a:xfrm>
            <a:off x="8163885" y="3325976"/>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18%</a:t>
            </a:r>
            <a:endParaRPr lang="en-US" sz="1400" dirty="0"/>
          </a:p>
        </p:txBody>
      </p:sp>
      <p:sp>
        <p:nvSpPr>
          <p:cNvPr id="11" name="TextBox 1"/>
          <p:cNvSpPr txBox="1"/>
          <p:nvPr/>
        </p:nvSpPr>
        <p:spPr>
          <a:xfrm>
            <a:off x="8163886" y="4068672"/>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38%</a:t>
            </a:r>
            <a:endParaRPr lang="en-US" sz="1400" dirty="0">
              <a:solidFill>
                <a:schemeClr val="bg1"/>
              </a:solidFill>
            </a:endParaRPr>
          </a:p>
        </p:txBody>
      </p:sp>
      <p:sp>
        <p:nvSpPr>
          <p:cNvPr id="12" name="TextBox 1"/>
          <p:cNvSpPr txBox="1"/>
          <p:nvPr/>
        </p:nvSpPr>
        <p:spPr>
          <a:xfrm>
            <a:off x="8163887" y="4711699"/>
            <a:ext cx="294314" cy="26284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17%</a:t>
            </a:r>
            <a:endParaRPr lang="en-US" sz="1400" dirty="0">
              <a:solidFill>
                <a:schemeClr val="bg1"/>
              </a:solidFill>
            </a:endParaRPr>
          </a:p>
        </p:txBody>
      </p:sp>
      <p:sp>
        <p:nvSpPr>
          <p:cNvPr id="19" name="TextBox 18"/>
          <p:cNvSpPr txBox="1"/>
          <p:nvPr/>
        </p:nvSpPr>
        <p:spPr>
          <a:xfrm>
            <a:off x="5651500" y="2530820"/>
            <a:ext cx="514350" cy="307777"/>
          </a:xfrm>
          <a:prstGeom prst="rect">
            <a:avLst/>
          </a:prstGeom>
          <a:noFill/>
        </p:spPr>
        <p:txBody>
          <a:bodyPr wrap="square" rtlCol="0">
            <a:spAutoFit/>
          </a:bodyPr>
          <a:lstStyle/>
          <a:p>
            <a:pPr algn="r"/>
            <a:r>
              <a:rPr lang="en-US" sz="1400" dirty="0" smtClean="0"/>
              <a:t>14%  </a:t>
            </a:r>
            <a:endParaRPr lang="en-US" sz="1400" dirty="0"/>
          </a:p>
        </p:txBody>
      </p:sp>
      <p:sp>
        <p:nvSpPr>
          <p:cNvPr id="20" name="TextBox 19"/>
          <p:cNvSpPr txBox="1"/>
          <p:nvPr/>
        </p:nvSpPr>
        <p:spPr>
          <a:xfrm>
            <a:off x="5651500" y="2962620"/>
            <a:ext cx="514350" cy="307777"/>
          </a:xfrm>
          <a:prstGeom prst="rect">
            <a:avLst/>
          </a:prstGeom>
          <a:noFill/>
        </p:spPr>
        <p:txBody>
          <a:bodyPr wrap="square" rtlCol="0">
            <a:spAutoFit/>
          </a:bodyPr>
          <a:lstStyle/>
          <a:p>
            <a:pPr algn="r"/>
            <a:r>
              <a:rPr lang="en-US" sz="1400" dirty="0" smtClean="0"/>
              <a:t>18%  </a:t>
            </a:r>
            <a:endParaRPr lang="en-US" sz="1400" dirty="0"/>
          </a:p>
        </p:txBody>
      </p:sp>
      <p:sp>
        <p:nvSpPr>
          <p:cNvPr id="22" name="TextBox 21"/>
          <p:cNvSpPr txBox="1"/>
          <p:nvPr/>
        </p:nvSpPr>
        <p:spPr>
          <a:xfrm>
            <a:off x="5651500" y="3813217"/>
            <a:ext cx="514350" cy="307777"/>
          </a:xfrm>
          <a:prstGeom prst="rect">
            <a:avLst/>
          </a:prstGeom>
          <a:noFill/>
        </p:spPr>
        <p:txBody>
          <a:bodyPr wrap="square" rtlCol="0">
            <a:spAutoFit/>
          </a:bodyPr>
          <a:lstStyle/>
          <a:p>
            <a:pPr algn="r"/>
            <a:r>
              <a:rPr lang="en-US" sz="1400" dirty="0" smtClean="0">
                <a:solidFill>
                  <a:schemeClr val="bg1"/>
                </a:solidFill>
              </a:rPr>
              <a:t>46%  </a:t>
            </a:r>
            <a:endParaRPr lang="en-US" sz="1400" dirty="0">
              <a:solidFill>
                <a:schemeClr val="bg1"/>
              </a:solidFill>
            </a:endParaRPr>
          </a:p>
        </p:txBody>
      </p:sp>
      <p:sp>
        <p:nvSpPr>
          <p:cNvPr id="23" name="TextBox 22"/>
          <p:cNvSpPr txBox="1"/>
          <p:nvPr/>
        </p:nvSpPr>
        <p:spPr>
          <a:xfrm>
            <a:off x="5651500" y="4594309"/>
            <a:ext cx="514350" cy="307777"/>
          </a:xfrm>
          <a:prstGeom prst="rect">
            <a:avLst/>
          </a:prstGeom>
          <a:noFill/>
        </p:spPr>
        <p:txBody>
          <a:bodyPr wrap="square" rtlCol="0">
            <a:spAutoFit/>
          </a:bodyPr>
          <a:lstStyle/>
          <a:p>
            <a:pPr algn="r"/>
            <a:r>
              <a:rPr lang="en-US" sz="1400" dirty="0" smtClean="0">
                <a:solidFill>
                  <a:schemeClr val="bg1"/>
                </a:solidFill>
              </a:rPr>
              <a:t>20%  </a:t>
            </a:r>
            <a:endParaRPr lang="en-US" sz="1400" dirty="0">
              <a:solidFill>
                <a:schemeClr val="bg1"/>
              </a:solidFill>
            </a:endParaRPr>
          </a:p>
        </p:txBody>
      </p:sp>
      <p:sp>
        <p:nvSpPr>
          <p:cNvPr id="16"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a:t>Very</a:t>
            </a:r>
          </a:p>
          <a:p>
            <a:pPr algn="r"/>
            <a:r>
              <a:rPr lang="en-US" sz="1050" i="1" dirty="0"/>
              <a:t>Confident</a:t>
            </a:r>
          </a:p>
        </p:txBody>
      </p:sp>
      <p:sp>
        <p:nvSpPr>
          <p:cNvPr id="17" name="TextBox 16"/>
          <p:cNvSpPr txBox="1"/>
          <p:nvPr/>
        </p:nvSpPr>
        <p:spPr>
          <a:xfrm>
            <a:off x="3009782" y="2457738"/>
            <a:ext cx="514350" cy="307777"/>
          </a:xfrm>
          <a:prstGeom prst="rect">
            <a:avLst/>
          </a:prstGeom>
          <a:noFill/>
        </p:spPr>
        <p:txBody>
          <a:bodyPr wrap="square" rtlCol="0">
            <a:spAutoFit/>
          </a:bodyPr>
          <a:lstStyle/>
          <a:p>
            <a:pPr algn="r"/>
            <a:r>
              <a:rPr lang="en-US" sz="1400" dirty="0" smtClean="0"/>
              <a:t>13%  </a:t>
            </a:r>
            <a:endParaRPr lang="en-US" sz="1400" dirty="0"/>
          </a:p>
        </p:txBody>
      </p:sp>
      <p:sp>
        <p:nvSpPr>
          <p:cNvPr id="18" name="TextBox 17"/>
          <p:cNvSpPr txBox="1"/>
          <p:nvPr/>
        </p:nvSpPr>
        <p:spPr>
          <a:xfrm>
            <a:off x="3009782" y="2915416"/>
            <a:ext cx="514350" cy="307777"/>
          </a:xfrm>
          <a:prstGeom prst="rect">
            <a:avLst/>
          </a:prstGeom>
          <a:noFill/>
        </p:spPr>
        <p:txBody>
          <a:bodyPr wrap="square" rtlCol="0">
            <a:spAutoFit/>
          </a:bodyPr>
          <a:lstStyle/>
          <a:p>
            <a:pPr algn="r"/>
            <a:r>
              <a:rPr lang="en-US" sz="1400" dirty="0" smtClean="0"/>
              <a:t>19%  </a:t>
            </a:r>
            <a:endParaRPr lang="en-US" sz="1400" dirty="0"/>
          </a:p>
        </p:txBody>
      </p:sp>
      <p:sp>
        <p:nvSpPr>
          <p:cNvPr id="21" name="TextBox 20"/>
          <p:cNvSpPr txBox="1"/>
          <p:nvPr/>
        </p:nvSpPr>
        <p:spPr>
          <a:xfrm>
            <a:off x="3009782" y="3806753"/>
            <a:ext cx="514350" cy="307777"/>
          </a:xfrm>
          <a:prstGeom prst="rect">
            <a:avLst/>
          </a:prstGeom>
          <a:noFill/>
        </p:spPr>
        <p:txBody>
          <a:bodyPr wrap="square" rtlCol="0">
            <a:spAutoFit/>
          </a:bodyPr>
          <a:lstStyle/>
          <a:p>
            <a:pPr algn="r"/>
            <a:r>
              <a:rPr lang="en-US" sz="1400" dirty="0" smtClean="0">
                <a:solidFill>
                  <a:schemeClr val="bg1"/>
                </a:solidFill>
              </a:rPr>
              <a:t>42%  </a:t>
            </a:r>
            <a:endParaRPr lang="en-US" sz="1400" dirty="0">
              <a:solidFill>
                <a:schemeClr val="bg1"/>
              </a:solidFill>
            </a:endParaRPr>
          </a:p>
        </p:txBody>
      </p:sp>
      <p:sp>
        <p:nvSpPr>
          <p:cNvPr id="24" name="TextBox 23"/>
          <p:cNvSpPr txBox="1"/>
          <p:nvPr/>
        </p:nvSpPr>
        <p:spPr>
          <a:xfrm>
            <a:off x="3009782" y="4553341"/>
            <a:ext cx="514350" cy="307777"/>
          </a:xfrm>
          <a:prstGeom prst="rect">
            <a:avLst/>
          </a:prstGeom>
          <a:noFill/>
        </p:spPr>
        <p:txBody>
          <a:bodyPr wrap="square" rtlCol="0">
            <a:spAutoFit/>
          </a:bodyPr>
          <a:lstStyle/>
          <a:p>
            <a:pPr algn="r"/>
            <a:r>
              <a:rPr lang="en-US" sz="1400" dirty="0" smtClean="0">
                <a:solidFill>
                  <a:schemeClr val="bg1"/>
                </a:solidFill>
              </a:rPr>
              <a:t>24%  </a:t>
            </a:r>
            <a:endParaRPr lang="en-US" sz="1400" dirty="0">
              <a:solidFill>
                <a:schemeClr val="bg1"/>
              </a:solidFill>
            </a:endParaRPr>
          </a:p>
        </p:txBody>
      </p:sp>
      <p:sp>
        <p:nvSpPr>
          <p:cNvPr id="25" name="TextBox 24"/>
          <p:cNvSpPr txBox="1"/>
          <p:nvPr/>
        </p:nvSpPr>
        <p:spPr>
          <a:xfrm>
            <a:off x="731812" y="2592180"/>
            <a:ext cx="514350" cy="307777"/>
          </a:xfrm>
          <a:prstGeom prst="rect">
            <a:avLst/>
          </a:prstGeom>
          <a:noFill/>
        </p:spPr>
        <p:txBody>
          <a:bodyPr wrap="square" rtlCol="0">
            <a:spAutoFit/>
          </a:bodyPr>
          <a:lstStyle/>
          <a:p>
            <a:pPr algn="r"/>
            <a:r>
              <a:rPr lang="en-US" sz="1400" dirty="0" smtClean="0"/>
              <a:t>21%  </a:t>
            </a:r>
            <a:endParaRPr lang="en-US" sz="1400" dirty="0"/>
          </a:p>
        </p:txBody>
      </p:sp>
      <p:sp>
        <p:nvSpPr>
          <p:cNvPr id="26" name="TextBox 25"/>
          <p:cNvSpPr txBox="1"/>
          <p:nvPr/>
        </p:nvSpPr>
        <p:spPr>
          <a:xfrm>
            <a:off x="731812" y="3171350"/>
            <a:ext cx="514350" cy="307777"/>
          </a:xfrm>
          <a:prstGeom prst="rect">
            <a:avLst/>
          </a:prstGeom>
          <a:noFill/>
        </p:spPr>
        <p:txBody>
          <a:bodyPr wrap="square" rtlCol="0">
            <a:spAutoFit/>
          </a:bodyPr>
          <a:lstStyle/>
          <a:p>
            <a:pPr algn="r"/>
            <a:r>
              <a:rPr lang="en-US" sz="1400" dirty="0" smtClean="0"/>
              <a:t>22%  </a:t>
            </a:r>
            <a:endParaRPr lang="en-US" sz="1400" dirty="0"/>
          </a:p>
        </p:txBody>
      </p:sp>
      <p:sp>
        <p:nvSpPr>
          <p:cNvPr id="27" name="TextBox 26"/>
          <p:cNvSpPr txBox="1"/>
          <p:nvPr/>
        </p:nvSpPr>
        <p:spPr>
          <a:xfrm>
            <a:off x="731812" y="3935437"/>
            <a:ext cx="514350" cy="307777"/>
          </a:xfrm>
          <a:prstGeom prst="rect">
            <a:avLst/>
          </a:prstGeom>
          <a:noFill/>
        </p:spPr>
        <p:txBody>
          <a:bodyPr wrap="square" rtlCol="0">
            <a:spAutoFit/>
          </a:bodyPr>
          <a:lstStyle/>
          <a:p>
            <a:pPr algn="r"/>
            <a:r>
              <a:rPr lang="en-US" sz="1400" dirty="0" smtClean="0">
                <a:solidFill>
                  <a:schemeClr val="bg1"/>
                </a:solidFill>
              </a:rPr>
              <a:t>36%  </a:t>
            </a:r>
            <a:endParaRPr lang="en-US" sz="1400" dirty="0">
              <a:solidFill>
                <a:schemeClr val="bg1"/>
              </a:solidFill>
            </a:endParaRPr>
          </a:p>
        </p:txBody>
      </p:sp>
      <p:sp>
        <p:nvSpPr>
          <p:cNvPr id="28" name="TextBox 27"/>
          <p:cNvSpPr txBox="1"/>
          <p:nvPr/>
        </p:nvSpPr>
        <p:spPr>
          <a:xfrm>
            <a:off x="731812" y="4652551"/>
            <a:ext cx="514350" cy="307777"/>
          </a:xfrm>
          <a:prstGeom prst="rect">
            <a:avLst/>
          </a:prstGeom>
          <a:noFill/>
        </p:spPr>
        <p:txBody>
          <a:bodyPr wrap="square" rtlCol="0">
            <a:spAutoFit/>
          </a:bodyPr>
          <a:lstStyle/>
          <a:p>
            <a:pPr algn="r"/>
            <a:r>
              <a:rPr lang="en-US" sz="1400" dirty="0" smtClean="0">
                <a:solidFill>
                  <a:schemeClr val="bg1"/>
                </a:solidFill>
              </a:rPr>
              <a:t>17%  </a:t>
            </a:r>
            <a:endParaRPr lang="en-US" sz="1400" dirty="0">
              <a:solidFill>
                <a:schemeClr val="bg1"/>
              </a:solidFill>
            </a:endParaRPr>
          </a:p>
        </p:txBody>
      </p:sp>
      <p:sp>
        <p:nvSpPr>
          <p:cNvPr id="31" name="TextBox 30"/>
          <p:cNvSpPr txBox="1"/>
          <p:nvPr/>
        </p:nvSpPr>
        <p:spPr>
          <a:xfrm>
            <a:off x="6420118" y="2583830"/>
            <a:ext cx="514350" cy="307777"/>
          </a:xfrm>
          <a:prstGeom prst="rect">
            <a:avLst/>
          </a:prstGeom>
          <a:noFill/>
        </p:spPr>
        <p:txBody>
          <a:bodyPr wrap="square" rtlCol="0">
            <a:spAutoFit/>
          </a:bodyPr>
          <a:lstStyle/>
          <a:p>
            <a:pPr algn="r"/>
            <a:r>
              <a:rPr lang="en-US" sz="1400" dirty="0" smtClean="0"/>
              <a:t>22%  </a:t>
            </a:r>
            <a:endParaRPr lang="en-US" sz="1400" dirty="0"/>
          </a:p>
        </p:txBody>
      </p:sp>
      <p:sp>
        <p:nvSpPr>
          <p:cNvPr id="32" name="TextBox 31"/>
          <p:cNvSpPr txBox="1"/>
          <p:nvPr/>
        </p:nvSpPr>
        <p:spPr>
          <a:xfrm>
            <a:off x="6420118" y="3184593"/>
            <a:ext cx="514350" cy="307777"/>
          </a:xfrm>
          <a:prstGeom prst="rect">
            <a:avLst/>
          </a:prstGeom>
          <a:noFill/>
        </p:spPr>
        <p:txBody>
          <a:bodyPr wrap="square" rtlCol="0">
            <a:spAutoFit/>
          </a:bodyPr>
          <a:lstStyle/>
          <a:p>
            <a:pPr algn="r"/>
            <a:r>
              <a:rPr lang="en-US" sz="1400" dirty="0" smtClean="0"/>
              <a:t>22%  </a:t>
            </a:r>
            <a:endParaRPr lang="en-US" sz="1400" dirty="0"/>
          </a:p>
        </p:txBody>
      </p:sp>
      <p:sp>
        <p:nvSpPr>
          <p:cNvPr id="33" name="TextBox 32"/>
          <p:cNvSpPr txBox="1"/>
          <p:nvPr/>
        </p:nvSpPr>
        <p:spPr>
          <a:xfrm>
            <a:off x="6420118" y="4035190"/>
            <a:ext cx="514350" cy="307777"/>
          </a:xfrm>
          <a:prstGeom prst="rect">
            <a:avLst/>
          </a:prstGeom>
          <a:noFill/>
        </p:spPr>
        <p:txBody>
          <a:bodyPr wrap="square" rtlCol="0">
            <a:spAutoFit/>
          </a:bodyPr>
          <a:lstStyle/>
          <a:p>
            <a:pPr algn="r"/>
            <a:r>
              <a:rPr lang="en-US" sz="1400" dirty="0" smtClean="0">
                <a:solidFill>
                  <a:schemeClr val="bg1"/>
                </a:solidFill>
              </a:rPr>
              <a:t>42%  </a:t>
            </a:r>
            <a:endParaRPr lang="en-US" sz="1400" dirty="0">
              <a:solidFill>
                <a:schemeClr val="bg1"/>
              </a:solidFill>
            </a:endParaRPr>
          </a:p>
        </p:txBody>
      </p:sp>
      <p:sp>
        <p:nvSpPr>
          <p:cNvPr id="34" name="TextBox 33"/>
          <p:cNvSpPr txBox="1"/>
          <p:nvPr/>
        </p:nvSpPr>
        <p:spPr>
          <a:xfrm>
            <a:off x="6420118" y="4706953"/>
            <a:ext cx="514350" cy="307777"/>
          </a:xfrm>
          <a:prstGeom prst="rect">
            <a:avLst/>
          </a:prstGeom>
          <a:noFill/>
        </p:spPr>
        <p:txBody>
          <a:bodyPr wrap="square" rtlCol="0">
            <a:spAutoFit/>
          </a:bodyPr>
          <a:lstStyle/>
          <a:p>
            <a:pPr algn="r"/>
            <a:r>
              <a:rPr lang="en-US" sz="1400" dirty="0" smtClean="0">
                <a:solidFill>
                  <a:schemeClr val="bg1"/>
                </a:solidFill>
              </a:rPr>
              <a:t>13%  </a:t>
            </a:r>
            <a:endParaRPr lang="en-US" sz="1400" dirty="0">
              <a:solidFill>
                <a:schemeClr val="bg1"/>
              </a:solidFill>
            </a:endParaRPr>
          </a:p>
        </p:txBody>
      </p:sp>
    </p:spTree>
    <p:extLst>
      <p:ext uri="{BB962C8B-B14F-4D97-AF65-F5344CB8AC3E}">
        <p14:creationId xmlns:p14="http://schemas.microsoft.com/office/powerpoint/2010/main" val="25933266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1104144939"/>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bwMode="white">
          <a:xfrm>
            <a:off x="275327" y="274638"/>
            <a:ext cx="8593347" cy="944562"/>
          </a:xfrm>
        </p:spPr>
        <p:txBody>
          <a:bodyPr>
            <a:normAutofit fontScale="90000"/>
          </a:bodyPr>
          <a:lstStyle/>
          <a:p>
            <a:r>
              <a:rPr lang="en-US" dirty="0" smtClean="0"/>
              <a:t>Retiree Confidence About Paying for Medical Expenses Returns to 2007-2008 Levels </a:t>
            </a:r>
            <a:endParaRPr lang="en-US" dirty="0"/>
          </a:p>
        </p:txBody>
      </p:sp>
      <p:sp>
        <p:nvSpPr>
          <p:cNvPr id="3" name="Content Placeholder 2"/>
          <p:cNvSpPr>
            <a:spLocks noGrp="1"/>
          </p:cNvSpPr>
          <p:nvPr>
            <p:ph idx="1"/>
          </p:nvPr>
        </p:nvSpPr>
        <p:spPr/>
        <p:txBody>
          <a:bodyPr/>
          <a:lstStyle/>
          <a:p>
            <a:r>
              <a:rPr lang="en-US" dirty="0" smtClean="0"/>
              <a:t>Overall, how confident are you that you will have enough money to take care of your medical expenses during your retirement? (2014 Retirees n=501)</a:t>
            </a:r>
            <a:endParaRPr lang="en-US" dirty="0"/>
          </a:p>
        </p:txBody>
      </p:sp>
      <p:sp>
        <p:nvSpPr>
          <p:cNvPr id="5"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1993-2014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17</a:t>
            </a:fld>
            <a:endParaRPr lang="en-US" dirty="0"/>
          </a:p>
        </p:txBody>
      </p:sp>
      <p:sp>
        <p:nvSpPr>
          <p:cNvPr id="9" name="TextBox 1"/>
          <p:cNvSpPr txBox="1"/>
          <p:nvPr/>
        </p:nvSpPr>
        <p:spPr>
          <a:xfrm>
            <a:off x="8138486" y="252760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14%</a:t>
            </a:r>
            <a:endParaRPr lang="en-US" sz="1400" dirty="0"/>
          </a:p>
        </p:txBody>
      </p:sp>
      <p:sp>
        <p:nvSpPr>
          <p:cNvPr id="10" name="TextBox 1"/>
          <p:cNvSpPr txBox="1"/>
          <p:nvPr/>
        </p:nvSpPr>
        <p:spPr>
          <a:xfrm>
            <a:off x="8138485" y="2881476"/>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10%</a:t>
            </a:r>
            <a:endParaRPr lang="en-US" sz="1400" dirty="0"/>
          </a:p>
        </p:txBody>
      </p:sp>
      <p:sp>
        <p:nvSpPr>
          <p:cNvPr id="11" name="TextBox 1"/>
          <p:cNvSpPr txBox="1"/>
          <p:nvPr/>
        </p:nvSpPr>
        <p:spPr>
          <a:xfrm>
            <a:off x="8138486" y="3649572"/>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39%</a:t>
            </a:r>
            <a:endParaRPr lang="en-US" sz="1400" dirty="0">
              <a:solidFill>
                <a:schemeClr val="bg1"/>
              </a:solidFill>
            </a:endParaRPr>
          </a:p>
        </p:txBody>
      </p:sp>
      <p:sp>
        <p:nvSpPr>
          <p:cNvPr id="12" name="TextBox 1"/>
          <p:cNvSpPr txBox="1"/>
          <p:nvPr/>
        </p:nvSpPr>
        <p:spPr>
          <a:xfrm>
            <a:off x="8138486" y="451997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34%</a:t>
            </a:r>
            <a:endParaRPr lang="en-US" sz="1400" dirty="0">
              <a:solidFill>
                <a:schemeClr val="bg1"/>
              </a:solidFill>
            </a:endParaRPr>
          </a:p>
        </p:txBody>
      </p:sp>
      <p:sp>
        <p:nvSpPr>
          <p:cNvPr id="19" name="TextBox 18"/>
          <p:cNvSpPr txBox="1"/>
          <p:nvPr/>
        </p:nvSpPr>
        <p:spPr>
          <a:xfrm>
            <a:off x="4886325" y="2416520"/>
            <a:ext cx="514350" cy="307777"/>
          </a:xfrm>
          <a:prstGeom prst="rect">
            <a:avLst/>
          </a:prstGeom>
          <a:noFill/>
        </p:spPr>
        <p:txBody>
          <a:bodyPr wrap="square" rtlCol="0">
            <a:spAutoFit/>
          </a:bodyPr>
          <a:lstStyle/>
          <a:p>
            <a:pPr algn="r"/>
            <a:r>
              <a:rPr lang="en-US" sz="1400" dirty="0" smtClean="0"/>
              <a:t>9%  </a:t>
            </a:r>
            <a:endParaRPr lang="en-US" sz="1400" dirty="0"/>
          </a:p>
        </p:txBody>
      </p:sp>
      <p:sp>
        <p:nvSpPr>
          <p:cNvPr id="20" name="TextBox 19"/>
          <p:cNvSpPr txBox="1"/>
          <p:nvPr/>
        </p:nvSpPr>
        <p:spPr>
          <a:xfrm>
            <a:off x="4886325" y="2734020"/>
            <a:ext cx="514350" cy="307777"/>
          </a:xfrm>
          <a:prstGeom prst="rect">
            <a:avLst/>
          </a:prstGeom>
          <a:noFill/>
        </p:spPr>
        <p:txBody>
          <a:bodyPr wrap="square" rtlCol="0">
            <a:spAutoFit/>
          </a:bodyPr>
          <a:lstStyle/>
          <a:p>
            <a:pPr algn="r"/>
            <a:r>
              <a:rPr lang="en-US" sz="1400" dirty="0" smtClean="0"/>
              <a:t>17%  </a:t>
            </a:r>
            <a:endParaRPr lang="en-US" sz="1400" dirty="0"/>
          </a:p>
        </p:txBody>
      </p:sp>
      <p:sp>
        <p:nvSpPr>
          <p:cNvPr id="22" name="TextBox 21"/>
          <p:cNvSpPr txBox="1"/>
          <p:nvPr/>
        </p:nvSpPr>
        <p:spPr>
          <a:xfrm>
            <a:off x="4886325" y="3394117"/>
            <a:ext cx="514350" cy="307777"/>
          </a:xfrm>
          <a:prstGeom prst="rect">
            <a:avLst/>
          </a:prstGeom>
          <a:noFill/>
        </p:spPr>
        <p:txBody>
          <a:bodyPr wrap="square" rtlCol="0">
            <a:spAutoFit/>
          </a:bodyPr>
          <a:lstStyle/>
          <a:p>
            <a:pPr algn="r"/>
            <a:r>
              <a:rPr lang="en-US" sz="1400" dirty="0" smtClean="0">
                <a:solidFill>
                  <a:schemeClr val="bg1"/>
                </a:solidFill>
              </a:rPr>
              <a:t>39%  </a:t>
            </a:r>
            <a:endParaRPr lang="en-US" sz="1400" dirty="0">
              <a:solidFill>
                <a:schemeClr val="bg1"/>
              </a:solidFill>
            </a:endParaRPr>
          </a:p>
        </p:txBody>
      </p:sp>
      <p:sp>
        <p:nvSpPr>
          <p:cNvPr id="23" name="TextBox 22"/>
          <p:cNvSpPr txBox="1"/>
          <p:nvPr/>
        </p:nvSpPr>
        <p:spPr>
          <a:xfrm>
            <a:off x="4886325" y="4391109"/>
            <a:ext cx="514350" cy="307777"/>
          </a:xfrm>
          <a:prstGeom prst="rect">
            <a:avLst/>
          </a:prstGeom>
          <a:noFill/>
        </p:spPr>
        <p:txBody>
          <a:bodyPr wrap="square" rtlCol="0">
            <a:spAutoFit/>
          </a:bodyPr>
          <a:lstStyle/>
          <a:p>
            <a:pPr algn="r"/>
            <a:r>
              <a:rPr lang="en-US" sz="1400" dirty="0" smtClean="0">
                <a:solidFill>
                  <a:schemeClr val="bg1"/>
                </a:solidFill>
              </a:rPr>
              <a:t>34%  </a:t>
            </a:r>
            <a:endParaRPr lang="en-US" sz="1400" dirty="0">
              <a:solidFill>
                <a:schemeClr val="bg1"/>
              </a:solidFill>
            </a:endParaRPr>
          </a:p>
        </p:txBody>
      </p:sp>
      <p:sp>
        <p:nvSpPr>
          <p:cNvPr id="16"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a:t>Very</a:t>
            </a:r>
          </a:p>
          <a:p>
            <a:pPr algn="r"/>
            <a:r>
              <a:rPr lang="en-US" sz="1050" i="1" dirty="0"/>
              <a:t>Confident</a:t>
            </a:r>
          </a:p>
        </p:txBody>
      </p:sp>
      <p:sp>
        <p:nvSpPr>
          <p:cNvPr id="17" name="TextBox 16"/>
          <p:cNvSpPr txBox="1"/>
          <p:nvPr/>
        </p:nvSpPr>
        <p:spPr>
          <a:xfrm>
            <a:off x="5289432" y="2448213"/>
            <a:ext cx="514350" cy="307777"/>
          </a:xfrm>
          <a:prstGeom prst="rect">
            <a:avLst/>
          </a:prstGeom>
          <a:noFill/>
        </p:spPr>
        <p:txBody>
          <a:bodyPr wrap="square" rtlCol="0">
            <a:spAutoFit/>
          </a:bodyPr>
          <a:lstStyle/>
          <a:p>
            <a:pPr algn="r"/>
            <a:r>
              <a:rPr lang="en-US" sz="1400" dirty="0" smtClean="0"/>
              <a:t>10%  </a:t>
            </a:r>
            <a:endParaRPr lang="en-US" sz="1400" dirty="0"/>
          </a:p>
        </p:txBody>
      </p:sp>
      <p:sp>
        <p:nvSpPr>
          <p:cNvPr id="18" name="TextBox 17"/>
          <p:cNvSpPr txBox="1"/>
          <p:nvPr/>
        </p:nvSpPr>
        <p:spPr>
          <a:xfrm>
            <a:off x="5289432" y="2782066"/>
            <a:ext cx="514350" cy="307777"/>
          </a:xfrm>
          <a:prstGeom prst="rect">
            <a:avLst/>
          </a:prstGeom>
          <a:noFill/>
        </p:spPr>
        <p:txBody>
          <a:bodyPr wrap="square" rtlCol="0">
            <a:spAutoFit/>
          </a:bodyPr>
          <a:lstStyle/>
          <a:p>
            <a:pPr algn="r"/>
            <a:r>
              <a:rPr lang="en-US" sz="1400" dirty="0" smtClean="0"/>
              <a:t>15%  </a:t>
            </a:r>
            <a:endParaRPr lang="en-US" sz="1400" dirty="0"/>
          </a:p>
        </p:txBody>
      </p:sp>
      <p:sp>
        <p:nvSpPr>
          <p:cNvPr id="21" name="TextBox 20"/>
          <p:cNvSpPr txBox="1"/>
          <p:nvPr/>
        </p:nvSpPr>
        <p:spPr>
          <a:xfrm>
            <a:off x="5289432" y="3311453"/>
            <a:ext cx="514350" cy="307777"/>
          </a:xfrm>
          <a:prstGeom prst="rect">
            <a:avLst/>
          </a:prstGeom>
          <a:noFill/>
        </p:spPr>
        <p:txBody>
          <a:bodyPr wrap="square" rtlCol="0">
            <a:spAutoFit/>
          </a:bodyPr>
          <a:lstStyle/>
          <a:p>
            <a:pPr algn="r"/>
            <a:r>
              <a:rPr lang="en-US" sz="1400" dirty="0" smtClean="0">
                <a:solidFill>
                  <a:schemeClr val="bg1"/>
                </a:solidFill>
              </a:rPr>
              <a:t>32%  </a:t>
            </a:r>
            <a:endParaRPr lang="en-US" sz="1400" dirty="0">
              <a:solidFill>
                <a:schemeClr val="bg1"/>
              </a:solidFill>
            </a:endParaRPr>
          </a:p>
        </p:txBody>
      </p:sp>
      <p:sp>
        <p:nvSpPr>
          <p:cNvPr id="24" name="TextBox 23"/>
          <p:cNvSpPr txBox="1"/>
          <p:nvPr/>
        </p:nvSpPr>
        <p:spPr>
          <a:xfrm>
            <a:off x="5289432" y="4223141"/>
            <a:ext cx="514350" cy="307777"/>
          </a:xfrm>
          <a:prstGeom prst="rect">
            <a:avLst/>
          </a:prstGeom>
          <a:noFill/>
        </p:spPr>
        <p:txBody>
          <a:bodyPr wrap="square" rtlCol="0">
            <a:spAutoFit/>
          </a:bodyPr>
          <a:lstStyle/>
          <a:p>
            <a:pPr algn="r"/>
            <a:r>
              <a:rPr lang="en-US" sz="1400" dirty="0" smtClean="0">
                <a:solidFill>
                  <a:schemeClr val="bg1"/>
                </a:solidFill>
              </a:rPr>
              <a:t>42%  </a:t>
            </a:r>
            <a:endParaRPr lang="en-US" sz="1400" dirty="0">
              <a:solidFill>
                <a:schemeClr val="bg1"/>
              </a:solidFill>
            </a:endParaRPr>
          </a:p>
        </p:txBody>
      </p:sp>
      <p:sp>
        <p:nvSpPr>
          <p:cNvPr id="25" name="TextBox 24"/>
          <p:cNvSpPr txBox="1"/>
          <p:nvPr/>
        </p:nvSpPr>
        <p:spPr>
          <a:xfrm>
            <a:off x="3008287" y="2452480"/>
            <a:ext cx="514350" cy="307777"/>
          </a:xfrm>
          <a:prstGeom prst="rect">
            <a:avLst/>
          </a:prstGeom>
          <a:noFill/>
        </p:spPr>
        <p:txBody>
          <a:bodyPr wrap="square" rtlCol="0">
            <a:spAutoFit/>
          </a:bodyPr>
          <a:lstStyle/>
          <a:p>
            <a:pPr algn="r"/>
            <a:r>
              <a:rPr lang="en-US" sz="1400" dirty="0" smtClean="0"/>
              <a:t>14%  </a:t>
            </a:r>
            <a:endParaRPr lang="en-US" sz="1400" dirty="0"/>
          </a:p>
        </p:txBody>
      </p:sp>
      <p:sp>
        <p:nvSpPr>
          <p:cNvPr id="26" name="TextBox 25"/>
          <p:cNvSpPr txBox="1"/>
          <p:nvPr/>
        </p:nvSpPr>
        <p:spPr>
          <a:xfrm>
            <a:off x="3008287" y="2815750"/>
            <a:ext cx="514350" cy="307777"/>
          </a:xfrm>
          <a:prstGeom prst="rect">
            <a:avLst/>
          </a:prstGeom>
          <a:noFill/>
        </p:spPr>
        <p:txBody>
          <a:bodyPr wrap="square" rtlCol="0">
            <a:spAutoFit/>
          </a:bodyPr>
          <a:lstStyle/>
          <a:p>
            <a:pPr algn="r"/>
            <a:r>
              <a:rPr lang="en-US" sz="1400" dirty="0" smtClean="0"/>
              <a:t>15%  </a:t>
            </a:r>
            <a:endParaRPr lang="en-US" sz="1400" dirty="0"/>
          </a:p>
        </p:txBody>
      </p:sp>
      <p:sp>
        <p:nvSpPr>
          <p:cNvPr id="27" name="TextBox 26"/>
          <p:cNvSpPr txBox="1"/>
          <p:nvPr/>
        </p:nvSpPr>
        <p:spPr>
          <a:xfrm>
            <a:off x="3008287" y="3414737"/>
            <a:ext cx="514350" cy="307777"/>
          </a:xfrm>
          <a:prstGeom prst="rect">
            <a:avLst/>
          </a:prstGeom>
          <a:noFill/>
        </p:spPr>
        <p:txBody>
          <a:bodyPr wrap="square" rtlCol="0">
            <a:spAutoFit/>
          </a:bodyPr>
          <a:lstStyle/>
          <a:p>
            <a:pPr algn="r"/>
            <a:r>
              <a:rPr lang="en-US" sz="1400" dirty="0" smtClean="0">
                <a:solidFill>
                  <a:schemeClr val="bg1"/>
                </a:solidFill>
              </a:rPr>
              <a:t>38%  </a:t>
            </a:r>
            <a:endParaRPr lang="en-US" sz="1400" dirty="0">
              <a:solidFill>
                <a:schemeClr val="bg1"/>
              </a:solidFill>
            </a:endParaRPr>
          </a:p>
        </p:txBody>
      </p:sp>
      <p:sp>
        <p:nvSpPr>
          <p:cNvPr id="28" name="TextBox 27"/>
          <p:cNvSpPr txBox="1"/>
          <p:nvPr/>
        </p:nvSpPr>
        <p:spPr>
          <a:xfrm>
            <a:off x="3008287" y="4398551"/>
            <a:ext cx="514350" cy="307777"/>
          </a:xfrm>
          <a:prstGeom prst="rect">
            <a:avLst/>
          </a:prstGeom>
          <a:noFill/>
        </p:spPr>
        <p:txBody>
          <a:bodyPr wrap="square" rtlCol="0">
            <a:spAutoFit/>
          </a:bodyPr>
          <a:lstStyle/>
          <a:p>
            <a:pPr algn="r"/>
            <a:r>
              <a:rPr lang="en-US" sz="1400" dirty="0" smtClean="0">
                <a:solidFill>
                  <a:schemeClr val="bg1"/>
                </a:solidFill>
              </a:rPr>
              <a:t>32%  </a:t>
            </a:r>
            <a:endParaRPr lang="en-US" sz="1400" dirty="0">
              <a:solidFill>
                <a:schemeClr val="bg1"/>
              </a:solidFill>
            </a:endParaRPr>
          </a:p>
        </p:txBody>
      </p:sp>
    </p:spTree>
    <p:extLst>
      <p:ext uri="{BB962C8B-B14F-4D97-AF65-F5344CB8AC3E}">
        <p14:creationId xmlns:p14="http://schemas.microsoft.com/office/powerpoint/2010/main" val="17004175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3947226577"/>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bwMode="white">
          <a:xfrm>
            <a:off x="123825" y="279399"/>
            <a:ext cx="8869812" cy="944562"/>
          </a:xfrm>
        </p:spPr>
        <p:txBody>
          <a:bodyPr>
            <a:noAutofit/>
          </a:bodyPr>
          <a:lstStyle/>
          <a:p>
            <a:r>
              <a:rPr lang="en-US" sz="2700" dirty="0" smtClean="0"/>
              <a:t>The Percentage of Workers Not at All Confident About Paying for Long-term Care Is Down 7 Points After Peaking in 2013</a:t>
            </a:r>
            <a:endParaRPr lang="en-US" sz="2700" dirty="0"/>
          </a:p>
        </p:txBody>
      </p:sp>
      <p:sp>
        <p:nvSpPr>
          <p:cNvPr id="3" name="Content Placeholder 2"/>
          <p:cNvSpPr>
            <a:spLocks noGrp="1"/>
          </p:cNvSpPr>
          <p:nvPr>
            <p:ph idx="1"/>
          </p:nvPr>
        </p:nvSpPr>
        <p:spPr>
          <a:xfrm>
            <a:off x="304800" y="1295399"/>
            <a:ext cx="8610600" cy="733425"/>
          </a:xfrm>
        </p:spPr>
        <p:txBody>
          <a:bodyPr>
            <a:normAutofit fontScale="92500"/>
          </a:bodyPr>
          <a:lstStyle/>
          <a:p>
            <a:r>
              <a:rPr lang="en-US" dirty="0" smtClean="0"/>
              <a:t>Overall, how confident are you that you will have enough money to pay for long-term care, such as nursing home or home health care, should you need it during your retirement? (2014 Workers n=1,000)</a:t>
            </a:r>
            <a:endParaRPr lang="en-US" dirty="0"/>
          </a:p>
        </p:txBody>
      </p:sp>
      <p:sp>
        <p:nvSpPr>
          <p:cNvPr id="5"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2000-2014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18</a:t>
            </a:fld>
            <a:endParaRPr lang="en-US" dirty="0"/>
          </a:p>
        </p:txBody>
      </p:sp>
      <p:sp>
        <p:nvSpPr>
          <p:cNvPr id="9" name="TextBox 1"/>
          <p:cNvSpPr txBox="1"/>
          <p:nvPr/>
        </p:nvSpPr>
        <p:spPr>
          <a:xfrm>
            <a:off x="8100386" y="280700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32%</a:t>
            </a:r>
            <a:endParaRPr lang="en-US" sz="1400" dirty="0"/>
          </a:p>
        </p:txBody>
      </p:sp>
      <p:sp>
        <p:nvSpPr>
          <p:cNvPr id="10" name="TextBox 1"/>
          <p:cNvSpPr txBox="1"/>
          <p:nvPr/>
        </p:nvSpPr>
        <p:spPr>
          <a:xfrm>
            <a:off x="8100385" y="3554576"/>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24%</a:t>
            </a:r>
            <a:endParaRPr lang="en-US" sz="1400" dirty="0"/>
          </a:p>
        </p:txBody>
      </p:sp>
      <p:sp>
        <p:nvSpPr>
          <p:cNvPr id="11" name="TextBox 1"/>
          <p:cNvSpPr txBox="1"/>
          <p:nvPr/>
        </p:nvSpPr>
        <p:spPr>
          <a:xfrm>
            <a:off x="8100386" y="4221072"/>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29%</a:t>
            </a:r>
            <a:endParaRPr lang="en-US" sz="1400" dirty="0">
              <a:solidFill>
                <a:schemeClr val="bg1"/>
              </a:solidFill>
            </a:endParaRPr>
          </a:p>
        </p:txBody>
      </p:sp>
      <p:sp>
        <p:nvSpPr>
          <p:cNvPr id="12" name="TextBox 1"/>
          <p:cNvSpPr txBox="1"/>
          <p:nvPr/>
        </p:nvSpPr>
        <p:spPr>
          <a:xfrm>
            <a:off x="8100387" y="4762499"/>
            <a:ext cx="294314" cy="26284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13%</a:t>
            </a:r>
            <a:endParaRPr lang="en-US" sz="1400" dirty="0">
              <a:solidFill>
                <a:schemeClr val="bg1"/>
              </a:solidFill>
            </a:endParaRPr>
          </a:p>
        </p:txBody>
      </p:sp>
      <p:sp>
        <p:nvSpPr>
          <p:cNvPr id="19" name="TextBox 18"/>
          <p:cNvSpPr txBox="1"/>
          <p:nvPr/>
        </p:nvSpPr>
        <p:spPr>
          <a:xfrm>
            <a:off x="4349750" y="2568920"/>
            <a:ext cx="514350" cy="307777"/>
          </a:xfrm>
          <a:prstGeom prst="rect">
            <a:avLst/>
          </a:prstGeom>
          <a:noFill/>
        </p:spPr>
        <p:txBody>
          <a:bodyPr wrap="square" rtlCol="0">
            <a:spAutoFit/>
          </a:bodyPr>
          <a:lstStyle/>
          <a:p>
            <a:pPr algn="r"/>
            <a:r>
              <a:rPr lang="en-US" sz="1400" dirty="0" smtClean="0"/>
              <a:t>21%  </a:t>
            </a:r>
            <a:endParaRPr lang="en-US" sz="1400" dirty="0"/>
          </a:p>
        </p:txBody>
      </p:sp>
      <p:sp>
        <p:nvSpPr>
          <p:cNvPr id="20" name="TextBox 19"/>
          <p:cNvSpPr txBox="1"/>
          <p:nvPr/>
        </p:nvSpPr>
        <p:spPr>
          <a:xfrm>
            <a:off x="4349750" y="3165820"/>
            <a:ext cx="514350" cy="307777"/>
          </a:xfrm>
          <a:prstGeom prst="rect">
            <a:avLst/>
          </a:prstGeom>
          <a:noFill/>
        </p:spPr>
        <p:txBody>
          <a:bodyPr wrap="square" rtlCol="0">
            <a:spAutoFit/>
          </a:bodyPr>
          <a:lstStyle/>
          <a:p>
            <a:pPr algn="r"/>
            <a:r>
              <a:rPr lang="en-US" sz="1400" dirty="0" smtClean="0"/>
              <a:t>23%  </a:t>
            </a:r>
            <a:endParaRPr lang="en-US" sz="1400" dirty="0"/>
          </a:p>
        </p:txBody>
      </p:sp>
      <p:sp>
        <p:nvSpPr>
          <p:cNvPr id="22" name="TextBox 21"/>
          <p:cNvSpPr txBox="1"/>
          <p:nvPr/>
        </p:nvSpPr>
        <p:spPr>
          <a:xfrm>
            <a:off x="4349750" y="3940217"/>
            <a:ext cx="514350" cy="307777"/>
          </a:xfrm>
          <a:prstGeom prst="rect">
            <a:avLst/>
          </a:prstGeom>
          <a:noFill/>
        </p:spPr>
        <p:txBody>
          <a:bodyPr wrap="square" rtlCol="0">
            <a:spAutoFit/>
          </a:bodyPr>
          <a:lstStyle/>
          <a:p>
            <a:pPr algn="r"/>
            <a:r>
              <a:rPr lang="en-US" sz="1400" dirty="0" smtClean="0">
                <a:solidFill>
                  <a:schemeClr val="bg1"/>
                </a:solidFill>
              </a:rPr>
              <a:t>36%  </a:t>
            </a:r>
            <a:endParaRPr lang="en-US" sz="1400" dirty="0">
              <a:solidFill>
                <a:schemeClr val="bg1"/>
              </a:solidFill>
            </a:endParaRPr>
          </a:p>
        </p:txBody>
      </p:sp>
      <p:sp>
        <p:nvSpPr>
          <p:cNvPr id="23" name="TextBox 22"/>
          <p:cNvSpPr txBox="1"/>
          <p:nvPr/>
        </p:nvSpPr>
        <p:spPr>
          <a:xfrm>
            <a:off x="4349750" y="4632409"/>
            <a:ext cx="514350" cy="307777"/>
          </a:xfrm>
          <a:prstGeom prst="rect">
            <a:avLst/>
          </a:prstGeom>
          <a:noFill/>
        </p:spPr>
        <p:txBody>
          <a:bodyPr wrap="square" rtlCol="0">
            <a:spAutoFit/>
          </a:bodyPr>
          <a:lstStyle/>
          <a:p>
            <a:pPr algn="r"/>
            <a:r>
              <a:rPr lang="en-US" sz="1400" dirty="0" smtClean="0">
                <a:solidFill>
                  <a:schemeClr val="bg1"/>
                </a:solidFill>
              </a:rPr>
              <a:t>17%  </a:t>
            </a:r>
            <a:endParaRPr lang="en-US" sz="1400" dirty="0">
              <a:solidFill>
                <a:schemeClr val="bg1"/>
              </a:solidFill>
            </a:endParaRPr>
          </a:p>
        </p:txBody>
      </p:sp>
      <p:sp>
        <p:nvSpPr>
          <p:cNvPr id="16"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a:t>Very</a:t>
            </a:r>
          </a:p>
          <a:p>
            <a:pPr algn="r"/>
            <a:r>
              <a:rPr lang="en-US" sz="1050" i="1" dirty="0"/>
              <a:t>Confident</a:t>
            </a:r>
          </a:p>
        </p:txBody>
      </p:sp>
      <p:sp>
        <p:nvSpPr>
          <p:cNvPr id="17" name="TextBox 16"/>
          <p:cNvSpPr txBox="1"/>
          <p:nvPr/>
        </p:nvSpPr>
        <p:spPr>
          <a:xfrm>
            <a:off x="6575307" y="2699038"/>
            <a:ext cx="514350" cy="307777"/>
          </a:xfrm>
          <a:prstGeom prst="rect">
            <a:avLst/>
          </a:prstGeom>
          <a:noFill/>
        </p:spPr>
        <p:txBody>
          <a:bodyPr wrap="square" rtlCol="0">
            <a:spAutoFit/>
          </a:bodyPr>
          <a:lstStyle/>
          <a:p>
            <a:pPr algn="r"/>
            <a:r>
              <a:rPr lang="en-US" sz="1400" dirty="0" smtClean="0"/>
              <a:t>33%  </a:t>
            </a:r>
            <a:endParaRPr lang="en-US" sz="1400" dirty="0"/>
          </a:p>
        </p:txBody>
      </p:sp>
      <p:sp>
        <p:nvSpPr>
          <p:cNvPr id="18" name="TextBox 17"/>
          <p:cNvSpPr txBox="1"/>
          <p:nvPr/>
        </p:nvSpPr>
        <p:spPr>
          <a:xfrm>
            <a:off x="6575307" y="3448816"/>
            <a:ext cx="514350" cy="307777"/>
          </a:xfrm>
          <a:prstGeom prst="rect">
            <a:avLst/>
          </a:prstGeom>
          <a:noFill/>
        </p:spPr>
        <p:txBody>
          <a:bodyPr wrap="square" rtlCol="0">
            <a:spAutoFit/>
          </a:bodyPr>
          <a:lstStyle/>
          <a:p>
            <a:pPr algn="r"/>
            <a:r>
              <a:rPr lang="en-US" sz="1400" dirty="0" smtClean="0"/>
              <a:t>27%  </a:t>
            </a:r>
            <a:endParaRPr lang="en-US" sz="1400" dirty="0"/>
          </a:p>
        </p:txBody>
      </p:sp>
      <p:sp>
        <p:nvSpPr>
          <p:cNvPr id="21" name="TextBox 20"/>
          <p:cNvSpPr txBox="1"/>
          <p:nvPr/>
        </p:nvSpPr>
        <p:spPr>
          <a:xfrm>
            <a:off x="6575307" y="4213153"/>
            <a:ext cx="514350" cy="307777"/>
          </a:xfrm>
          <a:prstGeom prst="rect">
            <a:avLst/>
          </a:prstGeom>
          <a:noFill/>
        </p:spPr>
        <p:txBody>
          <a:bodyPr wrap="square" rtlCol="0">
            <a:spAutoFit/>
          </a:bodyPr>
          <a:lstStyle/>
          <a:p>
            <a:pPr algn="r"/>
            <a:r>
              <a:rPr lang="en-US" sz="1400" dirty="0" smtClean="0">
                <a:solidFill>
                  <a:schemeClr val="bg1"/>
                </a:solidFill>
              </a:rPr>
              <a:t>30%  </a:t>
            </a:r>
            <a:endParaRPr lang="en-US" sz="1400" dirty="0">
              <a:solidFill>
                <a:schemeClr val="bg1"/>
              </a:solidFill>
            </a:endParaRPr>
          </a:p>
        </p:txBody>
      </p:sp>
      <p:sp>
        <p:nvSpPr>
          <p:cNvPr id="24" name="TextBox 23"/>
          <p:cNvSpPr txBox="1"/>
          <p:nvPr/>
        </p:nvSpPr>
        <p:spPr>
          <a:xfrm>
            <a:off x="6575307" y="4756541"/>
            <a:ext cx="514350" cy="307777"/>
          </a:xfrm>
          <a:prstGeom prst="rect">
            <a:avLst/>
          </a:prstGeom>
          <a:noFill/>
        </p:spPr>
        <p:txBody>
          <a:bodyPr wrap="square" rtlCol="0">
            <a:spAutoFit/>
          </a:bodyPr>
          <a:lstStyle/>
          <a:p>
            <a:pPr algn="r"/>
            <a:r>
              <a:rPr lang="en-US" sz="1400" dirty="0" smtClean="0">
                <a:solidFill>
                  <a:schemeClr val="bg1"/>
                </a:solidFill>
              </a:rPr>
              <a:t>9%  </a:t>
            </a:r>
            <a:endParaRPr lang="en-US" sz="1400" dirty="0">
              <a:solidFill>
                <a:schemeClr val="bg1"/>
              </a:solidFill>
            </a:endParaRPr>
          </a:p>
        </p:txBody>
      </p:sp>
      <p:sp>
        <p:nvSpPr>
          <p:cNvPr id="25" name="TextBox 24"/>
          <p:cNvSpPr txBox="1"/>
          <p:nvPr/>
        </p:nvSpPr>
        <p:spPr>
          <a:xfrm>
            <a:off x="1008037" y="2642980"/>
            <a:ext cx="514350" cy="307777"/>
          </a:xfrm>
          <a:prstGeom prst="rect">
            <a:avLst/>
          </a:prstGeom>
          <a:noFill/>
        </p:spPr>
        <p:txBody>
          <a:bodyPr wrap="square" rtlCol="0">
            <a:spAutoFit/>
          </a:bodyPr>
          <a:lstStyle/>
          <a:p>
            <a:pPr algn="r"/>
            <a:r>
              <a:rPr lang="en-US" sz="1400" dirty="0" smtClean="0"/>
              <a:t>28%  </a:t>
            </a:r>
            <a:endParaRPr lang="en-US" sz="1400" dirty="0"/>
          </a:p>
        </p:txBody>
      </p:sp>
      <p:sp>
        <p:nvSpPr>
          <p:cNvPr id="26" name="TextBox 25"/>
          <p:cNvSpPr txBox="1"/>
          <p:nvPr/>
        </p:nvSpPr>
        <p:spPr>
          <a:xfrm>
            <a:off x="1008037" y="3311050"/>
            <a:ext cx="514350" cy="307777"/>
          </a:xfrm>
          <a:prstGeom prst="rect">
            <a:avLst/>
          </a:prstGeom>
          <a:noFill/>
        </p:spPr>
        <p:txBody>
          <a:bodyPr wrap="square" rtlCol="0">
            <a:spAutoFit/>
          </a:bodyPr>
          <a:lstStyle/>
          <a:p>
            <a:pPr algn="r"/>
            <a:r>
              <a:rPr lang="en-US" sz="1400" dirty="0" smtClean="0"/>
              <a:t>26%  </a:t>
            </a:r>
            <a:endParaRPr lang="en-US" sz="1400" dirty="0"/>
          </a:p>
        </p:txBody>
      </p:sp>
      <p:sp>
        <p:nvSpPr>
          <p:cNvPr id="27" name="TextBox 26"/>
          <p:cNvSpPr txBox="1"/>
          <p:nvPr/>
        </p:nvSpPr>
        <p:spPr>
          <a:xfrm>
            <a:off x="1008037" y="4049737"/>
            <a:ext cx="514350" cy="307777"/>
          </a:xfrm>
          <a:prstGeom prst="rect">
            <a:avLst/>
          </a:prstGeom>
          <a:noFill/>
        </p:spPr>
        <p:txBody>
          <a:bodyPr wrap="square" rtlCol="0">
            <a:spAutoFit/>
          </a:bodyPr>
          <a:lstStyle/>
          <a:p>
            <a:pPr algn="r"/>
            <a:r>
              <a:rPr lang="en-US" sz="1400" dirty="0" smtClean="0">
                <a:solidFill>
                  <a:schemeClr val="bg1"/>
                </a:solidFill>
              </a:rPr>
              <a:t>29%  </a:t>
            </a:r>
            <a:endParaRPr lang="en-US" sz="1400" dirty="0">
              <a:solidFill>
                <a:schemeClr val="bg1"/>
              </a:solidFill>
            </a:endParaRPr>
          </a:p>
        </p:txBody>
      </p:sp>
      <p:sp>
        <p:nvSpPr>
          <p:cNvPr id="28" name="TextBox 27"/>
          <p:cNvSpPr txBox="1"/>
          <p:nvPr/>
        </p:nvSpPr>
        <p:spPr>
          <a:xfrm>
            <a:off x="1008037" y="4677951"/>
            <a:ext cx="514350" cy="307777"/>
          </a:xfrm>
          <a:prstGeom prst="rect">
            <a:avLst/>
          </a:prstGeom>
          <a:noFill/>
        </p:spPr>
        <p:txBody>
          <a:bodyPr wrap="square" rtlCol="0">
            <a:spAutoFit/>
          </a:bodyPr>
          <a:lstStyle/>
          <a:p>
            <a:pPr algn="r"/>
            <a:r>
              <a:rPr lang="en-US" sz="1400" dirty="0" smtClean="0">
                <a:solidFill>
                  <a:schemeClr val="bg1"/>
                </a:solidFill>
              </a:rPr>
              <a:t>15%  </a:t>
            </a:r>
            <a:endParaRPr lang="en-US" sz="1400" dirty="0">
              <a:solidFill>
                <a:schemeClr val="bg1"/>
              </a:solidFill>
            </a:endParaRPr>
          </a:p>
        </p:txBody>
      </p:sp>
    </p:spTree>
    <p:extLst>
      <p:ext uri="{BB962C8B-B14F-4D97-AF65-F5344CB8AC3E}">
        <p14:creationId xmlns:p14="http://schemas.microsoft.com/office/powerpoint/2010/main" val="193023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2000-2014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graphicFrame>
        <p:nvGraphicFramePr>
          <p:cNvPr id="8" name="Chart 7"/>
          <p:cNvGraphicFramePr/>
          <p:nvPr>
            <p:extLst>
              <p:ext uri="{D42A27DB-BD31-4B8C-83A1-F6EECF244321}">
                <p14:modId xmlns:p14="http://schemas.microsoft.com/office/powerpoint/2010/main" val="3096962593"/>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bwMode="white">
          <a:xfrm>
            <a:off x="275327" y="274638"/>
            <a:ext cx="8593347" cy="944562"/>
          </a:xfrm>
        </p:spPr>
        <p:txBody>
          <a:bodyPr>
            <a:normAutofit fontScale="90000"/>
          </a:bodyPr>
          <a:lstStyle/>
          <a:p>
            <a:r>
              <a:rPr lang="en-US" dirty="0" smtClean="0"/>
              <a:t>Half of Retirees are Confident in Their Ability to Pay for Long-term Care Expenses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Overall, how confident are you that you </a:t>
            </a:r>
            <a:r>
              <a:rPr lang="en-US" dirty="0"/>
              <a:t>will have enough money to pay for long-term care, such as nursing home or home health care, should you need it during your </a:t>
            </a:r>
            <a:r>
              <a:rPr lang="en-US" dirty="0" smtClean="0"/>
              <a:t>retirement? </a:t>
            </a:r>
            <a:br>
              <a:rPr lang="en-US" dirty="0" smtClean="0"/>
            </a:br>
            <a:r>
              <a:rPr lang="en-US" dirty="0" smtClean="0"/>
              <a:t>(2014 Retirees n=501)</a:t>
            </a:r>
            <a:endParaRPr lang="en-US" dirty="0"/>
          </a:p>
        </p:txBody>
      </p:sp>
      <p:sp>
        <p:nvSpPr>
          <p:cNvPr id="6" name="Slide Number Placeholder 5"/>
          <p:cNvSpPr>
            <a:spLocks noGrp="1"/>
          </p:cNvSpPr>
          <p:nvPr>
            <p:ph type="sldNum" sz="quarter" idx="10"/>
          </p:nvPr>
        </p:nvSpPr>
        <p:spPr/>
        <p:txBody>
          <a:bodyPr/>
          <a:lstStyle/>
          <a:p>
            <a:fld id="{EBAD9AF0-FD35-4E4E-B775-C1DCF7755A5B}" type="slidenum">
              <a:rPr lang="en-US" smtClean="0"/>
              <a:t>19</a:t>
            </a:fld>
            <a:endParaRPr lang="en-US" dirty="0"/>
          </a:p>
        </p:txBody>
      </p:sp>
      <p:sp>
        <p:nvSpPr>
          <p:cNvPr id="9" name="TextBox 1"/>
          <p:cNvSpPr txBox="1"/>
          <p:nvPr/>
        </p:nvSpPr>
        <p:spPr>
          <a:xfrm>
            <a:off x="8119436" y="2753028"/>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30%</a:t>
            </a:r>
            <a:endParaRPr lang="en-US" sz="1400" dirty="0"/>
          </a:p>
        </p:txBody>
      </p:sp>
      <p:sp>
        <p:nvSpPr>
          <p:cNvPr id="10" name="TextBox 1"/>
          <p:cNvSpPr txBox="1"/>
          <p:nvPr/>
        </p:nvSpPr>
        <p:spPr>
          <a:xfrm>
            <a:off x="8119435" y="3449801"/>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17%</a:t>
            </a:r>
            <a:endParaRPr lang="en-US" sz="1400" dirty="0"/>
          </a:p>
        </p:txBody>
      </p:sp>
      <p:sp>
        <p:nvSpPr>
          <p:cNvPr id="11" name="TextBox 1"/>
          <p:cNvSpPr txBox="1"/>
          <p:nvPr/>
        </p:nvSpPr>
        <p:spPr>
          <a:xfrm>
            <a:off x="8119436" y="4116297"/>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31%</a:t>
            </a:r>
            <a:endParaRPr lang="en-US" sz="1400" dirty="0">
              <a:solidFill>
                <a:schemeClr val="bg1"/>
              </a:solidFill>
            </a:endParaRPr>
          </a:p>
        </p:txBody>
      </p:sp>
      <p:sp>
        <p:nvSpPr>
          <p:cNvPr id="12" name="TextBox 1"/>
          <p:cNvSpPr txBox="1"/>
          <p:nvPr/>
        </p:nvSpPr>
        <p:spPr>
          <a:xfrm>
            <a:off x="8119436" y="4681904"/>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20%</a:t>
            </a:r>
            <a:endParaRPr lang="en-US" sz="1400" dirty="0">
              <a:solidFill>
                <a:schemeClr val="bg1"/>
              </a:solidFill>
            </a:endParaRPr>
          </a:p>
        </p:txBody>
      </p:sp>
      <p:sp>
        <p:nvSpPr>
          <p:cNvPr id="19" name="TextBox 18"/>
          <p:cNvSpPr txBox="1"/>
          <p:nvPr/>
        </p:nvSpPr>
        <p:spPr>
          <a:xfrm>
            <a:off x="3816350" y="2572095"/>
            <a:ext cx="514350" cy="307777"/>
          </a:xfrm>
          <a:prstGeom prst="rect">
            <a:avLst/>
          </a:prstGeom>
          <a:noFill/>
        </p:spPr>
        <p:txBody>
          <a:bodyPr wrap="square" rtlCol="0">
            <a:spAutoFit/>
          </a:bodyPr>
          <a:lstStyle/>
          <a:p>
            <a:pPr algn="r"/>
            <a:r>
              <a:rPr lang="en-US" sz="1400" dirty="0" smtClean="0"/>
              <a:t>16%  </a:t>
            </a:r>
            <a:endParaRPr lang="en-US" sz="1400" dirty="0"/>
          </a:p>
        </p:txBody>
      </p:sp>
      <p:sp>
        <p:nvSpPr>
          <p:cNvPr id="20" name="TextBox 19"/>
          <p:cNvSpPr txBox="1"/>
          <p:nvPr/>
        </p:nvSpPr>
        <p:spPr>
          <a:xfrm>
            <a:off x="3816350" y="3080095"/>
            <a:ext cx="514350" cy="307777"/>
          </a:xfrm>
          <a:prstGeom prst="rect">
            <a:avLst/>
          </a:prstGeom>
          <a:noFill/>
        </p:spPr>
        <p:txBody>
          <a:bodyPr wrap="square" rtlCol="0">
            <a:spAutoFit/>
          </a:bodyPr>
          <a:lstStyle/>
          <a:p>
            <a:pPr algn="r"/>
            <a:r>
              <a:rPr lang="en-US" sz="1400" dirty="0" smtClean="0"/>
              <a:t>25%  </a:t>
            </a:r>
            <a:endParaRPr lang="en-US" sz="1400" dirty="0"/>
          </a:p>
        </p:txBody>
      </p:sp>
      <p:sp>
        <p:nvSpPr>
          <p:cNvPr id="22" name="TextBox 21"/>
          <p:cNvSpPr txBox="1"/>
          <p:nvPr/>
        </p:nvSpPr>
        <p:spPr>
          <a:xfrm>
            <a:off x="3816350" y="3829092"/>
            <a:ext cx="514350" cy="307777"/>
          </a:xfrm>
          <a:prstGeom prst="rect">
            <a:avLst/>
          </a:prstGeom>
          <a:noFill/>
        </p:spPr>
        <p:txBody>
          <a:bodyPr wrap="square" rtlCol="0">
            <a:spAutoFit/>
          </a:bodyPr>
          <a:lstStyle/>
          <a:p>
            <a:pPr algn="r"/>
            <a:r>
              <a:rPr lang="en-US" sz="1400" dirty="0" smtClean="0">
                <a:solidFill>
                  <a:schemeClr val="bg1"/>
                </a:solidFill>
              </a:rPr>
              <a:t>33%  </a:t>
            </a:r>
            <a:endParaRPr lang="en-US" sz="1400" dirty="0">
              <a:solidFill>
                <a:schemeClr val="bg1"/>
              </a:solidFill>
            </a:endParaRPr>
          </a:p>
        </p:txBody>
      </p:sp>
      <p:sp>
        <p:nvSpPr>
          <p:cNvPr id="23" name="TextBox 22"/>
          <p:cNvSpPr txBox="1"/>
          <p:nvPr/>
        </p:nvSpPr>
        <p:spPr>
          <a:xfrm>
            <a:off x="3816350" y="4559384"/>
            <a:ext cx="514350" cy="307777"/>
          </a:xfrm>
          <a:prstGeom prst="rect">
            <a:avLst/>
          </a:prstGeom>
          <a:noFill/>
        </p:spPr>
        <p:txBody>
          <a:bodyPr wrap="square" rtlCol="0">
            <a:spAutoFit/>
          </a:bodyPr>
          <a:lstStyle/>
          <a:p>
            <a:pPr algn="r"/>
            <a:r>
              <a:rPr lang="en-US" sz="1400" dirty="0" smtClean="0">
                <a:solidFill>
                  <a:schemeClr val="bg1"/>
                </a:solidFill>
              </a:rPr>
              <a:t>22%  </a:t>
            </a:r>
            <a:endParaRPr lang="en-US" sz="1400" dirty="0">
              <a:solidFill>
                <a:schemeClr val="bg1"/>
              </a:solidFill>
            </a:endParaRPr>
          </a:p>
        </p:txBody>
      </p:sp>
      <p:sp>
        <p:nvSpPr>
          <p:cNvPr id="16"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a:t>Very</a:t>
            </a:r>
          </a:p>
          <a:p>
            <a:pPr algn="r"/>
            <a:r>
              <a:rPr lang="en-US" sz="1050" i="1" dirty="0"/>
              <a:t>Confident</a:t>
            </a:r>
          </a:p>
        </p:txBody>
      </p:sp>
      <p:sp>
        <p:nvSpPr>
          <p:cNvPr id="17" name="TextBox 16"/>
          <p:cNvSpPr txBox="1"/>
          <p:nvPr/>
        </p:nvSpPr>
        <p:spPr>
          <a:xfrm>
            <a:off x="5467232" y="2749838"/>
            <a:ext cx="514350" cy="307777"/>
          </a:xfrm>
          <a:prstGeom prst="rect">
            <a:avLst/>
          </a:prstGeom>
          <a:noFill/>
        </p:spPr>
        <p:txBody>
          <a:bodyPr wrap="square" rtlCol="0">
            <a:spAutoFit/>
          </a:bodyPr>
          <a:lstStyle/>
          <a:p>
            <a:pPr algn="r"/>
            <a:r>
              <a:rPr lang="en-US" sz="1400" dirty="0" smtClean="0"/>
              <a:t>38%  </a:t>
            </a:r>
            <a:endParaRPr lang="en-US" sz="1400" dirty="0"/>
          </a:p>
        </p:txBody>
      </p:sp>
      <p:sp>
        <p:nvSpPr>
          <p:cNvPr id="18" name="TextBox 17"/>
          <p:cNvSpPr txBox="1"/>
          <p:nvPr/>
        </p:nvSpPr>
        <p:spPr>
          <a:xfrm>
            <a:off x="5467232" y="3474216"/>
            <a:ext cx="514350" cy="307777"/>
          </a:xfrm>
          <a:prstGeom prst="rect">
            <a:avLst/>
          </a:prstGeom>
          <a:noFill/>
        </p:spPr>
        <p:txBody>
          <a:bodyPr wrap="square" rtlCol="0">
            <a:spAutoFit/>
          </a:bodyPr>
          <a:lstStyle/>
          <a:p>
            <a:pPr algn="r"/>
            <a:r>
              <a:rPr lang="en-US" sz="1400" dirty="0" smtClean="0"/>
              <a:t>17%  </a:t>
            </a:r>
            <a:endParaRPr lang="en-US" sz="1400" dirty="0"/>
          </a:p>
        </p:txBody>
      </p:sp>
      <p:sp>
        <p:nvSpPr>
          <p:cNvPr id="21" name="TextBox 20"/>
          <p:cNvSpPr txBox="1"/>
          <p:nvPr/>
        </p:nvSpPr>
        <p:spPr>
          <a:xfrm>
            <a:off x="5467232" y="4089328"/>
            <a:ext cx="514350" cy="307777"/>
          </a:xfrm>
          <a:prstGeom prst="rect">
            <a:avLst/>
          </a:prstGeom>
          <a:noFill/>
        </p:spPr>
        <p:txBody>
          <a:bodyPr wrap="square" rtlCol="0">
            <a:spAutoFit/>
          </a:bodyPr>
          <a:lstStyle/>
          <a:p>
            <a:pPr algn="r"/>
            <a:r>
              <a:rPr lang="en-US" sz="1400" dirty="0" smtClean="0">
                <a:solidFill>
                  <a:schemeClr val="bg1"/>
                </a:solidFill>
              </a:rPr>
              <a:t>29%  </a:t>
            </a:r>
            <a:endParaRPr lang="en-US" sz="1400" dirty="0">
              <a:solidFill>
                <a:schemeClr val="bg1"/>
              </a:solidFill>
            </a:endParaRPr>
          </a:p>
        </p:txBody>
      </p:sp>
      <p:sp>
        <p:nvSpPr>
          <p:cNvPr id="24" name="TextBox 23"/>
          <p:cNvSpPr txBox="1"/>
          <p:nvPr/>
        </p:nvSpPr>
        <p:spPr>
          <a:xfrm>
            <a:off x="5467232" y="4654941"/>
            <a:ext cx="514350" cy="307777"/>
          </a:xfrm>
          <a:prstGeom prst="rect">
            <a:avLst/>
          </a:prstGeom>
          <a:noFill/>
        </p:spPr>
        <p:txBody>
          <a:bodyPr wrap="square" rtlCol="0">
            <a:spAutoFit/>
          </a:bodyPr>
          <a:lstStyle/>
          <a:p>
            <a:pPr algn="r"/>
            <a:r>
              <a:rPr lang="en-US" sz="1400" dirty="0" smtClean="0">
                <a:solidFill>
                  <a:schemeClr val="bg1"/>
                </a:solidFill>
              </a:rPr>
              <a:t>15%  </a:t>
            </a:r>
            <a:endParaRPr lang="en-US" sz="1400" dirty="0">
              <a:solidFill>
                <a:schemeClr val="bg1"/>
              </a:solidFill>
            </a:endParaRPr>
          </a:p>
        </p:txBody>
      </p:sp>
      <p:sp>
        <p:nvSpPr>
          <p:cNvPr id="25" name="TextBox 24"/>
          <p:cNvSpPr txBox="1"/>
          <p:nvPr/>
        </p:nvSpPr>
        <p:spPr>
          <a:xfrm>
            <a:off x="2684437" y="2646155"/>
            <a:ext cx="514350" cy="307777"/>
          </a:xfrm>
          <a:prstGeom prst="rect">
            <a:avLst/>
          </a:prstGeom>
          <a:noFill/>
        </p:spPr>
        <p:txBody>
          <a:bodyPr wrap="square" rtlCol="0">
            <a:spAutoFit/>
          </a:bodyPr>
          <a:lstStyle/>
          <a:p>
            <a:pPr algn="r"/>
            <a:r>
              <a:rPr lang="en-US" sz="1400" dirty="0" smtClean="0"/>
              <a:t>27%  </a:t>
            </a:r>
            <a:endParaRPr lang="en-US" sz="1400" dirty="0"/>
          </a:p>
        </p:txBody>
      </p:sp>
      <p:sp>
        <p:nvSpPr>
          <p:cNvPr id="26" name="TextBox 25"/>
          <p:cNvSpPr txBox="1"/>
          <p:nvPr/>
        </p:nvSpPr>
        <p:spPr>
          <a:xfrm>
            <a:off x="2684437" y="3263425"/>
            <a:ext cx="514350" cy="307777"/>
          </a:xfrm>
          <a:prstGeom prst="rect">
            <a:avLst/>
          </a:prstGeom>
          <a:noFill/>
        </p:spPr>
        <p:txBody>
          <a:bodyPr wrap="square" rtlCol="0">
            <a:spAutoFit/>
          </a:bodyPr>
          <a:lstStyle/>
          <a:p>
            <a:pPr algn="r"/>
            <a:r>
              <a:rPr lang="en-US" sz="1400" dirty="0" smtClean="0"/>
              <a:t>18%  </a:t>
            </a:r>
            <a:endParaRPr lang="en-US" sz="1400" dirty="0"/>
          </a:p>
        </p:txBody>
      </p:sp>
      <p:sp>
        <p:nvSpPr>
          <p:cNvPr id="27" name="TextBox 26"/>
          <p:cNvSpPr txBox="1"/>
          <p:nvPr/>
        </p:nvSpPr>
        <p:spPr>
          <a:xfrm>
            <a:off x="2684437" y="3786212"/>
            <a:ext cx="514350" cy="307777"/>
          </a:xfrm>
          <a:prstGeom prst="rect">
            <a:avLst/>
          </a:prstGeom>
          <a:noFill/>
        </p:spPr>
        <p:txBody>
          <a:bodyPr wrap="square" rtlCol="0">
            <a:spAutoFit/>
          </a:bodyPr>
          <a:lstStyle/>
          <a:p>
            <a:pPr algn="r"/>
            <a:r>
              <a:rPr lang="en-US" sz="1400" dirty="0" smtClean="0">
                <a:solidFill>
                  <a:schemeClr val="bg1"/>
                </a:solidFill>
              </a:rPr>
              <a:t>23%  </a:t>
            </a:r>
            <a:endParaRPr lang="en-US" sz="1400" dirty="0">
              <a:solidFill>
                <a:schemeClr val="bg1"/>
              </a:solidFill>
            </a:endParaRPr>
          </a:p>
        </p:txBody>
      </p:sp>
      <p:sp>
        <p:nvSpPr>
          <p:cNvPr id="28" name="TextBox 27"/>
          <p:cNvSpPr txBox="1"/>
          <p:nvPr/>
        </p:nvSpPr>
        <p:spPr>
          <a:xfrm>
            <a:off x="2684437" y="4503326"/>
            <a:ext cx="514350" cy="307777"/>
          </a:xfrm>
          <a:prstGeom prst="rect">
            <a:avLst/>
          </a:prstGeom>
          <a:noFill/>
        </p:spPr>
        <p:txBody>
          <a:bodyPr wrap="square" rtlCol="0">
            <a:spAutoFit/>
          </a:bodyPr>
          <a:lstStyle/>
          <a:p>
            <a:pPr algn="r"/>
            <a:r>
              <a:rPr lang="en-US" sz="1400" dirty="0" smtClean="0">
                <a:solidFill>
                  <a:schemeClr val="bg1"/>
                </a:solidFill>
              </a:rPr>
              <a:t>30%  </a:t>
            </a:r>
            <a:endParaRPr lang="en-US" sz="1400" dirty="0">
              <a:solidFill>
                <a:schemeClr val="bg1"/>
              </a:solidFill>
            </a:endParaRPr>
          </a:p>
        </p:txBody>
      </p:sp>
    </p:spTree>
    <p:extLst>
      <p:ext uri="{BB962C8B-B14F-4D97-AF65-F5344CB8AC3E}">
        <p14:creationId xmlns:p14="http://schemas.microsoft.com/office/powerpoint/2010/main" val="36463868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b="1" dirty="0" smtClean="0"/>
              <a:t>2014 RCS Methodology</a:t>
            </a:r>
            <a:endParaRPr lang="en-US" b="1" dirty="0"/>
          </a:p>
        </p:txBody>
      </p:sp>
      <p:sp>
        <p:nvSpPr>
          <p:cNvPr id="3" name="Content Placeholder 2"/>
          <p:cNvSpPr>
            <a:spLocks noGrp="1"/>
          </p:cNvSpPr>
          <p:nvPr>
            <p:ph idx="1"/>
          </p:nvPr>
        </p:nvSpPr>
        <p:spPr/>
        <p:txBody>
          <a:bodyPr>
            <a:normAutofit fontScale="77500" lnSpcReduction="20000"/>
          </a:bodyPr>
          <a:lstStyle/>
          <a:p>
            <a:pPr>
              <a:lnSpc>
                <a:spcPct val="120000"/>
              </a:lnSpc>
              <a:spcBef>
                <a:spcPts val="1200"/>
              </a:spcBef>
            </a:pPr>
            <a:r>
              <a:rPr lang="en-US" dirty="0" smtClean="0"/>
              <a:t>24</a:t>
            </a:r>
            <a:r>
              <a:rPr lang="en-US" baseline="30000" dirty="0" smtClean="0"/>
              <a:t>th</a:t>
            </a:r>
            <a:r>
              <a:rPr lang="en-US" dirty="0" smtClean="0"/>
              <a:t> annual measure of worker and retiree confidence about retirement</a:t>
            </a:r>
          </a:p>
          <a:p>
            <a:pPr>
              <a:lnSpc>
                <a:spcPct val="120000"/>
              </a:lnSpc>
              <a:spcBef>
                <a:spcPts val="1200"/>
              </a:spcBef>
            </a:pPr>
            <a:r>
              <a:rPr lang="en-US" dirty="0" smtClean="0"/>
              <a:t>1,501</a:t>
            </a:r>
            <a:r>
              <a:rPr lang="en-US" dirty="0" smtClean="0">
                <a:solidFill>
                  <a:srgbClr val="FF0000"/>
                </a:solidFill>
              </a:rPr>
              <a:t> </a:t>
            </a:r>
            <a:r>
              <a:rPr lang="en-US" dirty="0" smtClean="0"/>
              <a:t>18-minute</a:t>
            </a:r>
            <a:r>
              <a:rPr lang="en-US" dirty="0" smtClean="0">
                <a:solidFill>
                  <a:srgbClr val="FF0000"/>
                </a:solidFill>
              </a:rPr>
              <a:t> </a:t>
            </a:r>
            <a:r>
              <a:rPr lang="en-US" dirty="0" smtClean="0"/>
              <a:t>phone interviews using random-digit dialing with cell phone supplement</a:t>
            </a:r>
          </a:p>
          <a:p>
            <a:pPr>
              <a:lnSpc>
                <a:spcPct val="120000"/>
              </a:lnSpc>
              <a:spcBef>
                <a:spcPts val="1200"/>
              </a:spcBef>
            </a:pPr>
            <a:r>
              <a:rPr lang="en-US" dirty="0" smtClean="0"/>
              <a:t>Conducted </a:t>
            </a:r>
            <a:r>
              <a:rPr lang="en-US" dirty="0"/>
              <a:t>in </a:t>
            </a:r>
            <a:r>
              <a:rPr lang="en-US" dirty="0" smtClean="0"/>
              <a:t>January 2014 after record highs in late 2013</a:t>
            </a:r>
          </a:p>
          <a:p>
            <a:pPr>
              <a:lnSpc>
                <a:spcPct val="120000"/>
              </a:lnSpc>
              <a:spcBef>
                <a:spcPts val="1200"/>
              </a:spcBef>
            </a:pPr>
            <a:r>
              <a:rPr lang="en-US" dirty="0" smtClean="0"/>
              <a:t>Interviewed Americans ages 25 and over</a:t>
            </a:r>
          </a:p>
          <a:p>
            <a:pPr>
              <a:lnSpc>
                <a:spcPct val="120000"/>
              </a:lnSpc>
              <a:spcBef>
                <a:spcPts val="1200"/>
              </a:spcBef>
            </a:pPr>
            <a:r>
              <a:rPr lang="en-US" dirty="0" smtClean="0"/>
              <a:t>Two questionnaire versions</a:t>
            </a:r>
            <a:br>
              <a:rPr lang="en-US" dirty="0" smtClean="0"/>
            </a:br>
            <a:r>
              <a:rPr lang="en-US" dirty="0" smtClean="0">
                <a:solidFill>
                  <a:srgbClr val="FF0000"/>
                </a:solidFill>
              </a:rPr>
              <a:t>	</a:t>
            </a:r>
            <a:r>
              <a:rPr lang="en-US" dirty="0" smtClean="0"/>
              <a:t>-  1,000 interviews with workers (not retired) </a:t>
            </a:r>
            <a:br>
              <a:rPr lang="en-US" dirty="0" smtClean="0"/>
            </a:br>
            <a:r>
              <a:rPr lang="en-US" dirty="0" smtClean="0"/>
              <a:t>	-  501 interviews with retirees</a:t>
            </a:r>
          </a:p>
        </p:txBody>
      </p:sp>
      <p:sp>
        <p:nvSpPr>
          <p:cNvPr id="4" name="Slide Number Placeholder 3"/>
          <p:cNvSpPr>
            <a:spLocks noGrp="1"/>
          </p:cNvSpPr>
          <p:nvPr>
            <p:ph type="sldNum" sz="quarter" idx="12"/>
          </p:nvPr>
        </p:nvSpPr>
        <p:spPr/>
        <p:txBody>
          <a:bodyPr/>
          <a:lstStyle/>
          <a:p>
            <a:fld id="{EBAD9AF0-FD35-4E4E-B775-C1DCF7755A5B}" type="slidenum">
              <a:rPr lang="en-US" smtClean="0"/>
              <a:t>2</a:t>
            </a:fld>
            <a:endParaRPr lang="en-US" dirty="0"/>
          </a:p>
        </p:txBody>
      </p:sp>
    </p:spTree>
    <p:extLst>
      <p:ext uri="{BB962C8B-B14F-4D97-AF65-F5344CB8AC3E}">
        <p14:creationId xmlns:p14="http://schemas.microsoft.com/office/powerpoint/2010/main" val="5402148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3711499143"/>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bwMode="white">
          <a:xfrm>
            <a:off x="275327" y="274638"/>
            <a:ext cx="8593347" cy="944562"/>
          </a:xfrm>
        </p:spPr>
        <p:txBody>
          <a:bodyPr>
            <a:normAutofit fontScale="90000"/>
          </a:bodyPr>
          <a:lstStyle/>
          <a:p>
            <a:r>
              <a:rPr lang="en-US" dirty="0" smtClean="0"/>
              <a:t>Worker Confidence in Doing a Good Job Preparing for Retirement Jumped Upwards</a:t>
            </a:r>
            <a:endParaRPr lang="en-US" dirty="0"/>
          </a:p>
        </p:txBody>
      </p:sp>
      <p:sp>
        <p:nvSpPr>
          <p:cNvPr id="3" name="Content Placeholder 2"/>
          <p:cNvSpPr>
            <a:spLocks noGrp="1"/>
          </p:cNvSpPr>
          <p:nvPr>
            <p:ph idx="1"/>
          </p:nvPr>
        </p:nvSpPr>
        <p:spPr/>
        <p:txBody>
          <a:bodyPr/>
          <a:lstStyle/>
          <a:p>
            <a:r>
              <a:rPr lang="en-US" dirty="0" smtClean="0"/>
              <a:t>Overall, how confident are you that you are doing a good job of preparing financially for your retirement? (2014 Workers n=1,000)</a:t>
            </a:r>
            <a:endParaRPr lang="en-US" dirty="0"/>
          </a:p>
        </p:txBody>
      </p:sp>
      <p:sp>
        <p:nvSpPr>
          <p:cNvPr id="5"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1993-2014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20</a:t>
            </a:fld>
            <a:endParaRPr lang="en-US" dirty="0"/>
          </a:p>
        </p:txBody>
      </p:sp>
      <p:sp>
        <p:nvSpPr>
          <p:cNvPr id="9" name="TextBox 1"/>
          <p:cNvSpPr txBox="1"/>
          <p:nvPr/>
        </p:nvSpPr>
        <p:spPr>
          <a:xfrm>
            <a:off x="8138486" y="2518078"/>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20%</a:t>
            </a:r>
            <a:endParaRPr lang="en-US" sz="1400" dirty="0"/>
          </a:p>
        </p:txBody>
      </p:sp>
      <p:sp>
        <p:nvSpPr>
          <p:cNvPr id="10" name="TextBox 1"/>
          <p:cNvSpPr txBox="1"/>
          <p:nvPr/>
        </p:nvSpPr>
        <p:spPr>
          <a:xfrm>
            <a:off x="8138485" y="3008476"/>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13%</a:t>
            </a:r>
            <a:endParaRPr lang="en-US" sz="1400" dirty="0"/>
          </a:p>
        </p:txBody>
      </p:sp>
      <p:sp>
        <p:nvSpPr>
          <p:cNvPr id="11" name="TextBox 1"/>
          <p:cNvSpPr txBox="1"/>
          <p:nvPr/>
        </p:nvSpPr>
        <p:spPr>
          <a:xfrm>
            <a:off x="8138486" y="3801972"/>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44%</a:t>
            </a:r>
            <a:endParaRPr lang="en-US" sz="1400" dirty="0">
              <a:solidFill>
                <a:schemeClr val="bg1"/>
              </a:solidFill>
            </a:endParaRPr>
          </a:p>
        </p:txBody>
      </p:sp>
      <p:sp>
        <p:nvSpPr>
          <p:cNvPr id="12" name="TextBox 1"/>
          <p:cNvSpPr txBox="1"/>
          <p:nvPr/>
        </p:nvSpPr>
        <p:spPr>
          <a:xfrm>
            <a:off x="8138487" y="4660899"/>
            <a:ext cx="294314" cy="26284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22%</a:t>
            </a:r>
            <a:endParaRPr lang="en-US" sz="1400" dirty="0">
              <a:solidFill>
                <a:schemeClr val="bg1"/>
              </a:solidFill>
            </a:endParaRPr>
          </a:p>
        </p:txBody>
      </p:sp>
      <p:sp>
        <p:nvSpPr>
          <p:cNvPr id="19" name="TextBox 18"/>
          <p:cNvSpPr txBox="1"/>
          <p:nvPr/>
        </p:nvSpPr>
        <p:spPr>
          <a:xfrm>
            <a:off x="5676900" y="2451445"/>
            <a:ext cx="514350" cy="307777"/>
          </a:xfrm>
          <a:prstGeom prst="rect">
            <a:avLst/>
          </a:prstGeom>
          <a:noFill/>
        </p:spPr>
        <p:txBody>
          <a:bodyPr wrap="square" rtlCol="0">
            <a:spAutoFit/>
          </a:bodyPr>
          <a:lstStyle/>
          <a:p>
            <a:pPr algn="r"/>
            <a:r>
              <a:rPr lang="en-US" sz="1400" dirty="0" smtClean="0"/>
              <a:t>13%  </a:t>
            </a:r>
            <a:endParaRPr lang="en-US" sz="1400" dirty="0"/>
          </a:p>
        </p:txBody>
      </p:sp>
      <p:sp>
        <p:nvSpPr>
          <p:cNvPr id="20" name="TextBox 19"/>
          <p:cNvSpPr txBox="1"/>
          <p:nvPr/>
        </p:nvSpPr>
        <p:spPr>
          <a:xfrm>
            <a:off x="5676900" y="2857845"/>
            <a:ext cx="514350" cy="307777"/>
          </a:xfrm>
          <a:prstGeom prst="rect">
            <a:avLst/>
          </a:prstGeom>
          <a:noFill/>
        </p:spPr>
        <p:txBody>
          <a:bodyPr wrap="square" rtlCol="0">
            <a:spAutoFit/>
          </a:bodyPr>
          <a:lstStyle/>
          <a:p>
            <a:pPr algn="r"/>
            <a:r>
              <a:rPr lang="en-US" sz="1400" dirty="0" smtClean="0"/>
              <a:t>15%  </a:t>
            </a:r>
            <a:endParaRPr lang="en-US" sz="1400" dirty="0"/>
          </a:p>
        </p:txBody>
      </p:sp>
      <p:sp>
        <p:nvSpPr>
          <p:cNvPr id="22" name="TextBox 21"/>
          <p:cNvSpPr txBox="1"/>
          <p:nvPr/>
        </p:nvSpPr>
        <p:spPr>
          <a:xfrm>
            <a:off x="5676900" y="3568742"/>
            <a:ext cx="514350" cy="307777"/>
          </a:xfrm>
          <a:prstGeom prst="rect">
            <a:avLst/>
          </a:prstGeom>
          <a:noFill/>
        </p:spPr>
        <p:txBody>
          <a:bodyPr wrap="square" rtlCol="0">
            <a:spAutoFit/>
          </a:bodyPr>
          <a:lstStyle/>
          <a:p>
            <a:pPr algn="r"/>
            <a:r>
              <a:rPr lang="en-US" sz="1400" dirty="0" smtClean="0">
                <a:solidFill>
                  <a:schemeClr val="bg1"/>
                </a:solidFill>
              </a:rPr>
              <a:t>45%  </a:t>
            </a:r>
            <a:endParaRPr lang="en-US" sz="1400" dirty="0">
              <a:solidFill>
                <a:schemeClr val="bg1"/>
              </a:solidFill>
            </a:endParaRPr>
          </a:p>
        </p:txBody>
      </p:sp>
      <p:sp>
        <p:nvSpPr>
          <p:cNvPr id="23" name="TextBox 22"/>
          <p:cNvSpPr txBox="1"/>
          <p:nvPr/>
        </p:nvSpPr>
        <p:spPr>
          <a:xfrm>
            <a:off x="5676900" y="4527634"/>
            <a:ext cx="514350" cy="307777"/>
          </a:xfrm>
          <a:prstGeom prst="rect">
            <a:avLst/>
          </a:prstGeom>
          <a:noFill/>
        </p:spPr>
        <p:txBody>
          <a:bodyPr wrap="square" rtlCol="0">
            <a:spAutoFit/>
          </a:bodyPr>
          <a:lstStyle/>
          <a:p>
            <a:pPr algn="r"/>
            <a:r>
              <a:rPr lang="en-US" sz="1400" dirty="0" smtClean="0">
                <a:solidFill>
                  <a:schemeClr val="bg1"/>
                </a:solidFill>
              </a:rPr>
              <a:t>26%  </a:t>
            </a:r>
            <a:endParaRPr lang="en-US" sz="1400" dirty="0">
              <a:solidFill>
                <a:schemeClr val="bg1"/>
              </a:solidFill>
            </a:endParaRPr>
          </a:p>
        </p:txBody>
      </p:sp>
      <p:sp>
        <p:nvSpPr>
          <p:cNvPr id="16"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a:t>Very</a:t>
            </a:r>
          </a:p>
          <a:p>
            <a:pPr algn="r"/>
            <a:r>
              <a:rPr lang="en-US" sz="1050" i="1" dirty="0"/>
              <a:t>Confident</a:t>
            </a:r>
          </a:p>
        </p:txBody>
      </p:sp>
      <p:sp>
        <p:nvSpPr>
          <p:cNvPr id="17" name="TextBox 16"/>
          <p:cNvSpPr txBox="1"/>
          <p:nvPr/>
        </p:nvSpPr>
        <p:spPr>
          <a:xfrm>
            <a:off x="2622432" y="2406938"/>
            <a:ext cx="514350" cy="307777"/>
          </a:xfrm>
          <a:prstGeom prst="rect">
            <a:avLst/>
          </a:prstGeom>
          <a:noFill/>
        </p:spPr>
        <p:txBody>
          <a:bodyPr wrap="square" rtlCol="0">
            <a:spAutoFit/>
          </a:bodyPr>
          <a:lstStyle/>
          <a:p>
            <a:pPr algn="r"/>
            <a:r>
              <a:rPr lang="en-US" sz="1400" dirty="0" smtClean="0"/>
              <a:t>9%  </a:t>
            </a:r>
            <a:endParaRPr lang="en-US" sz="1400" dirty="0"/>
          </a:p>
        </p:txBody>
      </p:sp>
      <p:sp>
        <p:nvSpPr>
          <p:cNvPr id="18" name="TextBox 17"/>
          <p:cNvSpPr txBox="1"/>
          <p:nvPr/>
        </p:nvSpPr>
        <p:spPr>
          <a:xfrm>
            <a:off x="2622432" y="2801116"/>
            <a:ext cx="514350" cy="307777"/>
          </a:xfrm>
          <a:prstGeom prst="rect">
            <a:avLst/>
          </a:prstGeom>
          <a:noFill/>
        </p:spPr>
        <p:txBody>
          <a:bodyPr wrap="square" rtlCol="0">
            <a:spAutoFit/>
          </a:bodyPr>
          <a:lstStyle/>
          <a:p>
            <a:pPr algn="r"/>
            <a:r>
              <a:rPr lang="en-US" sz="1400" dirty="0" smtClean="0"/>
              <a:t>17%  </a:t>
            </a:r>
            <a:endParaRPr lang="en-US" sz="1400" dirty="0"/>
          </a:p>
        </p:txBody>
      </p:sp>
      <p:sp>
        <p:nvSpPr>
          <p:cNvPr id="21" name="TextBox 20"/>
          <p:cNvSpPr txBox="1"/>
          <p:nvPr/>
        </p:nvSpPr>
        <p:spPr>
          <a:xfrm>
            <a:off x="2622432" y="3603553"/>
            <a:ext cx="514350" cy="307777"/>
          </a:xfrm>
          <a:prstGeom prst="rect">
            <a:avLst/>
          </a:prstGeom>
          <a:noFill/>
        </p:spPr>
        <p:txBody>
          <a:bodyPr wrap="square" rtlCol="0">
            <a:spAutoFit/>
          </a:bodyPr>
          <a:lstStyle/>
          <a:p>
            <a:pPr algn="r"/>
            <a:r>
              <a:rPr lang="en-US" sz="1400" dirty="0" smtClean="0">
                <a:solidFill>
                  <a:schemeClr val="bg1"/>
                </a:solidFill>
              </a:rPr>
              <a:t>50%  </a:t>
            </a:r>
            <a:endParaRPr lang="en-US" sz="1400" dirty="0">
              <a:solidFill>
                <a:schemeClr val="bg1"/>
              </a:solidFill>
            </a:endParaRPr>
          </a:p>
        </p:txBody>
      </p:sp>
      <p:sp>
        <p:nvSpPr>
          <p:cNvPr id="24" name="TextBox 23"/>
          <p:cNvSpPr txBox="1"/>
          <p:nvPr/>
        </p:nvSpPr>
        <p:spPr>
          <a:xfrm>
            <a:off x="2622432" y="4553341"/>
            <a:ext cx="514350" cy="307777"/>
          </a:xfrm>
          <a:prstGeom prst="rect">
            <a:avLst/>
          </a:prstGeom>
          <a:noFill/>
        </p:spPr>
        <p:txBody>
          <a:bodyPr wrap="square" rtlCol="0">
            <a:spAutoFit/>
          </a:bodyPr>
          <a:lstStyle/>
          <a:p>
            <a:pPr algn="r"/>
            <a:r>
              <a:rPr lang="en-US" sz="1400" dirty="0" smtClean="0">
                <a:solidFill>
                  <a:schemeClr val="bg1"/>
                </a:solidFill>
              </a:rPr>
              <a:t>23%  </a:t>
            </a:r>
            <a:endParaRPr lang="en-US" sz="1400" dirty="0">
              <a:solidFill>
                <a:schemeClr val="bg1"/>
              </a:solidFill>
            </a:endParaRPr>
          </a:p>
        </p:txBody>
      </p:sp>
      <p:sp>
        <p:nvSpPr>
          <p:cNvPr id="25" name="TextBox 24"/>
          <p:cNvSpPr txBox="1"/>
          <p:nvPr/>
        </p:nvSpPr>
        <p:spPr>
          <a:xfrm>
            <a:off x="750862" y="2503280"/>
            <a:ext cx="514350" cy="307777"/>
          </a:xfrm>
          <a:prstGeom prst="rect">
            <a:avLst/>
          </a:prstGeom>
          <a:noFill/>
        </p:spPr>
        <p:txBody>
          <a:bodyPr wrap="square" rtlCol="0">
            <a:spAutoFit/>
          </a:bodyPr>
          <a:lstStyle/>
          <a:p>
            <a:pPr algn="r"/>
            <a:r>
              <a:rPr lang="en-US" sz="1400" dirty="0" smtClean="0"/>
              <a:t>15%  </a:t>
            </a:r>
            <a:endParaRPr lang="en-US" sz="1400" dirty="0"/>
          </a:p>
        </p:txBody>
      </p:sp>
      <p:sp>
        <p:nvSpPr>
          <p:cNvPr id="26" name="TextBox 25"/>
          <p:cNvSpPr txBox="1"/>
          <p:nvPr/>
        </p:nvSpPr>
        <p:spPr>
          <a:xfrm>
            <a:off x="750862" y="2930050"/>
            <a:ext cx="514350" cy="307777"/>
          </a:xfrm>
          <a:prstGeom prst="rect">
            <a:avLst/>
          </a:prstGeom>
          <a:noFill/>
        </p:spPr>
        <p:txBody>
          <a:bodyPr wrap="square" rtlCol="0">
            <a:spAutoFit/>
          </a:bodyPr>
          <a:lstStyle/>
          <a:p>
            <a:pPr algn="r"/>
            <a:r>
              <a:rPr lang="en-US" sz="1400" dirty="0" smtClean="0"/>
              <a:t>20%  </a:t>
            </a:r>
            <a:endParaRPr lang="en-US" sz="1400" dirty="0"/>
          </a:p>
        </p:txBody>
      </p:sp>
      <p:sp>
        <p:nvSpPr>
          <p:cNvPr id="27" name="TextBox 26"/>
          <p:cNvSpPr txBox="1"/>
          <p:nvPr/>
        </p:nvSpPr>
        <p:spPr>
          <a:xfrm>
            <a:off x="750862" y="3656037"/>
            <a:ext cx="514350" cy="307777"/>
          </a:xfrm>
          <a:prstGeom prst="rect">
            <a:avLst/>
          </a:prstGeom>
          <a:noFill/>
        </p:spPr>
        <p:txBody>
          <a:bodyPr wrap="square" rtlCol="0">
            <a:spAutoFit/>
          </a:bodyPr>
          <a:lstStyle/>
          <a:p>
            <a:pPr algn="r"/>
            <a:r>
              <a:rPr lang="en-US" sz="1400" dirty="0" smtClean="0">
                <a:solidFill>
                  <a:schemeClr val="bg1"/>
                </a:solidFill>
              </a:rPr>
              <a:t>42%  </a:t>
            </a:r>
            <a:endParaRPr lang="en-US" sz="1400" dirty="0">
              <a:solidFill>
                <a:schemeClr val="bg1"/>
              </a:solidFill>
            </a:endParaRPr>
          </a:p>
        </p:txBody>
      </p:sp>
      <p:sp>
        <p:nvSpPr>
          <p:cNvPr id="28" name="TextBox 27"/>
          <p:cNvSpPr txBox="1"/>
          <p:nvPr/>
        </p:nvSpPr>
        <p:spPr>
          <a:xfrm>
            <a:off x="750862" y="4576351"/>
            <a:ext cx="514350" cy="307777"/>
          </a:xfrm>
          <a:prstGeom prst="rect">
            <a:avLst/>
          </a:prstGeom>
          <a:noFill/>
        </p:spPr>
        <p:txBody>
          <a:bodyPr wrap="square" rtlCol="0">
            <a:spAutoFit/>
          </a:bodyPr>
          <a:lstStyle/>
          <a:p>
            <a:pPr algn="r"/>
            <a:r>
              <a:rPr lang="en-US" sz="1400" dirty="0" smtClean="0">
                <a:solidFill>
                  <a:schemeClr val="bg1"/>
                </a:solidFill>
              </a:rPr>
              <a:t>22%  </a:t>
            </a:r>
            <a:endParaRPr lang="en-US" sz="1400" dirty="0">
              <a:solidFill>
                <a:schemeClr val="bg1"/>
              </a:solidFill>
            </a:endParaRPr>
          </a:p>
        </p:txBody>
      </p:sp>
      <p:sp>
        <p:nvSpPr>
          <p:cNvPr id="31" name="TextBox 30"/>
          <p:cNvSpPr txBox="1"/>
          <p:nvPr/>
        </p:nvSpPr>
        <p:spPr>
          <a:xfrm>
            <a:off x="6405762" y="2474638"/>
            <a:ext cx="514350" cy="307777"/>
          </a:xfrm>
          <a:prstGeom prst="rect">
            <a:avLst/>
          </a:prstGeom>
          <a:noFill/>
        </p:spPr>
        <p:txBody>
          <a:bodyPr wrap="square" rtlCol="0">
            <a:spAutoFit/>
          </a:bodyPr>
          <a:lstStyle/>
          <a:p>
            <a:pPr algn="r"/>
            <a:r>
              <a:rPr lang="en-US" sz="1400" dirty="0" smtClean="0"/>
              <a:t>14%  </a:t>
            </a:r>
            <a:endParaRPr lang="en-US" sz="1400" dirty="0"/>
          </a:p>
        </p:txBody>
      </p:sp>
      <p:sp>
        <p:nvSpPr>
          <p:cNvPr id="32" name="TextBox 31"/>
          <p:cNvSpPr txBox="1"/>
          <p:nvPr/>
        </p:nvSpPr>
        <p:spPr>
          <a:xfrm>
            <a:off x="6405762" y="3750959"/>
            <a:ext cx="514350" cy="307777"/>
          </a:xfrm>
          <a:prstGeom prst="rect">
            <a:avLst/>
          </a:prstGeom>
          <a:noFill/>
        </p:spPr>
        <p:txBody>
          <a:bodyPr wrap="square" rtlCol="0">
            <a:spAutoFit/>
          </a:bodyPr>
          <a:lstStyle/>
          <a:p>
            <a:pPr algn="r"/>
            <a:r>
              <a:rPr lang="en-US" sz="1400" dirty="0" smtClean="0">
                <a:solidFill>
                  <a:schemeClr val="bg1"/>
                </a:solidFill>
              </a:rPr>
              <a:t>49%  </a:t>
            </a:r>
            <a:endParaRPr lang="en-US" sz="1400" dirty="0">
              <a:solidFill>
                <a:schemeClr val="bg1"/>
              </a:solidFill>
            </a:endParaRPr>
          </a:p>
        </p:txBody>
      </p:sp>
      <p:sp>
        <p:nvSpPr>
          <p:cNvPr id="33" name="TextBox 32"/>
          <p:cNvSpPr txBox="1"/>
          <p:nvPr/>
        </p:nvSpPr>
        <p:spPr>
          <a:xfrm>
            <a:off x="6405762" y="4600522"/>
            <a:ext cx="514350" cy="307777"/>
          </a:xfrm>
          <a:prstGeom prst="rect">
            <a:avLst/>
          </a:prstGeom>
          <a:noFill/>
        </p:spPr>
        <p:txBody>
          <a:bodyPr wrap="square" rtlCol="0">
            <a:spAutoFit/>
          </a:bodyPr>
          <a:lstStyle/>
          <a:p>
            <a:pPr algn="r"/>
            <a:r>
              <a:rPr lang="en-US" sz="1400" dirty="0" smtClean="0">
                <a:solidFill>
                  <a:schemeClr val="bg1"/>
                </a:solidFill>
              </a:rPr>
              <a:t>20%  </a:t>
            </a:r>
            <a:endParaRPr lang="en-US" sz="1400" dirty="0">
              <a:solidFill>
                <a:schemeClr val="bg1"/>
              </a:solidFill>
            </a:endParaRPr>
          </a:p>
        </p:txBody>
      </p:sp>
      <p:sp>
        <p:nvSpPr>
          <p:cNvPr id="34" name="TextBox 33"/>
          <p:cNvSpPr txBox="1"/>
          <p:nvPr/>
        </p:nvSpPr>
        <p:spPr>
          <a:xfrm>
            <a:off x="6405762" y="2890626"/>
            <a:ext cx="514350" cy="307777"/>
          </a:xfrm>
          <a:prstGeom prst="rect">
            <a:avLst/>
          </a:prstGeom>
          <a:noFill/>
        </p:spPr>
        <p:txBody>
          <a:bodyPr wrap="square" rtlCol="0">
            <a:spAutoFit/>
          </a:bodyPr>
          <a:lstStyle/>
          <a:p>
            <a:pPr algn="r"/>
            <a:r>
              <a:rPr lang="en-US" sz="1400" dirty="0" smtClean="0"/>
              <a:t>16%  </a:t>
            </a:r>
            <a:endParaRPr lang="en-US" sz="1400" dirty="0"/>
          </a:p>
        </p:txBody>
      </p:sp>
    </p:spTree>
    <p:extLst>
      <p:ext uri="{BB962C8B-B14F-4D97-AF65-F5344CB8AC3E}">
        <p14:creationId xmlns:p14="http://schemas.microsoft.com/office/powerpoint/2010/main" val="4081483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2421096924"/>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bwMode="white">
          <a:xfrm>
            <a:off x="275327" y="274638"/>
            <a:ext cx="8593347" cy="944562"/>
          </a:xfrm>
        </p:spPr>
        <p:txBody>
          <a:bodyPr>
            <a:normAutofit fontScale="90000"/>
          </a:bodyPr>
          <a:lstStyle/>
          <a:p>
            <a:r>
              <a:rPr lang="en-US" dirty="0" smtClean="0"/>
              <a:t>Retiree Confidence in Retirement Preparations Statistically Unchanged</a:t>
            </a:r>
            <a:endParaRPr lang="en-US" dirty="0"/>
          </a:p>
        </p:txBody>
      </p:sp>
      <p:sp>
        <p:nvSpPr>
          <p:cNvPr id="3" name="Content Placeholder 2"/>
          <p:cNvSpPr>
            <a:spLocks noGrp="1"/>
          </p:cNvSpPr>
          <p:nvPr>
            <p:ph idx="1"/>
          </p:nvPr>
        </p:nvSpPr>
        <p:spPr/>
        <p:txBody>
          <a:bodyPr/>
          <a:lstStyle/>
          <a:p>
            <a:r>
              <a:rPr lang="en-US" dirty="0" smtClean="0"/>
              <a:t>Overall, how confident are you that you did a good job of preparing financially for your retirement? (2014 Retirees n=501)</a:t>
            </a:r>
            <a:endParaRPr lang="en-US" dirty="0"/>
          </a:p>
        </p:txBody>
      </p:sp>
      <p:sp>
        <p:nvSpPr>
          <p:cNvPr id="5"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1993-2014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21</a:t>
            </a:fld>
            <a:endParaRPr lang="en-US" dirty="0"/>
          </a:p>
        </p:txBody>
      </p:sp>
      <p:sp>
        <p:nvSpPr>
          <p:cNvPr id="9" name="TextBox 1"/>
          <p:cNvSpPr txBox="1"/>
          <p:nvPr/>
        </p:nvSpPr>
        <p:spPr>
          <a:xfrm>
            <a:off x="8138486" y="247680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20%</a:t>
            </a:r>
            <a:endParaRPr lang="en-US" sz="1400" dirty="0"/>
          </a:p>
        </p:txBody>
      </p:sp>
      <p:sp>
        <p:nvSpPr>
          <p:cNvPr id="10" name="TextBox 1"/>
          <p:cNvSpPr txBox="1"/>
          <p:nvPr/>
        </p:nvSpPr>
        <p:spPr>
          <a:xfrm>
            <a:off x="8138485" y="2830676"/>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10%</a:t>
            </a:r>
            <a:endParaRPr lang="en-US" sz="1400" dirty="0"/>
          </a:p>
        </p:txBody>
      </p:sp>
      <p:sp>
        <p:nvSpPr>
          <p:cNvPr id="11" name="TextBox 1"/>
          <p:cNvSpPr txBox="1"/>
          <p:nvPr/>
        </p:nvSpPr>
        <p:spPr>
          <a:xfrm>
            <a:off x="8138486" y="3598772"/>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40%</a:t>
            </a:r>
            <a:endParaRPr lang="en-US" sz="1400" dirty="0">
              <a:solidFill>
                <a:schemeClr val="bg1"/>
              </a:solidFill>
            </a:endParaRPr>
          </a:p>
        </p:txBody>
      </p:sp>
      <p:sp>
        <p:nvSpPr>
          <p:cNvPr id="12" name="TextBox 1"/>
          <p:cNvSpPr txBox="1"/>
          <p:nvPr/>
        </p:nvSpPr>
        <p:spPr>
          <a:xfrm>
            <a:off x="8138486" y="455807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29%</a:t>
            </a:r>
            <a:endParaRPr lang="en-US" sz="1400" dirty="0">
              <a:solidFill>
                <a:schemeClr val="bg1"/>
              </a:solidFill>
            </a:endParaRPr>
          </a:p>
        </p:txBody>
      </p:sp>
      <p:sp>
        <p:nvSpPr>
          <p:cNvPr id="19" name="TextBox 18"/>
          <p:cNvSpPr txBox="1"/>
          <p:nvPr/>
        </p:nvSpPr>
        <p:spPr>
          <a:xfrm>
            <a:off x="4143375" y="2530820"/>
            <a:ext cx="514350" cy="307777"/>
          </a:xfrm>
          <a:prstGeom prst="rect">
            <a:avLst/>
          </a:prstGeom>
          <a:noFill/>
        </p:spPr>
        <p:txBody>
          <a:bodyPr wrap="square" rtlCol="0">
            <a:spAutoFit/>
          </a:bodyPr>
          <a:lstStyle/>
          <a:p>
            <a:pPr algn="r"/>
            <a:r>
              <a:rPr lang="en-US" sz="1400" dirty="0" smtClean="0"/>
              <a:t>18%  </a:t>
            </a:r>
            <a:endParaRPr lang="en-US" sz="1400" dirty="0"/>
          </a:p>
        </p:txBody>
      </p:sp>
      <p:sp>
        <p:nvSpPr>
          <p:cNvPr id="20" name="TextBox 19"/>
          <p:cNvSpPr txBox="1"/>
          <p:nvPr/>
        </p:nvSpPr>
        <p:spPr>
          <a:xfrm>
            <a:off x="4143375" y="2861020"/>
            <a:ext cx="514350" cy="307777"/>
          </a:xfrm>
          <a:prstGeom prst="rect">
            <a:avLst/>
          </a:prstGeom>
          <a:noFill/>
        </p:spPr>
        <p:txBody>
          <a:bodyPr wrap="square" rtlCol="0">
            <a:spAutoFit/>
          </a:bodyPr>
          <a:lstStyle/>
          <a:p>
            <a:pPr algn="r"/>
            <a:r>
              <a:rPr lang="en-US" sz="1400" dirty="0" smtClean="0"/>
              <a:t>6%  </a:t>
            </a:r>
            <a:endParaRPr lang="en-US" sz="1400" dirty="0"/>
          </a:p>
        </p:txBody>
      </p:sp>
      <p:sp>
        <p:nvSpPr>
          <p:cNvPr id="22" name="TextBox 21"/>
          <p:cNvSpPr txBox="1"/>
          <p:nvPr/>
        </p:nvSpPr>
        <p:spPr>
          <a:xfrm>
            <a:off x="4143375" y="3394117"/>
            <a:ext cx="514350" cy="307777"/>
          </a:xfrm>
          <a:prstGeom prst="rect">
            <a:avLst/>
          </a:prstGeom>
          <a:noFill/>
        </p:spPr>
        <p:txBody>
          <a:bodyPr wrap="square" rtlCol="0">
            <a:spAutoFit/>
          </a:bodyPr>
          <a:lstStyle/>
          <a:p>
            <a:pPr algn="r"/>
            <a:r>
              <a:rPr lang="en-US" sz="1400" dirty="0" smtClean="0">
                <a:solidFill>
                  <a:schemeClr val="bg1"/>
                </a:solidFill>
              </a:rPr>
              <a:t>34%  </a:t>
            </a:r>
            <a:endParaRPr lang="en-US" sz="1400" dirty="0">
              <a:solidFill>
                <a:schemeClr val="bg1"/>
              </a:solidFill>
            </a:endParaRPr>
          </a:p>
        </p:txBody>
      </p:sp>
      <p:sp>
        <p:nvSpPr>
          <p:cNvPr id="23" name="TextBox 22"/>
          <p:cNvSpPr txBox="1"/>
          <p:nvPr/>
        </p:nvSpPr>
        <p:spPr>
          <a:xfrm>
            <a:off x="4143375" y="4327609"/>
            <a:ext cx="514350" cy="307777"/>
          </a:xfrm>
          <a:prstGeom prst="rect">
            <a:avLst/>
          </a:prstGeom>
          <a:noFill/>
        </p:spPr>
        <p:txBody>
          <a:bodyPr wrap="square" rtlCol="0">
            <a:spAutoFit/>
          </a:bodyPr>
          <a:lstStyle/>
          <a:p>
            <a:pPr algn="r"/>
            <a:r>
              <a:rPr lang="en-US" sz="1400" dirty="0" smtClean="0">
                <a:solidFill>
                  <a:schemeClr val="bg1"/>
                </a:solidFill>
              </a:rPr>
              <a:t>41%  </a:t>
            </a:r>
            <a:endParaRPr lang="en-US" sz="1400" dirty="0">
              <a:solidFill>
                <a:schemeClr val="bg1"/>
              </a:solidFill>
            </a:endParaRPr>
          </a:p>
        </p:txBody>
      </p:sp>
      <p:sp>
        <p:nvSpPr>
          <p:cNvPr id="16"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a:t>Very</a:t>
            </a:r>
          </a:p>
          <a:p>
            <a:pPr algn="r"/>
            <a:r>
              <a:rPr lang="en-US" sz="1050" i="1" dirty="0"/>
              <a:t>Confident</a:t>
            </a:r>
          </a:p>
        </p:txBody>
      </p:sp>
      <p:sp>
        <p:nvSpPr>
          <p:cNvPr id="17" name="TextBox 16"/>
          <p:cNvSpPr txBox="1"/>
          <p:nvPr/>
        </p:nvSpPr>
        <p:spPr>
          <a:xfrm>
            <a:off x="5670432" y="2419638"/>
            <a:ext cx="514350" cy="307777"/>
          </a:xfrm>
          <a:prstGeom prst="rect">
            <a:avLst/>
          </a:prstGeom>
          <a:noFill/>
        </p:spPr>
        <p:txBody>
          <a:bodyPr wrap="square" rtlCol="0">
            <a:spAutoFit/>
          </a:bodyPr>
          <a:lstStyle/>
          <a:p>
            <a:pPr algn="r"/>
            <a:r>
              <a:rPr lang="en-US" sz="1400" dirty="0" smtClean="0"/>
              <a:t>7%  </a:t>
            </a:r>
            <a:endParaRPr lang="en-US" sz="1400" dirty="0"/>
          </a:p>
        </p:txBody>
      </p:sp>
      <p:sp>
        <p:nvSpPr>
          <p:cNvPr id="18" name="TextBox 17"/>
          <p:cNvSpPr txBox="1"/>
          <p:nvPr/>
        </p:nvSpPr>
        <p:spPr>
          <a:xfrm>
            <a:off x="5670432" y="2674116"/>
            <a:ext cx="514350" cy="307777"/>
          </a:xfrm>
          <a:prstGeom prst="rect">
            <a:avLst/>
          </a:prstGeom>
          <a:noFill/>
        </p:spPr>
        <p:txBody>
          <a:bodyPr wrap="square" rtlCol="0">
            <a:spAutoFit/>
          </a:bodyPr>
          <a:lstStyle/>
          <a:p>
            <a:pPr algn="r"/>
            <a:r>
              <a:rPr lang="en-US" sz="1400" dirty="0" smtClean="0"/>
              <a:t>10%  </a:t>
            </a:r>
            <a:endParaRPr lang="en-US" sz="1400" dirty="0"/>
          </a:p>
        </p:txBody>
      </p:sp>
      <p:sp>
        <p:nvSpPr>
          <p:cNvPr id="21" name="TextBox 20"/>
          <p:cNvSpPr txBox="1"/>
          <p:nvPr/>
        </p:nvSpPr>
        <p:spPr>
          <a:xfrm>
            <a:off x="5670432" y="3311453"/>
            <a:ext cx="514350" cy="307777"/>
          </a:xfrm>
          <a:prstGeom prst="rect">
            <a:avLst/>
          </a:prstGeom>
          <a:noFill/>
        </p:spPr>
        <p:txBody>
          <a:bodyPr wrap="square" rtlCol="0">
            <a:spAutoFit/>
          </a:bodyPr>
          <a:lstStyle/>
          <a:p>
            <a:pPr algn="r"/>
            <a:r>
              <a:rPr lang="en-US" sz="1400" dirty="0" smtClean="0">
                <a:solidFill>
                  <a:schemeClr val="bg1"/>
                </a:solidFill>
              </a:rPr>
              <a:t>41%  </a:t>
            </a:r>
            <a:endParaRPr lang="en-US" sz="1400" dirty="0">
              <a:solidFill>
                <a:schemeClr val="bg1"/>
              </a:solidFill>
            </a:endParaRPr>
          </a:p>
        </p:txBody>
      </p:sp>
      <p:sp>
        <p:nvSpPr>
          <p:cNvPr id="24" name="TextBox 23"/>
          <p:cNvSpPr txBox="1"/>
          <p:nvPr/>
        </p:nvSpPr>
        <p:spPr>
          <a:xfrm>
            <a:off x="5670432" y="4337441"/>
            <a:ext cx="514350" cy="307777"/>
          </a:xfrm>
          <a:prstGeom prst="rect">
            <a:avLst/>
          </a:prstGeom>
          <a:noFill/>
        </p:spPr>
        <p:txBody>
          <a:bodyPr wrap="square" rtlCol="0">
            <a:spAutoFit/>
          </a:bodyPr>
          <a:lstStyle/>
          <a:p>
            <a:pPr algn="r"/>
            <a:r>
              <a:rPr lang="en-US" sz="1400" dirty="0" smtClean="0">
                <a:solidFill>
                  <a:schemeClr val="bg1"/>
                </a:solidFill>
              </a:rPr>
              <a:t>39%  </a:t>
            </a:r>
            <a:endParaRPr lang="en-US" sz="1400" dirty="0">
              <a:solidFill>
                <a:schemeClr val="bg1"/>
              </a:solidFill>
            </a:endParaRPr>
          </a:p>
        </p:txBody>
      </p:sp>
      <p:sp>
        <p:nvSpPr>
          <p:cNvPr id="25" name="TextBox 24"/>
          <p:cNvSpPr txBox="1"/>
          <p:nvPr/>
        </p:nvSpPr>
        <p:spPr>
          <a:xfrm>
            <a:off x="2649512" y="2462005"/>
            <a:ext cx="514350" cy="307777"/>
          </a:xfrm>
          <a:prstGeom prst="rect">
            <a:avLst/>
          </a:prstGeom>
          <a:noFill/>
        </p:spPr>
        <p:txBody>
          <a:bodyPr wrap="square" rtlCol="0">
            <a:spAutoFit/>
          </a:bodyPr>
          <a:lstStyle/>
          <a:p>
            <a:pPr algn="r"/>
            <a:r>
              <a:rPr lang="en-US" sz="1400" dirty="0"/>
              <a:t>9</a:t>
            </a:r>
            <a:r>
              <a:rPr lang="en-US" sz="1400" dirty="0" smtClean="0"/>
              <a:t>%  </a:t>
            </a:r>
            <a:endParaRPr lang="en-US" sz="1400" dirty="0"/>
          </a:p>
        </p:txBody>
      </p:sp>
      <p:sp>
        <p:nvSpPr>
          <p:cNvPr id="26" name="TextBox 25"/>
          <p:cNvSpPr txBox="1"/>
          <p:nvPr/>
        </p:nvSpPr>
        <p:spPr>
          <a:xfrm>
            <a:off x="2649512" y="2799875"/>
            <a:ext cx="514350" cy="307777"/>
          </a:xfrm>
          <a:prstGeom prst="rect">
            <a:avLst/>
          </a:prstGeom>
          <a:noFill/>
        </p:spPr>
        <p:txBody>
          <a:bodyPr wrap="square" rtlCol="0">
            <a:spAutoFit/>
          </a:bodyPr>
          <a:lstStyle/>
          <a:p>
            <a:pPr algn="r"/>
            <a:r>
              <a:rPr lang="en-US" sz="1400" dirty="0" smtClean="0"/>
              <a:t>16%  </a:t>
            </a:r>
            <a:endParaRPr lang="en-US" sz="1400" dirty="0"/>
          </a:p>
        </p:txBody>
      </p:sp>
      <p:sp>
        <p:nvSpPr>
          <p:cNvPr id="27" name="TextBox 26"/>
          <p:cNvSpPr txBox="1"/>
          <p:nvPr/>
        </p:nvSpPr>
        <p:spPr>
          <a:xfrm>
            <a:off x="2649512" y="3424262"/>
            <a:ext cx="514350" cy="307777"/>
          </a:xfrm>
          <a:prstGeom prst="rect">
            <a:avLst/>
          </a:prstGeom>
          <a:noFill/>
        </p:spPr>
        <p:txBody>
          <a:bodyPr wrap="square" rtlCol="0">
            <a:spAutoFit/>
          </a:bodyPr>
          <a:lstStyle/>
          <a:p>
            <a:pPr algn="r"/>
            <a:r>
              <a:rPr lang="en-US" sz="1400" dirty="0" smtClean="0">
                <a:solidFill>
                  <a:schemeClr val="bg1"/>
                </a:solidFill>
              </a:rPr>
              <a:t>40%  </a:t>
            </a:r>
            <a:endParaRPr lang="en-US" sz="1400" dirty="0">
              <a:solidFill>
                <a:schemeClr val="bg1"/>
              </a:solidFill>
            </a:endParaRPr>
          </a:p>
        </p:txBody>
      </p:sp>
      <p:sp>
        <p:nvSpPr>
          <p:cNvPr id="28" name="TextBox 27"/>
          <p:cNvSpPr txBox="1"/>
          <p:nvPr/>
        </p:nvSpPr>
        <p:spPr>
          <a:xfrm>
            <a:off x="2649512" y="4433476"/>
            <a:ext cx="514350" cy="307777"/>
          </a:xfrm>
          <a:prstGeom prst="rect">
            <a:avLst/>
          </a:prstGeom>
          <a:noFill/>
        </p:spPr>
        <p:txBody>
          <a:bodyPr wrap="square" rtlCol="0">
            <a:spAutoFit/>
          </a:bodyPr>
          <a:lstStyle/>
          <a:p>
            <a:pPr algn="r"/>
            <a:r>
              <a:rPr lang="en-US" sz="1400" dirty="0" smtClean="0">
                <a:solidFill>
                  <a:schemeClr val="bg1"/>
                </a:solidFill>
              </a:rPr>
              <a:t>34%  </a:t>
            </a:r>
            <a:endParaRPr lang="en-US" sz="1400" dirty="0">
              <a:solidFill>
                <a:schemeClr val="bg1"/>
              </a:solidFill>
            </a:endParaRPr>
          </a:p>
        </p:txBody>
      </p:sp>
    </p:spTree>
    <p:extLst>
      <p:ext uri="{BB962C8B-B14F-4D97-AF65-F5344CB8AC3E}">
        <p14:creationId xmlns:p14="http://schemas.microsoft.com/office/powerpoint/2010/main" val="35997856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1152562508"/>
              </p:ext>
            </p:extLst>
          </p:nvPr>
        </p:nvGraphicFramePr>
        <p:xfrm>
          <a:off x="366932" y="2209800"/>
          <a:ext cx="8458200" cy="419576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bwMode="white"/>
        <p:txBody>
          <a:bodyPr>
            <a:normAutofit fontScale="90000"/>
          </a:bodyPr>
          <a:lstStyle/>
          <a:p>
            <a:r>
              <a:rPr lang="en-US" dirty="0" smtClean="0"/>
              <a:t>Retirees With Less Than $35,000 in Income Are Much </a:t>
            </a:r>
            <a:r>
              <a:rPr lang="en-US" dirty="0"/>
              <a:t>Less Confident About Retirement Preparations</a:t>
            </a:r>
          </a:p>
        </p:txBody>
      </p:sp>
      <p:sp>
        <p:nvSpPr>
          <p:cNvPr id="4"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2014 Retirement </a:t>
            </a:r>
            <a:r>
              <a:rPr lang="en-US" sz="1200" dirty="0">
                <a:solidFill>
                  <a:srgbClr val="025200"/>
                </a:solidFill>
                <a:latin typeface="+mj-lt"/>
              </a:rPr>
              <a:t>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22</a:t>
            </a:fld>
            <a:endParaRPr lang="en-US" dirty="0"/>
          </a:p>
        </p:txBody>
      </p:sp>
      <p:sp>
        <p:nvSpPr>
          <p:cNvPr id="8" name="Content Placeholder 2"/>
          <p:cNvSpPr>
            <a:spLocks noGrp="1"/>
          </p:cNvSpPr>
          <p:nvPr>
            <p:ph idx="1"/>
          </p:nvPr>
        </p:nvSpPr>
        <p:spPr>
          <a:xfrm>
            <a:off x="304800" y="1295400"/>
            <a:ext cx="8534400" cy="685800"/>
          </a:xfrm>
        </p:spPr>
        <p:txBody>
          <a:bodyPr/>
          <a:lstStyle/>
          <a:p>
            <a:r>
              <a:rPr lang="en-US" dirty="0"/>
              <a:t>Overall, how confident are you that you did a good job of preparing financially for your retirement</a:t>
            </a:r>
            <a:r>
              <a:rPr lang="en-US" dirty="0" smtClean="0"/>
              <a:t>?</a:t>
            </a:r>
            <a:endParaRPr lang="en-US" dirty="0"/>
          </a:p>
        </p:txBody>
      </p:sp>
      <p:sp>
        <p:nvSpPr>
          <p:cNvPr id="9" name="TextBox 8"/>
          <p:cNvSpPr txBox="1"/>
          <p:nvPr/>
        </p:nvSpPr>
        <p:spPr>
          <a:xfrm>
            <a:off x="1678075" y="1868269"/>
            <a:ext cx="5727559" cy="369332"/>
          </a:xfrm>
          <a:prstGeom prst="rect">
            <a:avLst/>
          </a:prstGeom>
          <a:noFill/>
        </p:spPr>
        <p:txBody>
          <a:bodyPr wrap="square" rtlCol="0">
            <a:spAutoFit/>
          </a:bodyPr>
          <a:lstStyle/>
          <a:p>
            <a:pPr algn="ctr"/>
            <a:r>
              <a:rPr lang="en-US" b="1" dirty="0" smtClean="0"/>
              <a:t>Retiree Confidence in Retirement Preparation, by Income</a:t>
            </a:r>
            <a:endParaRPr lang="en-US" b="1" dirty="0"/>
          </a:p>
        </p:txBody>
      </p:sp>
    </p:spTree>
    <p:extLst>
      <p:ext uri="{BB962C8B-B14F-4D97-AF65-F5344CB8AC3E}">
        <p14:creationId xmlns:p14="http://schemas.microsoft.com/office/powerpoint/2010/main" val="12116272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Preparations for retirement</a:t>
            </a:r>
            <a:endParaRPr lang="en-US" dirty="0"/>
          </a:p>
        </p:txBody>
      </p:sp>
    </p:spTree>
    <p:extLst>
      <p:ext uri="{BB962C8B-B14F-4D97-AF65-F5344CB8AC3E}">
        <p14:creationId xmlns:p14="http://schemas.microsoft.com/office/powerpoint/2010/main" val="32924207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a:t>The Percentage of Workers Having Saved for Retirement </a:t>
            </a:r>
            <a:r>
              <a:rPr lang="en-US" dirty="0" smtClean="0"/>
              <a:t>Has Declined Gradually Since 2009</a:t>
            </a:r>
            <a:endParaRPr lang="en-US" dirty="0"/>
          </a:p>
        </p:txBody>
      </p:sp>
      <p:sp>
        <p:nvSpPr>
          <p:cNvPr id="3" name="Content Placeholder 2"/>
          <p:cNvSpPr>
            <a:spLocks noGrp="1"/>
          </p:cNvSpPr>
          <p:nvPr>
            <p:ph idx="1"/>
          </p:nvPr>
        </p:nvSpPr>
        <p:spPr>
          <a:xfrm>
            <a:off x="228600" y="1295400"/>
            <a:ext cx="8839200" cy="685800"/>
          </a:xfrm>
        </p:spPr>
        <p:txBody>
          <a:bodyPr>
            <a:noAutofit/>
          </a:bodyPr>
          <a:lstStyle/>
          <a:p>
            <a:r>
              <a:rPr lang="en-US" dirty="0" smtClean="0"/>
              <a:t>Not </a:t>
            </a:r>
            <a:r>
              <a:rPr lang="en-US" dirty="0"/>
              <a:t>including Social Security taxes or employer-provided money, have you (and/or your spouse) personally saved any money for retirement?  These savings could include money you personally put into a retirement plan at work</a:t>
            </a:r>
            <a:r>
              <a:rPr lang="en-US" dirty="0" smtClean="0"/>
              <a:t>. (2014 </a:t>
            </a:r>
            <a:r>
              <a:rPr lang="en-US" dirty="0"/>
              <a:t>Workers </a:t>
            </a:r>
            <a:r>
              <a:rPr lang="en-US" dirty="0" smtClean="0"/>
              <a:t>n=1,000, percent yes)</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1994-2014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graphicFrame>
        <p:nvGraphicFramePr>
          <p:cNvPr id="5" name="Chart 4"/>
          <p:cNvGraphicFramePr/>
          <p:nvPr>
            <p:extLst>
              <p:ext uri="{D42A27DB-BD31-4B8C-83A1-F6EECF244321}">
                <p14:modId xmlns:p14="http://schemas.microsoft.com/office/powerpoint/2010/main" val="1695273196"/>
              </p:ext>
            </p:extLst>
          </p:nvPr>
        </p:nvGraphicFramePr>
        <p:xfrm>
          <a:off x="152400" y="2209799"/>
          <a:ext cx="8686800" cy="4043363"/>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24</a:t>
            </a:fld>
            <a:endParaRPr lang="en-US" dirty="0"/>
          </a:p>
        </p:txBody>
      </p:sp>
      <p:sp>
        <p:nvSpPr>
          <p:cNvPr id="8" name="Text Box 11"/>
          <p:cNvSpPr txBox="1">
            <a:spLocks noChangeArrowheads="1"/>
          </p:cNvSpPr>
          <p:nvPr/>
        </p:nvSpPr>
        <p:spPr bwMode="auto">
          <a:xfrm>
            <a:off x="6169688" y="4371406"/>
            <a:ext cx="2431701" cy="400110"/>
          </a:xfrm>
          <a:prstGeom prst="rect">
            <a:avLst/>
          </a:prstGeom>
          <a:solidFill>
            <a:schemeClr val="accent6">
              <a:lumMod val="20000"/>
              <a:lumOff val="80000"/>
            </a:schemeClr>
          </a:solidFill>
          <a:ln w="19050">
            <a:solidFill>
              <a:srgbClr val="003300"/>
            </a:solidFill>
            <a:miter lim="800000"/>
            <a:headEnd/>
            <a:tailEnd/>
          </a:ln>
        </p:spPr>
        <p:txBody>
          <a:bodyPr wrap="square">
            <a:spAutoFit/>
          </a:bodyPr>
          <a:lstStyle>
            <a:lvl1pPr eaLnBrk="0" hangingPunct="0">
              <a:tabLst>
                <a:tab pos="1422400" algn="r"/>
              </a:tabLst>
              <a:defRPr>
                <a:solidFill>
                  <a:schemeClr val="tx1"/>
                </a:solidFill>
                <a:latin typeface="Arial" charset="0"/>
              </a:defRPr>
            </a:lvl1pPr>
            <a:lvl2pPr marL="742950" indent="-285750" eaLnBrk="0" hangingPunct="0">
              <a:tabLst>
                <a:tab pos="1422400" algn="r"/>
              </a:tabLst>
              <a:defRPr>
                <a:solidFill>
                  <a:schemeClr val="tx1"/>
                </a:solidFill>
                <a:latin typeface="Arial" charset="0"/>
              </a:defRPr>
            </a:lvl2pPr>
            <a:lvl3pPr marL="1143000" indent="-228600" eaLnBrk="0" hangingPunct="0">
              <a:tabLst>
                <a:tab pos="1422400" algn="r"/>
              </a:tabLst>
              <a:defRPr>
                <a:solidFill>
                  <a:schemeClr val="tx1"/>
                </a:solidFill>
                <a:latin typeface="Arial" charset="0"/>
              </a:defRPr>
            </a:lvl3pPr>
            <a:lvl4pPr marL="1600200" indent="-228600" eaLnBrk="0" hangingPunct="0">
              <a:tabLst>
                <a:tab pos="1422400" algn="r"/>
              </a:tabLst>
              <a:defRPr>
                <a:solidFill>
                  <a:schemeClr val="tx1"/>
                </a:solidFill>
                <a:latin typeface="Arial" charset="0"/>
              </a:defRPr>
            </a:lvl4pPr>
            <a:lvl5pPr marL="2057400" indent="-228600" eaLnBrk="0" hangingPunct="0">
              <a:tabLst>
                <a:tab pos="1422400" algn="r"/>
              </a:tabLst>
              <a:defRPr>
                <a:solidFill>
                  <a:schemeClr val="tx1"/>
                </a:solidFill>
                <a:latin typeface="Arial" charset="0"/>
              </a:defRPr>
            </a:lvl5pPr>
            <a:lvl6pPr marL="2514600" indent="-228600" eaLnBrk="0" fontAlgn="base" hangingPunct="0">
              <a:spcBef>
                <a:spcPct val="0"/>
              </a:spcBef>
              <a:spcAft>
                <a:spcPct val="0"/>
              </a:spcAft>
              <a:tabLst>
                <a:tab pos="1422400" algn="r"/>
              </a:tabLst>
              <a:defRPr>
                <a:solidFill>
                  <a:schemeClr val="tx1"/>
                </a:solidFill>
                <a:latin typeface="Arial" charset="0"/>
              </a:defRPr>
            </a:lvl6pPr>
            <a:lvl7pPr marL="2971800" indent="-228600" eaLnBrk="0" fontAlgn="base" hangingPunct="0">
              <a:spcBef>
                <a:spcPct val="0"/>
              </a:spcBef>
              <a:spcAft>
                <a:spcPct val="0"/>
              </a:spcAft>
              <a:tabLst>
                <a:tab pos="1422400" algn="r"/>
              </a:tabLst>
              <a:defRPr>
                <a:solidFill>
                  <a:schemeClr val="tx1"/>
                </a:solidFill>
                <a:latin typeface="Arial" charset="0"/>
              </a:defRPr>
            </a:lvl7pPr>
            <a:lvl8pPr marL="3429000" indent="-228600" eaLnBrk="0" fontAlgn="base" hangingPunct="0">
              <a:spcBef>
                <a:spcPct val="0"/>
              </a:spcBef>
              <a:spcAft>
                <a:spcPct val="0"/>
              </a:spcAft>
              <a:tabLst>
                <a:tab pos="1422400" algn="r"/>
              </a:tabLst>
              <a:defRPr>
                <a:solidFill>
                  <a:schemeClr val="tx1"/>
                </a:solidFill>
                <a:latin typeface="Arial" charset="0"/>
              </a:defRPr>
            </a:lvl8pPr>
            <a:lvl9pPr marL="3886200" indent="-228600" eaLnBrk="0" fontAlgn="base" hangingPunct="0">
              <a:spcBef>
                <a:spcPct val="0"/>
              </a:spcBef>
              <a:spcAft>
                <a:spcPct val="0"/>
              </a:spcAft>
              <a:tabLst>
                <a:tab pos="1422400" algn="r"/>
              </a:tabLst>
              <a:defRPr>
                <a:solidFill>
                  <a:schemeClr val="tx1"/>
                </a:solidFill>
                <a:latin typeface="Arial" charset="0"/>
              </a:defRPr>
            </a:lvl9pPr>
          </a:lstStyle>
          <a:p>
            <a:pPr eaLnBrk="1" hangingPunct="1"/>
            <a:endParaRPr lang="en-US" sz="300" b="1" dirty="0" smtClean="0">
              <a:solidFill>
                <a:srgbClr val="003300"/>
              </a:solidFill>
              <a:latin typeface="+mj-lt"/>
            </a:endParaRPr>
          </a:p>
          <a:p>
            <a:pPr algn="ctr" eaLnBrk="1" hangingPunct="1"/>
            <a:r>
              <a:rPr lang="en-US" sz="1400" b="1" dirty="0" smtClean="0">
                <a:solidFill>
                  <a:srgbClr val="003300"/>
                </a:solidFill>
                <a:latin typeface="+mj-lt"/>
              </a:rPr>
              <a:t>2014 Full-time Workers: 79%</a:t>
            </a:r>
          </a:p>
          <a:p>
            <a:pPr eaLnBrk="1" hangingPunct="1"/>
            <a:endParaRPr lang="en-US" sz="300" b="1" dirty="0">
              <a:solidFill>
                <a:srgbClr val="003300"/>
              </a:solidFill>
              <a:latin typeface="+mj-lt"/>
            </a:endParaRPr>
          </a:p>
        </p:txBody>
      </p:sp>
    </p:spTree>
    <p:extLst>
      <p:ext uri="{BB962C8B-B14F-4D97-AF65-F5344CB8AC3E}">
        <p14:creationId xmlns:p14="http://schemas.microsoft.com/office/powerpoint/2010/main" val="8963975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2056867679"/>
              </p:ext>
            </p:extLst>
          </p:nvPr>
        </p:nvGraphicFramePr>
        <p:xfrm>
          <a:off x="342900" y="2109401"/>
          <a:ext cx="8458200" cy="419576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7"/>
          <p:cNvSpPr txBox="1">
            <a:spLocks noChangeArrowheads="1"/>
          </p:cNvSpPr>
          <p:nvPr/>
        </p:nvSpPr>
        <p:spPr bwMode="auto">
          <a:xfrm>
            <a:off x="1291771" y="2083518"/>
            <a:ext cx="658948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dirty="0" smtClean="0">
                <a:solidFill>
                  <a:srgbClr val="000000"/>
                </a:solidFill>
                <a:latin typeface="+mj-lt"/>
              </a:rPr>
              <a:t>Workers Having Saved for Retirement, </a:t>
            </a:r>
            <a:br>
              <a:rPr lang="en-US" sz="2000" b="1" dirty="0" smtClean="0">
                <a:solidFill>
                  <a:srgbClr val="000000"/>
                </a:solidFill>
                <a:latin typeface="+mj-lt"/>
              </a:rPr>
            </a:br>
            <a:r>
              <a:rPr lang="en-US" sz="2000" b="1" dirty="0" smtClean="0">
                <a:solidFill>
                  <a:srgbClr val="000000"/>
                </a:solidFill>
                <a:latin typeface="+mj-lt"/>
              </a:rPr>
              <a:t>by Household Participation in Retirement Plan</a:t>
            </a:r>
            <a:endParaRPr lang="en-US" sz="2000" b="1" dirty="0">
              <a:solidFill>
                <a:srgbClr val="000000"/>
              </a:solidFill>
              <a:latin typeface="+mj-lt"/>
            </a:endParaRPr>
          </a:p>
        </p:txBody>
      </p:sp>
      <p:sp>
        <p:nvSpPr>
          <p:cNvPr id="2" name="Title 1"/>
          <p:cNvSpPr>
            <a:spLocks noGrp="1"/>
          </p:cNvSpPr>
          <p:nvPr>
            <p:ph type="title"/>
          </p:nvPr>
        </p:nvSpPr>
        <p:spPr bwMode="white">
          <a:xfrm>
            <a:off x="457200" y="274638"/>
            <a:ext cx="8229600" cy="944562"/>
          </a:xfrm>
        </p:spPr>
        <p:txBody>
          <a:bodyPr>
            <a:normAutofit fontScale="90000"/>
          </a:bodyPr>
          <a:lstStyle/>
          <a:p>
            <a:r>
              <a:rPr lang="en-US" dirty="0" smtClean="0"/>
              <a:t>Not Surprisingly, Workers With Retirement Plan Are More Likely to Have Saved for Retirement</a:t>
            </a:r>
            <a:endParaRPr lang="en-US" dirty="0"/>
          </a:p>
        </p:txBody>
      </p:sp>
      <p:sp>
        <p:nvSpPr>
          <p:cNvPr id="4" name="Text Box 6"/>
          <p:cNvSpPr txBox="1">
            <a:spLocks noChangeArrowheads="1"/>
          </p:cNvSpPr>
          <p:nvPr/>
        </p:nvSpPr>
        <p:spPr bwMode="auto">
          <a:xfrm>
            <a:off x="380999" y="6253162"/>
            <a:ext cx="72098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2014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25</a:t>
            </a:fld>
            <a:endParaRPr lang="en-US" dirty="0"/>
          </a:p>
        </p:txBody>
      </p:sp>
      <p:sp>
        <p:nvSpPr>
          <p:cNvPr id="10" name="Content Placeholder 2"/>
          <p:cNvSpPr>
            <a:spLocks noGrp="1"/>
          </p:cNvSpPr>
          <p:nvPr>
            <p:ph idx="1"/>
          </p:nvPr>
        </p:nvSpPr>
        <p:spPr>
          <a:xfrm>
            <a:off x="228600" y="1295400"/>
            <a:ext cx="8839200" cy="685800"/>
          </a:xfrm>
        </p:spPr>
        <p:txBody>
          <a:bodyPr>
            <a:noAutofit/>
          </a:bodyPr>
          <a:lstStyle/>
          <a:p>
            <a:r>
              <a:rPr lang="en-US" dirty="0" smtClean="0"/>
              <a:t>Not </a:t>
            </a:r>
            <a:r>
              <a:rPr lang="en-US" dirty="0"/>
              <a:t>including Social Security taxes or employer-provided money, have you (and/or your spouse) personally saved any money for retirement?  These savings could include money you personally put into a retirement plan at work</a:t>
            </a:r>
            <a:r>
              <a:rPr lang="en-US" dirty="0" smtClean="0"/>
              <a:t>. (2014 </a:t>
            </a:r>
            <a:r>
              <a:rPr lang="en-US" dirty="0"/>
              <a:t>Workers </a:t>
            </a:r>
            <a:r>
              <a:rPr lang="en-US" dirty="0" smtClean="0"/>
              <a:t>n=1,000, percent yes)</a:t>
            </a:r>
            <a:endParaRPr lang="en-US" dirty="0"/>
          </a:p>
        </p:txBody>
      </p:sp>
    </p:spTree>
    <p:extLst>
      <p:ext uri="{BB962C8B-B14F-4D97-AF65-F5344CB8AC3E}">
        <p14:creationId xmlns:p14="http://schemas.microsoft.com/office/powerpoint/2010/main" val="27549707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76199" y="274638"/>
            <a:ext cx="8917899" cy="944562"/>
          </a:xfrm>
        </p:spPr>
        <p:txBody>
          <a:bodyPr>
            <a:noAutofit/>
          </a:bodyPr>
          <a:lstStyle/>
          <a:p>
            <a:r>
              <a:rPr lang="en-US" sz="2800" dirty="0" smtClean="0"/>
              <a:t>Workers </a:t>
            </a:r>
            <a:r>
              <a:rPr lang="en-US" sz="2800" i="1" dirty="0" smtClean="0"/>
              <a:t>Currently</a:t>
            </a:r>
            <a:r>
              <a:rPr lang="en-US" sz="2800" dirty="0" smtClean="0"/>
              <a:t> Saving for Retirement Has Been Stable, Despite Varying Economic Environments</a:t>
            </a:r>
            <a:endParaRPr lang="en-US" sz="2800" dirty="0"/>
          </a:p>
        </p:txBody>
      </p:sp>
      <p:sp>
        <p:nvSpPr>
          <p:cNvPr id="3" name="Content Placeholder 2"/>
          <p:cNvSpPr>
            <a:spLocks noGrp="1"/>
          </p:cNvSpPr>
          <p:nvPr>
            <p:ph idx="1"/>
          </p:nvPr>
        </p:nvSpPr>
        <p:spPr/>
        <p:txBody>
          <a:bodyPr/>
          <a:lstStyle/>
          <a:p>
            <a:r>
              <a:rPr lang="en-US" dirty="0" smtClean="0"/>
              <a:t>Are </a:t>
            </a:r>
            <a:r>
              <a:rPr lang="en-US" dirty="0"/>
              <a:t>you (and/or your spouse) currently saving for retirement?  </a:t>
            </a:r>
            <a:r>
              <a:rPr lang="en-US" dirty="0" smtClean="0"/>
              <a:t>(2014 Workers n=1,000, percent </a:t>
            </a:r>
            <a:r>
              <a:rPr lang="en-US" dirty="0"/>
              <a:t>y</a:t>
            </a:r>
            <a:r>
              <a:rPr lang="en-US" dirty="0" smtClean="0"/>
              <a:t>es)</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2001-2014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graphicFrame>
        <p:nvGraphicFramePr>
          <p:cNvPr id="5" name="Chart 4"/>
          <p:cNvGraphicFramePr/>
          <p:nvPr>
            <p:extLst>
              <p:ext uri="{D42A27DB-BD31-4B8C-83A1-F6EECF244321}">
                <p14:modId xmlns:p14="http://schemas.microsoft.com/office/powerpoint/2010/main" val="4284191000"/>
              </p:ext>
            </p:extLst>
          </p:nvPr>
        </p:nvGraphicFramePr>
        <p:xfrm>
          <a:off x="224286" y="1981200"/>
          <a:ext cx="8614913" cy="4271963"/>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26</a:t>
            </a:fld>
            <a:endParaRPr lang="en-US" dirty="0"/>
          </a:p>
        </p:txBody>
      </p:sp>
    </p:spTree>
    <p:extLst>
      <p:ext uri="{BB962C8B-B14F-4D97-AF65-F5344CB8AC3E}">
        <p14:creationId xmlns:p14="http://schemas.microsoft.com/office/powerpoint/2010/main" val="19380782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Two-thirds of Retirees Report Having Saved </a:t>
            </a:r>
            <a:r>
              <a:rPr lang="en-US" dirty="0"/>
              <a:t>for </a:t>
            </a:r>
            <a:r>
              <a:rPr lang="en-US" dirty="0" smtClean="0"/>
              <a:t>Retirement</a:t>
            </a:r>
            <a:endParaRPr lang="en-US" dirty="0"/>
          </a:p>
        </p:txBody>
      </p:sp>
      <p:sp>
        <p:nvSpPr>
          <p:cNvPr id="3" name="Content Placeholder 2"/>
          <p:cNvSpPr>
            <a:spLocks noGrp="1"/>
          </p:cNvSpPr>
          <p:nvPr>
            <p:ph idx="1"/>
          </p:nvPr>
        </p:nvSpPr>
        <p:spPr>
          <a:xfrm>
            <a:off x="228600" y="1295400"/>
            <a:ext cx="8839200" cy="685800"/>
          </a:xfrm>
        </p:spPr>
        <p:txBody>
          <a:bodyPr>
            <a:noAutofit/>
          </a:bodyPr>
          <a:lstStyle/>
          <a:p>
            <a:r>
              <a:rPr lang="en-US" dirty="0" smtClean="0"/>
              <a:t>Not </a:t>
            </a:r>
            <a:r>
              <a:rPr lang="en-US" dirty="0"/>
              <a:t>including Social Security taxes or employer-provided money, did you (and/or your spouse) personally save any money for retirement before you retired?  These savings could include money you personally put into a retirement plan at work.</a:t>
            </a:r>
            <a:r>
              <a:rPr lang="en-US" dirty="0" smtClean="0"/>
              <a:t> (2014 Retirees n=501)</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1994-2014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graphicFrame>
        <p:nvGraphicFramePr>
          <p:cNvPr id="5" name="Chart 4"/>
          <p:cNvGraphicFramePr/>
          <p:nvPr>
            <p:extLst>
              <p:ext uri="{D42A27DB-BD31-4B8C-83A1-F6EECF244321}">
                <p14:modId xmlns:p14="http://schemas.microsoft.com/office/powerpoint/2010/main" val="3519798667"/>
              </p:ext>
            </p:extLst>
          </p:nvPr>
        </p:nvGraphicFramePr>
        <p:xfrm>
          <a:off x="152400" y="2209799"/>
          <a:ext cx="8686800" cy="4043363"/>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27</a:t>
            </a:fld>
            <a:endParaRPr lang="en-US" dirty="0"/>
          </a:p>
        </p:txBody>
      </p:sp>
    </p:spTree>
    <p:extLst>
      <p:ext uri="{BB962C8B-B14F-4D97-AF65-F5344CB8AC3E}">
        <p14:creationId xmlns:p14="http://schemas.microsoft.com/office/powerpoint/2010/main" val="27615319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65904" y="274638"/>
            <a:ext cx="8412192" cy="944562"/>
          </a:xfrm>
        </p:spPr>
        <p:txBody>
          <a:bodyPr>
            <a:normAutofit fontScale="90000"/>
          </a:bodyPr>
          <a:lstStyle/>
          <a:p>
            <a:r>
              <a:rPr lang="en-US" dirty="0" smtClean="0"/>
              <a:t>More Than Half of Workers Have Less </a:t>
            </a:r>
            <a:br>
              <a:rPr lang="en-US" dirty="0" smtClean="0"/>
            </a:br>
            <a:r>
              <a:rPr lang="en-US" dirty="0" smtClean="0"/>
              <a:t>Than $10,000 in Savings</a:t>
            </a:r>
            <a:endParaRPr lang="en-US" dirty="0"/>
          </a:p>
        </p:txBody>
      </p:sp>
      <p:sp>
        <p:nvSpPr>
          <p:cNvPr id="3" name="Content Placeholder 2"/>
          <p:cNvSpPr>
            <a:spLocks noGrp="1"/>
          </p:cNvSpPr>
          <p:nvPr>
            <p:ph idx="1"/>
          </p:nvPr>
        </p:nvSpPr>
        <p:spPr/>
        <p:txBody>
          <a:bodyPr>
            <a:noAutofit/>
          </a:bodyPr>
          <a:lstStyle/>
          <a:p>
            <a:r>
              <a:rPr lang="en-US" sz="1400" dirty="0" smtClean="0"/>
              <a:t>In </a:t>
            </a:r>
            <a:r>
              <a:rPr lang="en-US" sz="1400" dirty="0"/>
              <a:t>total, about how much money would you say you (and your spouse) currently have in savings and investments, not including the value of your primary residence or defined benefit </a:t>
            </a:r>
            <a:r>
              <a:rPr lang="en-US" sz="1400" dirty="0" smtClean="0"/>
              <a:t>plan assets? (2014 </a:t>
            </a:r>
            <a:r>
              <a:rPr lang="en-US" sz="1400" dirty="0"/>
              <a:t>W</a:t>
            </a:r>
            <a:r>
              <a:rPr lang="en-US" sz="1400" dirty="0" smtClean="0"/>
              <a:t>orkers n=783)</a:t>
            </a:r>
            <a:endParaRPr lang="en-US" sz="1400" dirty="0"/>
          </a:p>
        </p:txBody>
      </p:sp>
      <p:graphicFrame>
        <p:nvGraphicFramePr>
          <p:cNvPr id="4" name="Table 3"/>
          <p:cNvGraphicFramePr>
            <a:graphicFrameLocks noGrp="1"/>
          </p:cNvGraphicFramePr>
          <p:nvPr>
            <p:extLst>
              <p:ext uri="{D42A27DB-BD31-4B8C-83A1-F6EECF244321}">
                <p14:modId xmlns:p14="http://schemas.microsoft.com/office/powerpoint/2010/main" val="3412088240"/>
              </p:ext>
            </p:extLst>
          </p:nvPr>
        </p:nvGraphicFramePr>
        <p:xfrm>
          <a:off x="331596" y="1876536"/>
          <a:ext cx="8480808" cy="4192250"/>
        </p:xfrm>
        <a:graphic>
          <a:graphicData uri="http://schemas.openxmlformats.org/drawingml/2006/table">
            <a:tbl>
              <a:tblPr firstRow="1" bandRow="1">
                <a:tableStyleId>{5940675A-B579-460E-94D1-54222C63F5DA}</a:tableStyleId>
              </a:tblPr>
              <a:tblGrid>
                <a:gridCol w="1930590"/>
                <a:gridCol w="758446"/>
                <a:gridCol w="758446"/>
                <a:gridCol w="758446"/>
                <a:gridCol w="758446"/>
                <a:gridCol w="758446"/>
                <a:gridCol w="689497"/>
                <a:gridCol w="689497"/>
                <a:gridCol w="689497"/>
                <a:gridCol w="689497"/>
              </a:tblGrid>
              <a:tr h="824728">
                <a:tc>
                  <a:txBody>
                    <a:bodyPr/>
                    <a:lstStyle/>
                    <a:p>
                      <a:endParaRPr lang="en-US" dirty="0"/>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b="1" dirty="0" smtClean="0"/>
                        <a:t>2004</a:t>
                      </a:r>
                      <a:endParaRPr lang="en-US" b="1"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b="1" dirty="0" smtClean="0"/>
                        <a:t>2009</a:t>
                      </a:r>
                      <a:endParaRPr lang="en-US" b="1"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ctr"/>
                      <a:r>
                        <a:rPr lang="en-US" b="1" dirty="0" smtClean="0"/>
                        <a:t>2010</a:t>
                      </a:r>
                      <a:endParaRPr lang="en-US" b="1"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b="1" dirty="0" smtClean="0"/>
                        <a:t>2011</a:t>
                      </a:r>
                      <a:endParaRPr lang="en-US" b="1"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ctr"/>
                      <a:r>
                        <a:rPr lang="en-US" b="1" dirty="0" smtClean="0"/>
                        <a:t>2012</a:t>
                      </a:r>
                      <a:endParaRPr lang="en-US" b="1"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b="1" dirty="0" smtClean="0"/>
                        <a:t>2013</a:t>
                      </a:r>
                      <a:endParaRPr lang="en-US" b="1" dirty="0"/>
                    </a:p>
                  </a:txBody>
                  <a:tcPr anchor="b">
                    <a:lnL w="12700" cap="flat" cmpd="sng" algn="ctr">
                      <a:noFill/>
                      <a:prstDash val="solid"/>
                      <a:round/>
                      <a:headEnd type="none" w="med" len="med"/>
                      <a:tailEnd type="none" w="med" len="med"/>
                    </a:lnL>
                    <a:lnR w="12700" cmpd="sng">
                      <a:noFill/>
                    </a:lnR>
                    <a:lnB w="12700" cap="flat" cmpd="sng" algn="ctr">
                      <a:noFill/>
                      <a:prstDash val="solid"/>
                      <a:round/>
                      <a:headEnd type="none" w="med" len="med"/>
                      <a:tailEnd type="none" w="med" len="med"/>
                    </a:lnB>
                    <a:solidFill>
                      <a:schemeClr val="bg1"/>
                    </a:solidFill>
                  </a:tcPr>
                </a:tc>
                <a:tc>
                  <a:txBody>
                    <a:bodyPr/>
                    <a:lstStyle/>
                    <a:p>
                      <a:pPr algn="ctr"/>
                      <a:r>
                        <a:rPr lang="en-US" b="1" dirty="0" smtClean="0"/>
                        <a:t>2014</a:t>
                      </a:r>
                      <a:endParaRPr lang="en-US" b="1" dirty="0"/>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sz="1400" b="1" u="sng" dirty="0" smtClean="0"/>
                        <a:t>2014</a:t>
                      </a:r>
                      <a:r>
                        <a:rPr lang="en-US" sz="1400" b="1" dirty="0" smtClean="0"/>
                        <a:t> Has Ret.</a:t>
                      </a:r>
                      <a:r>
                        <a:rPr lang="en-US" sz="1400" b="1" baseline="0" dirty="0" smtClean="0"/>
                        <a:t> </a:t>
                      </a:r>
                      <a:r>
                        <a:rPr lang="en-US" sz="1400" b="1" dirty="0" smtClean="0"/>
                        <a:t>Plan*</a:t>
                      </a:r>
                      <a:endParaRPr lang="en-US" sz="1400" b="1" dirty="0"/>
                    </a:p>
                  </a:txBody>
                  <a:tcPr anchor="ctr">
                    <a:lnL w="12700" cap="flat" cmpd="sng" algn="ctr">
                      <a:solidFill>
                        <a:schemeClr val="tx1"/>
                      </a:solidFill>
                      <a:prstDash val="solid"/>
                      <a:round/>
                      <a:headEnd type="none" w="med" len="med"/>
                      <a:tailEnd type="none" w="med" len="med"/>
                    </a:lnL>
                    <a:lnR w="12700" cmpd="sng">
                      <a:noFill/>
                    </a:lnR>
                    <a:lnB w="12700" cap="flat" cmpd="sng" algn="ctr">
                      <a:no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u="sng" dirty="0" smtClean="0"/>
                        <a:t>2014</a:t>
                      </a:r>
                      <a:r>
                        <a:rPr lang="en-US" sz="1400" b="1" dirty="0" smtClean="0"/>
                        <a:t> No Ret. Plan</a:t>
                      </a:r>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accent2">
                        <a:lumMod val="60000"/>
                        <a:lumOff val="40000"/>
                      </a:schemeClr>
                    </a:solidFill>
                  </a:tcPr>
                </a:tc>
              </a:tr>
              <a:tr h="463910">
                <a:tc>
                  <a:txBody>
                    <a:bodyPr/>
                    <a:lstStyle/>
                    <a:p>
                      <a:r>
                        <a:rPr lang="en-US" sz="1600" b="1" dirty="0" smtClean="0"/>
                        <a:t>Less than $1,000</a:t>
                      </a:r>
                      <a:endParaRPr lang="en-US" sz="1600"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3">
                  <a:txBody>
                    <a:bodyPr/>
                    <a:lstStyle/>
                    <a:p>
                      <a:pPr marL="0" indent="63500" algn="ctr"/>
                      <a:r>
                        <a:rPr lang="en-US" dirty="0" smtClean="0"/>
                        <a:t>54%</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20%</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27%</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29%</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30%</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28%</a:t>
                      </a:r>
                      <a:endParaRPr lang="en-US" dirty="0"/>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36%</a:t>
                      </a:r>
                      <a:endParaRPr lang="en-US"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11%</a:t>
                      </a:r>
                      <a:endParaRPr lang="en-US" dirty="0"/>
                    </a:p>
                  </a:txBody>
                  <a:tcPr marL="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dirty="0" smtClean="0"/>
                        <a:t>73%</a:t>
                      </a:r>
                      <a:endParaRPr lang="en-US" dirty="0"/>
                    </a:p>
                  </a:txBody>
                  <a:tcPr marL="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r>
              <a:tr h="463910">
                <a:tc>
                  <a:txBody>
                    <a:bodyPr/>
                    <a:lstStyle/>
                    <a:p>
                      <a:r>
                        <a:rPr lang="en-US" sz="1600" b="1" dirty="0" smtClean="0"/>
                        <a:t>$1,000 -</a:t>
                      </a:r>
                      <a:r>
                        <a:rPr lang="en-US" sz="1600" b="1" baseline="0" dirty="0" smtClean="0"/>
                        <a:t> $9,999</a:t>
                      </a:r>
                      <a:endParaRPr lang="en-US" sz="1600"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algn="ctr"/>
                      <a:endParaRPr lang="en-US" dirty="0"/>
                    </a:p>
                  </a:txBody>
                  <a:tcPr anchor="ctr">
                    <a:solidFill>
                      <a:schemeClr val="accent3">
                        <a:lumMod val="75000"/>
                      </a:schemeClr>
                    </a:solidFill>
                  </a:tcPr>
                </a:tc>
                <a:tc>
                  <a:txBody>
                    <a:bodyPr/>
                    <a:lstStyle/>
                    <a:p>
                      <a:pPr algn="ctr"/>
                      <a:r>
                        <a:rPr lang="en-US" dirty="0" smtClean="0"/>
                        <a:t>19</a:t>
                      </a:r>
                      <a:endParaRPr lang="en-US" dirty="0"/>
                    </a:p>
                  </a:txBody>
                  <a:tcPr marL="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smtClean="0"/>
                        <a:t>16</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17</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18</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18</a:t>
                      </a:r>
                      <a:endParaRPr lang="en-US" dirty="0"/>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16</a:t>
                      </a:r>
                      <a:endParaRPr lang="en-US"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17</a:t>
                      </a:r>
                      <a:endParaRPr lang="en-US" dirty="0"/>
                    </a:p>
                  </a:txBody>
                  <a:tcPr marL="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dirty="0" smtClean="0"/>
                        <a:t>16</a:t>
                      </a:r>
                      <a:endParaRPr lang="en-US" dirty="0"/>
                    </a:p>
                  </a:txBody>
                  <a:tcPr marL="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r>
              <a:tr h="463910">
                <a:tc>
                  <a:txBody>
                    <a:bodyPr/>
                    <a:lstStyle/>
                    <a:p>
                      <a:r>
                        <a:rPr lang="en-US" sz="1600" b="1" dirty="0" smtClean="0"/>
                        <a:t>$10,000 - $24,999</a:t>
                      </a:r>
                      <a:endParaRPr lang="en-US" sz="1600"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algn="ctr"/>
                      <a:endParaRPr lang="en-US" dirty="0"/>
                    </a:p>
                  </a:txBody>
                  <a:tcPr anchor="ctr">
                    <a:solidFill>
                      <a:schemeClr val="accent3">
                        <a:lumMod val="75000"/>
                      </a:schemeClr>
                    </a:solidFill>
                  </a:tcPr>
                </a:tc>
                <a:tc>
                  <a:txBody>
                    <a:bodyPr/>
                    <a:lstStyle/>
                    <a:p>
                      <a:pPr algn="ctr"/>
                      <a:r>
                        <a:rPr lang="en-US" dirty="0" smtClean="0"/>
                        <a:t>13</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11</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10</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12</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11</a:t>
                      </a:r>
                      <a:endParaRPr lang="en-US" dirty="0"/>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8</a:t>
                      </a:r>
                      <a:endParaRPr lang="en-US"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10</a:t>
                      </a:r>
                      <a:endParaRPr lang="en-US" dirty="0"/>
                    </a:p>
                  </a:txBody>
                  <a:tcPr marL="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dirty="0" smtClean="0"/>
                        <a:t>5</a:t>
                      </a:r>
                      <a:endParaRPr lang="en-US" dirty="0"/>
                    </a:p>
                  </a:txBody>
                  <a:tcPr marL="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r>
              <a:tr h="463910">
                <a:tc>
                  <a:txBody>
                    <a:bodyPr/>
                    <a:lstStyle/>
                    <a:p>
                      <a:r>
                        <a:rPr lang="en-US" sz="1600" b="1" dirty="0" smtClean="0"/>
                        <a:t>$25,000 - $49,999</a:t>
                      </a:r>
                      <a:endParaRPr lang="en-US" sz="1600"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14</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11</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12</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11</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10</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9</a:t>
                      </a:r>
                      <a:endParaRPr lang="en-US" dirty="0"/>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9</a:t>
                      </a:r>
                      <a:endParaRPr lang="en-US"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14</a:t>
                      </a:r>
                      <a:endParaRPr lang="en-US" dirty="0"/>
                    </a:p>
                  </a:txBody>
                  <a:tcPr marL="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dirty="0" smtClean="0"/>
                        <a:t>2</a:t>
                      </a:r>
                      <a:endParaRPr lang="en-US" dirty="0"/>
                    </a:p>
                  </a:txBody>
                  <a:tcPr marL="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r>
              <a:tr h="463910">
                <a:tc>
                  <a:txBody>
                    <a:bodyPr/>
                    <a:lstStyle/>
                    <a:p>
                      <a:r>
                        <a:rPr lang="en-US" sz="1600" b="1" dirty="0" smtClean="0"/>
                        <a:t>$50,000 - $99,999</a:t>
                      </a:r>
                      <a:endParaRPr lang="en-US" sz="1600"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11</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12</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11</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  9</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10</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10</a:t>
                      </a:r>
                      <a:endParaRPr lang="en-US" dirty="0"/>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9</a:t>
                      </a:r>
                      <a:endParaRPr lang="en-US"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14</a:t>
                      </a:r>
                      <a:endParaRPr lang="en-US" dirty="0"/>
                    </a:p>
                  </a:txBody>
                  <a:tcPr marL="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dirty="0" smtClean="0"/>
                        <a:t>&lt;0.5</a:t>
                      </a:r>
                      <a:endParaRPr lang="en-US" dirty="0"/>
                    </a:p>
                  </a:txBody>
                  <a:tcPr marL="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r>
              <a:tr h="463910">
                <a:tc>
                  <a:txBody>
                    <a:bodyPr/>
                    <a:lstStyle/>
                    <a:p>
                      <a:r>
                        <a:rPr lang="en-US" sz="1600" b="1" dirty="0" smtClean="0"/>
                        <a:t>$100,000 - $249,999</a:t>
                      </a:r>
                      <a:endParaRPr lang="en-US" sz="1600"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13</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12</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11</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14</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11</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12</a:t>
                      </a:r>
                      <a:endParaRPr lang="en-US" dirty="0"/>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11</a:t>
                      </a:r>
                      <a:endParaRPr lang="en-US"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16</a:t>
                      </a:r>
                      <a:endParaRPr lang="en-US" dirty="0"/>
                    </a:p>
                  </a:txBody>
                  <a:tcPr marL="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dirty="0" smtClean="0"/>
                        <a:t>2</a:t>
                      </a:r>
                      <a:endParaRPr lang="en-US" dirty="0"/>
                    </a:p>
                  </a:txBody>
                  <a:tcPr marL="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r>
              <a:tr h="463910">
                <a:tc>
                  <a:txBody>
                    <a:bodyPr/>
                    <a:lstStyle/>
                    <a:p>
                      <a:r>
                        <a:rPr lang="en-US" sz="1600" b="1" dirty="0" smtClean="0"/>
                        <a:t>$250,000 or more</a:t>
                      </a:r>
                      <a:endParaRPr lang="en-US" sz="1600"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9</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12</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11</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10</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a:txBody>
                    <a:bodyPr/>
                    <a:lstStyle/>
                    <a:p>
                      <a:pPr algn="ctr"/>
                      <a:r>
                        <a:rPr lang="en-US" dirty="0" smtClean="0"/>
                        <a:t>10</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2">
                        <a:lumMod val="60000"/>
                        <a:lumOff val="40000"/>
                      </a:schemeClr>
                    </a:solidFill>
                  </a:tcPr>
                </a:tc>
                <a:tc>
                  <a:txBody>
                    <a:bodyPr/>
                    <a:lstStyle/>
                    <a:p>
                      <a:pPr algn="ctr"/>
                      <a:r>
                        <a:rPr lang="en-US" dirty="0" smtClean="0"/>
                        <a:t>12</a:t>
                      </a:r>
                      <a:endParaRPr lang="en-US" dirty="0"/>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solidFill>
                      <a:schemeClr val="bg1"/>
                    </a:solidFill>
                  </a:tcPr>
                </a:tc>
                <a:tc>
                  <a:txBody>
                    <a:bodyPr/>
                    <a:lstStyle/>
                    <a:p>
                      <a:pPr algn="ctr"/>
                      <a:r>
                        <a:rPr lang="en-US" dirty="0" smtClean="0"/>
                        <a:t>11</a:t>
                      </a:r>
                      <a:endParaRPr lang="en-US"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accent2">
                        <a:lumMod val="60000"/>
                        <a:lumOff val="40000"/>
                      </a:schemeClr>
                    </a:solidFill>
                  </a:tcPr>
                </a:tc>
                <a:tc>
                  <a:txBody>
                    <a:bodyPr/>
                    <a:lstStyle/>
                    <a:p>
                      <a:pPr algn="ctr"/>
                      <a:r>
                        <a:rPr lang="en-US" dirty="0" smtClean="0"/>
                        <a:t>17</a:t>
                      </a:r>
                      <a:endParaRPr lang="en-US" dirty="0"/>
                    </a:p>
                  </a:txBody>
                  <a:tcPr marL="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noFill/>
                  </a:tcPr>
                </a:tc>
                <a:tc>
                  <a:txBody>
                    <a:bodyPr/>
                    <a:lstStyle/>
                    <a:p>
                      <a:pPr algn="ctr"/>
                      <a:r>
                        <a:rPr lang="en-US" dirty="0" smtClean="0"/>
                        <a:t>1</a:t>
                      </a:r>
                      <a:endParaRPr lang="en-US" dirty="0"/>
                    </a:p>
                  </a:txBody>
                  <a:tcPr marL="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accent2">
                        <a:lumMod val="60000"/>
                        <a:lumOff val="40000"/>
                      </a:schemeClr>
                    </a:solidFill>
                  </a:tcPr>
                </a:tc>
              </a:tr>
            </a:tbl>
          </a:graphicData>
        </a:graphic>
      </p:graphicFrame>
      <p:sp>
        <p:nvSpPr>
          <p:cNvPr id="5" name="Right Brace 4"/>
          <p:cNvSpPr/>
          <p:nvPr/>
        </p:nvSpPr>
        <p:spPr>
          <a:xfrm>
            <a:off x="2264303" y="2846936"/>
            <a:ext cx="152400" cy="134666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2004-2014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9" name="Slide Number Placeholder 8"/>
          <p:cNvSpPr>
            <a:spLocks noGrp="1"/>
          </p:cNvSpPr>
          <p:nvPr>
            <p:ph type="sldNum" sz="quarter" idx="10"/>
          </p:nvPr>
        </p:nvSpPr>
        <p:spPr/>
        <p:txBody>
          <a:bodyPr/>
          <a:lstStyle/>
          <a:p>
            <a:fld id="{EBAD9AF0-FD35-4E4E-B775-C1DCF7755A5B}" type="slidenum">
              <a:rPr lang="en-US" smtClean="0"/>
              <a:t>28</a:t>
            </a:fld>
            <a:endParaRPr lang="en-US" dirty="0"/>
          </a:p>
        </p:txBody>
      </p:sp>
      <p:sp>
        <p:nvSpPr>
          <p:cNvPr id="11" name="Content Placeholder 2"/>
          <p:cNvSpPr txBox="1">
            <a:spLocks/>
          </p:cNvSpPr>
          <p:nvPr/>
        </p:nvSpPr>
        <p:spPr>
          <a:xfrm>
            <a:off x="381000" y="6083257"/>
            <a:ext cx="8534400" cy="2915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50" dirty="0" smtClean="0"/>
              <a:t>*</a:t>
            </a:r>
            <a:r>
              <a:rPr lang="en-US" sz="1050" i="1" dirty="0" smtClean="0"/>
              <a:t>Has Retirement Plan </a:t>
            </a:r>
            <a:r>
              <a:rPr lang="en-US" sz="1050" dirty="0" smtClean="0"/>
              <a:t>defined as respondent or spouse having at least one of the following: IRA, DC plan, or DB plan </a:t>
            </a:r>
            <a:endParaRPr lang="en-US" sz="1050" dirty="0"/>
          </a:p>
        </p:txBody>
      </p:sp>
    </p:spTree>
    <p:extLst>
      <p:ext uri="{BB962C8B-B14F-4D97-AF65-F5344CB8AC3E}">
        <p14:creationId xmlns:p14="http://schemas.microsoft.com/office/powerpoint/2010/main" val="17662223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7200" y="274638"/>
            <a:ext cx="8229600" cy="944562"/>
          </a:xfrm>
        </p:spPr>
        <p:txBody>
          <a:bodyPr>
            <a:normAutofit fontScale="90000"/>
          </a:bodyPr>
          <a:lstStyle/>
          <a:p>
            <a:r>
              <a:rPr lang="en-US" dirty="0" smtClean="0"/>
              <a:t>Workers With Retirement Plan Have Much More Saved Than Those Without</a:t>
            </a:r>
            <a:endParaRPr lang="en-US" dirty="0"/>
          </a:p>
        </p:txBody>
      </p:sp>
      <p:sp>
        <p:nvSpPr>
          <p:cNvPr id="3" name="Content Placeholder 2"/>
          <p:cNvSpPr>
            <a:spLocks noGrp="1"/>
          </p:cNvSpPr>
          <p:nvPr>
            <p:ph idx="1"/>
          </p:nvPr>
        </p:nvSpPr>
        <p:spPr/>
        <p:txBody>
          <a:bodyPr>
            <a:noAutofit/>
          </a:bodyPr>
          <a:lstStyle/>
          <a:p>
            <a:r>
              <a:rPr lang="en-US" dirty="0"/>
              <a:t>In total, about how much money would you say you (and your spouse) currently have in savings and investments, not including the value of your primary residence </a:t>
            </a:r>
            <a:r>
              <a:rPr lang="en-US" dirty="0" smtClean="0"/>
              <a:t>or </a:t>
            </a:r>
            <a:r>
              <a:rPr lang="en-US" dirty="0"/>
              <a:t>defined benefit </a:t>
            </a:r>
            <a:r>
              <a:rPr lang="en-US" dirty="0" smtClean="0"/>
              <a:t>plan assets</a:t>
            </a:r>
            <a:r>
              <a:rPr lang="en-US" dirty="0"/>
              <a:t>? </a:t>
            </a:r>
          </a:p>
        </p:txBody>
      </p:sp>
      <p:sp>
        <p:nvSpPr>
          <p:cNvPr id="4" name="Text Box 6"/>
          <p:cNvSpPr txBox="1">
            <a:spLocks noChangeArrowheads="1"/>
          </p:cNvSpPr>
          <p:nvPr/>
        </p:nvSpPr>
        <p:spPr bwMode="auto">
          <a:xfrm>
            <a:off x="380999" y="6253162"/>
            <a:ext cx="72098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2014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graphicFrame>
        <p:nvGraphicFramePr>
          <p:cNvPr id="6" name="Chart 5"/>
          <p:cNvGraphicFramePr/>
          <p:nvPr>
            <p:extLst>
              <p:ext uri="{D42A27DB-BD31-4B8C-83A1-F6EECF244321}">
                <p14:modId xmlns:p14="http://schemas.microsoft.com/office/powerpoint/2010/main" val="29364139"/>
              </p:ext>
            </p:extLst>
          </p:nvPr>
        </p:nvGraphicFramePr>
        <p:xfrm>
          <a:off x="342900" y="2109401"/>
          <a:ext cx="8458200" cy="4195763"/>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0"/>
          </p:nvPr>
        </p:nvSpPr>
        <p:spPr/>
        <p:txBody>
          <a:bodyPr/>
          <a:lstStyle/>
          <a:p>
            <a:fld id="{EBAD9AF0-FD35-4E4E-B775-C1DCF7755A5B}" type="slidenum">
              <a:rPr lang="en-US" smtClean="0"/>
              <a:t>29</a:t>
            </a:fld>
            <a:endParaRPr lang="en-US" dirty="0"/>
          </a:p>
        </p:txBody>
      </p:sp>
      <p:sp>
        <p:nvSpPr>
          <p:cNvPr id="9" name="Text Box 7"/>
          <p:cNvSpPr txBox="1">
            <a:spLocks noChangeArrowheads="1"/>
          </p:cNvSpPr>
          <p:nvPr/>
        </p:nvSpPr>
        <p:spPr bwMode="auto">
          <a:xfrm>
            <a:off x="1016001" y="1909346"/>
            <a:ext cx="70684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dirty="0" smtClean="0">
                <a:solidFill>
                  <a:srgbClr val="000000"/>
                </a:solidFill>
                <a:latin typeface="+mj-lt"/>
              </a:rPr>
              <a:t>Worker Savings by Household Participation in Retirement Plan</a:t>
            </a:r>
            <a:endParaRPr lang="en-US" sz="2000" b="1" dirty="0">
              <a:solidFill>
                <a:srgbClr val="000000"/>
              </a:solidFill>
              <a:latin typeface="+mj-lt"/>
            </a:endParaRPr>
          </a:p>
        </p:txBody>
      </p:sp>
    </p:spTree>
    <p:extLst>
      <p:ext uri="{BB962C8B-B14F-4D97-AF65-F5344CB8AC3E}">
        <p14:creationId xmlns:p14="http://schemas.microsoft.com/office/powerpoint/2010/main" val="2470128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2014 RCS Methodology (continued)</a:t>
            </a:r>
            <a:endParaRPr lang="en-US" dirty="0"/>
          </a:p>
        </p:txBody>
      </p:sp>
      <p:sp>
        <p:nvSpPr>
          <p:cNvPr id="3" name="Content Placeholder 2"/>
          <p:cNvSpPr>
            <a:spLocks noGrp="1"/>
          </p:cNvSpPr>
          <p:nvPr>
            <p:ph idx="1"/>
          </p:nvPr>
        </p:nvSpPr>
        <p:spPr/>
        <p:txBody>
          <a:bodyPr>
            <a:normAutofit fontScale="92500"/>
          </a:bodyPr>
          <a:lstStyle/>
          <a:p>
            <a:pPr>
              <a:spcBef>
                <a:spcPct val="50000"/>
              </a:spcBef>
            </a:pPr>
            <a:r>
              <a:rPr lang="en-US" dirty="0" smtClean="0"/>
              <a:t>Data weighted by age, sex, and education</a:t>
            </a:r>
          </a:p>
          <a:p>
            <a:pPr>
              <a:spcBef>
                <a:spcPct val="50000"/>
              </a:spcBef>
            </a:pPr>
            <a:r>
              <a:rPr lang="en-US" dirty="0" smtClean="0"/>
              <a:t>Margins of error</a:t>
            </a:r>
            <a:br>
              <a:rPr lang="en-US" dirty="0" smtClean="0"/>
            </a:br>
            <a:r>
              <a:rPr lang="en-US" dirty="0" smtClean="0"/>
              <a:t>	-  ± 3.5 percentage points for all workers</a:t>
            </a:r>
            <a:br>
              <a:rPr lang="en-US" dirty="0" smtClean="0"/>
            </a:br>
            <a:r>
              <a:rPr lang="en-US" dirty="0" smtClean="0"/>
              <a:t>	-  ± 5.3 percentage points for all retirees</a:t>
            </a:r>
          </a:p>
          <a:p>
            <a:pPr>
              <a:spcBef>
                <a:spcPct val="50000"/>
              </a:spcBef>
            </a:pPr>
            <a:r>
              <a:rPr lang="en-US" dirty="0" smtClean="0"/>
              <a:t>Unweighted sample sizes noted on charts to provide information for margin of error estimates</a:t>
            </a:r>
          </a:p>
          <a:p>
            <a:pPr>
              <a:spcBef>
                <a:spcPct val="50000"/>
              </a:spcBef>
            </a:pPr>
            <a:r>
              <a:rPr lang="en-US" dirty="0" smtClean="0"/>
              <a:t>Data may not total to 100 due to rounding and/or missing categories</a:t>
            </a:r>
            <a:endParaRPr lang="en-US" sz="4000" dirty="0" smtClean="0"/>
          </a:p>
        </p:txBody>
      </p:sp>
      <p:sp>
        <p:nvSpPr>
          <p:cNvPr id="4" name="Slide Number Placeholder 3"/>
          <p:cNvSpPr>
            <a:spLocks noGrp="1"/>
          </p:cNvSpPr>
          <p:nvPr>
            <p:ph type="sldNum" sz="quarter" idx="12"/>
          </p:nvPr>
        </p:nvSpPr>
        <p:spPr/>
        <p:txBody>
          <a:bodyPr/>
          <a:lstStyle/>
          <a:p>
            <a:fld id="{EBAD9AF0-FD35-4E4E-B775-C1DCF7755A5B}" type="slidenum">
              <a:rPr lang="en-US" smtClean="0"/>
              <a:t>3</a:t>
            </a:fld>
            <a:endParaRPr lang="en-US" dirty="0"/>
          </a:p>
        </p:txBody>
      </p:sp>
    </p:spTree>
    <p:extLst>
      <p:ext uri="{BB962C8B-B14F-4D97-AF65-F5344CB8AC3E}">
        <p14:creationId xmlns:p14="http://schemas.microsoft.com/office/powerpoint/2010/main" val="32767790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7200" y="274638"/>
            <a:ext cx="8229600" cy="944562"/>
          </a:xfrm>
        </p:spPr>
        <p:txBody>
          <a:bodyPr>
            <a:normAutofit fontScale="90000"/>
          </a:bodyPr>
          <a:lstStyle/>
          <a:p>
            <a:r>
              <a:rPr lang="en-US" dirty="0" smtClean="0"/>
              <a:t>Two-thirds of Workers With Income Under $35,000 Have Less Than $1,000 in Savings</a:t>
            </a:r>
            <a:endParaRPr lang="en-US" dirty="0"/>
          </a:p>
        </p:txBody>
      </p:sp>
      <p:sp>
        <p:nvSpPr>
          <p:cNvPr id="3" name="Content Placeholder 2"/>
          <p:cNvSpPr>
            <a:spLocks noGrp="1"/>
          </p:cNvSpPr>
          <p:nvPr>
            <p:ph idx="1"/>
          </p:nvPr>
        </p:nvSpPr>
        <p:spPr/>
        <p:txBody>
          <a:bodyPr>
            <a:noAutofit/>
          </a:bodyPr>
          <a:lstStyle/>
          <a:p>
            <a:r>
              <a:rPr lang="en-US" dirty="0"/>
              <a:t>In total, about how much money would you say you (and your spouse) currently have in savings and investments, not including the value of your primary residence </a:t>
            </a:r>
            <a:r>
              <a:rPr lang="en-US" dirty="0" smtClean="0"/>
              <a:t>or </a:t>
            </a:r>
            <a:r>
              <a:rPr lang="en-US" dirty="0"/>
              <a:t>defined benefit plan assets? </a:t>
            </a:r>
          </a:p>
        </p:txBody>
      </p:sp>
      <p:sp>
        <p:nvSpPr>
          <p:cNvPr id="4" name="Text Box 6"/>
          <p:cNvSpPr txBox="1">
            <a:spLocks noChangeArrowheads="1"/>
          </p:cNvSpPr>
          <p:nvPr/>
        </p:nvSpPr>
        <p:spPr bwMode="auto">
          <a:xfrm>
            <a:off x="380999" y="6253162"/>
            <a:ext cx="72098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2014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graphicFrame>
        <p:nvGraphicFramePr>
          <p:cNvPr id="6" name="Chart 5"/>
          <p:cNvGraphicFramePr/>
          <p:nvPr>
            <p:extLst>
              <p:ext uri="{D42A27DB-BD31-4B8C-83A1-F6EECF244321}">
                <p14:modId xmlns:p14="http://schemas.microsoft.com/office/powerpoint/2010/main" val="1982902652"/>
              </p:ext>
            </p:extLst>
          </p:nvPr>
        </p:nvGraphicFramePr>
        <p:xfrm>
          <a:off x="342900" y="2109401"/>
          <a:ext cx="8458200" cy="4195763"/>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0"/>
          </p:nvPr>
        </p:nvSpPr>
        <p:spPr/>
        <p:txBody>
          <a:bodyPr/>
          <a:lstStyle/>
          <a:p>
            <a:fld id="{EBAD9AF0-FD35-4E4E-B775-C1DCF7755A5B}" type="slidenum">
              <a:rPr lang="en-US" smtClean="0"/>
              <a:t>30</a:t>
            </a:fld>
            <a:endParaRPr lang="en-US" dirty="0"/>
          </a:p>
        </p:txBody>
      </p:sp>
      <p:sp>
        <p:nvSpPr>
          <p:cNvPr id="9" name="Text Box 7"/>
          <p:cNvSpPr txBox="1">
            <a:spLocks noChangeArrowheads="1"/>
          </p:cNvSpPr>
          <p:nvPr/>
        </p:nvSpPr>
        <p:spPr bwMode="auto">
          <a:xfrm>
            <a:off x="1833770" y="1909346"/>
            <a:ext cx="54764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dirty="0" smtClean="0">
                <a:solidFill>
                  <a:srgbClr val="000000"/>
                </a:solidFill>
                <a:latin typeface="+mj-lt"/>
              </a:rPr>
              <a:t>Worker Savings, by Household Income</a:t>
            </a:r>
            <a:endParaRPr lang="en-US" sz="2000" b="1" dirty="0">
              <a:solidFill>
                <a:srgbClr val="000000"/>
              </a:solidFill>
              <a:latin typeface="+mj-lt"/>
            </a:endParaRPr>
          </a:p>
        </p:txBody>
      </p:sp>
    </p:spTree>
    <p:extLst>
      <p:ext uri="{BB962C8B-B14F-4D97-AF65-F5344CB8AC3E}">
        <p14:creationId xmlns:p14="http://schemas.microsoft.com/office/powerpoint/2010/main" val="22552902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Autofit/>
          </a:bodyPr>
          <a:lstStyle/>
          <a:p>
            <a:r>
              <a:rPr lang="en-US" sz="2900" dirty="0"/>
              <a:t>Retiree S</a:t>
            </a:r>
            <a:r>
              <a:rPr lang="en-US" sz="2900" dirty="0" smtClean="0"/>
              <a:t>avings Remains Relatively Stable Over Last Several Years</a:t>
            </a:r>
            <a:endParaRPr lang="en-US" sz="2900" dirty="0"/>
          </a:p>
        </p:txBody>
      </p:sp>
      <p:sp>
        <p:nvSpPr>
          <p:cNvPr id="3" name="Content Placeholder 2"/>
          <p:cNvSpPr>
            <a:spLocks noGrp="1"/>
          </p:cNvSpPr>
          <p:nvPr>
            <p:ph idx="1"/>
          </p:nvPr>
        </p:nvSpPr>
        <p:spPr/>
        <p:txBody>
          <a:bodyPr>
            <a:noAutofit/>
          </a:bodyPr>
          <a:lstStyle/>
          <a:p>
            <a:r>
              <a:rPr lang="en-US" sz="1400" dirty="0" smtClean="0"/>
              <a:t>In </a:t>
            </a:r>
            <a:r>
              <a:rPr lang="en-US" sz="1400" dirty="0"/>
              <a:t>total, about how much money would you say you (and your spouse) currently have in savings and investments, not including the value of your primary </a:t>
            </a:r>
            <a:r>
              <a:rPr lang="en-US" sz="1400" dirty="0" smtClean="0"/>
              <a:t>residence</a:t>
            </a:r>
            <a:r>
              <a:rPr lang="en-US" sz="1400" dirty="0"/>
              <a:t> or defined benefit plan assets</a:t>
            </a:r>
            <a:r>
              <a:rPr lang="en-US" sz="1400" dirty="0" smtClean="0"/>
              <a:t>? (2014 Retirees n=345)</a:t>
            </a:r>
            <a:endParaRPr lang="en-US" sz="1400" dirty="0"/>
          </a:p>
        </p:txBody>
      </p:sp>
      <p:sp>
        <p:nvSpPr>
          <p:cNvPr id="8"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2004-2014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9" name="Slide Number Placeholder 8"/>
          <p:cNvSpPr>
            <a:spLocks noGrp="1"/>
          </p:cNvSpPr>
          <p:nvPr>
            <p:ph type="sldNum" sz="quarter" idx="10"/>
          </p:nvPr>
        </p:nvSpPr>
        <p:spPr/>
        <p:txBody>
          <a:bodyPr/>
          <a:lstStyle/>
          <a:p>
            <a:fld id="{EBAD9AF0-FD35-4E4E-B775-C1DCF7755A5B}" type="slidenum">
              <a:rPr lang="en-US" smtClean="0"/>
              <a:t>31</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997787293"/>
              </p:ext>
            </p:extLst>
          </p:nvPr>
        </p:nvGraphicFramePr>
        <p:xfrm>
          <a:off x="331596" y="1876536"/>
          <a:ext cx="8480808" cy="4192250"/>
        </p:xfrm>
        <a:graphic>
          <a:graphicData uri="http://schemas.openxmlformats.org/drawingml/2006/table">
            <a:tbl>
              <a:tblPr firstRow="1" bandRow="1">
                <a:tableStyleId>{5940675A-B579-460E-94D1-54222C63F5DA}</a:tableStyleId>
              </a:tblPr>
              <a:tblGrid>
                <a:gridCol w="1930590"/>
                <a:gridCol w="758446"/>
                <a:gridCol w="758446"/>
                <a:gridCol w="758446"/>
                <a:gridCol w="758446"/>
                <a:gridCol w="758446"/>
                <a:gridCol w="689497"/>
                <a:gridCol w="689497"/>
                <a:gridCol w="689497"/>
                <a:gridCol w="689497"/>
              </a:tblGrid>
              <a:tr h="824728">
                <a:tc>
                  <a:txBody>
                    <a:bodyPr/>
                    <a:lstStyle/>
                    <a:p>
                      <a:endParaRPr lang="en-US" dirty="0"/>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b="1" dirty="0" smtClean="0"/>
                        <a:t>2004</a:t>
                      </a:r>
                      <a:endParaRPr lang="en-US" b="1"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b="1" dirty="0" smtClean="0"/>
                        <a:t>2009</a:t>
                      </a:r>
                      <a:endParaRPr lang="en-US" b="1"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ctr"/>
                      <a:r>
                        <a:rPr lang="en-US" b="1" dirty="0" smtClean="0"/>
                        <a:t>2010</a:t>
                      </a:r>
                      <a:endParaRPr lang="en-US" b="1"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b="1" dirty="0" smtClean="0"/>
                        <a:t>2011</a:t>
                      </a:r>
                      <a:endParaRPr lang="en-US" b="1"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ctr"/>
                      <a:r>
                        <a:rPr lang="en-US" b="1" dirty="0" smtClean="0"/>
                        <a:t>2012</a:t>
                      </a:r>
                      <a:endParaRPr lang="en-US" b="1"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b="1" dirty="0" smtClean="0"/>
                        <a:t>2013</a:t>
                      </a:r>
                      <a:endParaRPr lang="en-US" b="1" dirty="0"/>
                    </a:p>
                  </a:txBody>
                  <a:tcPr anchor="b">
                    <a:lnL w="12700" cap="flat" cmpd="sng" algn="ctr">
                      <a:noFill/>
                      <a:prstDash val="solid"/>
                      <a:round/>
                      <a:headEnd type="none" w="med" len="med"/>
                      <a:tailEnd type="none" w="med" len="med"/>
                    </a:lnL>
                    <a:lnR w="12700" cmpd="sng">
                      <a:noFill/>
                    </a:lnR>
                    <a:lnB w="12700" cap="flat" cmpd="sng" algn="ctr">
                      <a:noFill/>
                      <a:prstDash val="solid"/>
                      <a:round/>
                      <a:headEnd type="none" w="med" len="med"/>
                      <a:tailEnd type="none" w="med" len="med"/>
                    </a:lnB>
                    <a:solidFill>
                      <a:schemeClr val="bg1"/>
                    </a:solidFill>
                  </a:tcPr>
                </a:tc>
                <a:tc>
                  <a:txBody>
                    <a:bodyPr/>
                    <a:lstStyle/>
                    <a:p>
                      <a:pPr algn="ctr"/>
                      <a:r>
                        <a:rPr lang="en-US" b="1" dirty="0" smtClean="0"/>
                        <a:t>2014</a:t>
                      </a:r>
                      <a:endParaRPr lang="en-US" b="1" dirty="0"/>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sz="1400" b="1" u="sng" dirty="0" smtClean="0"/>
                        <a:t>201</a:t>
                      </a:r>
                      <a:r>
                        <a:rPr lang="en-US" sz="1400" b="1" dirty="0" smtClean="0"/>
                        <a:t>4 Has Ret.</a:t>
                      </a:r>
                      <a:r>
                        <a:rPr lang="en-US" sz="1400" b="1" baseline="0" dirty="0" smtClean="0"/>
                        <a:t> </a:t>
                      </a:r>
                      <a:r>
                        <a:rPr lang="en-US" sz="1400" b="1" dirty="0" smtClean="0"/>
                        <a:t>Plan*</a:t>
                      </a:r>
                      <a:endParaRPr lang="en-US" sz="1400" b="1" dirty="0"/>
                    </a:p>
                  </a:txBody>
                  <a:tcPr anchor="ctr">
                    <a:lnL w="12700" cap="flat" cmpd="sng" algn="ctr">
                      <a:solidFill>
                        <a:schemeClr val="tx1"/>
                      </a:solidFill>
                      <a:prstDash val="solid"/>
                      <a:round/>
                      <a:headEnd type="none" w="med" len="med"/>
                      <a:tailEnd type="none" w="med" len="med"/>
                    </a:lnL>
                    <a:lnR w="12700" cmpd="sng">
                      <a:noFill/>
                    </a:lnR>
                    <a:lnB w="12700" cap="flat" cmpd="sng" algn="ctr">
                      <a:no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u="sng" dirty="0" smtClean="0"/>
                        <a:t>2014 </a:t>
                      </a:r>
                      <a:r>
                        <a:rPr lang="en-US" sz="1400" b="1" dirty="0" smtClean="0"/>
                        <a:t>No Ret. Plan</a:t>
                      </a:r>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accent2">
                        <a:lumMod val="60000"/>
                        <a:lumOff val="40000"/>
                      </a:schemeClr>
                    </a:solidFill>
                  </a:tcPr>
                </a:tc>
              </a:tr>
              <a:tr h="463910">
                <a:tc>
                  <a:txBody>
                    <a:bodyPr/>
                    <a:lstStyle/>
                    <a:p>
                      <a:r>
                        <a:rPr lang="en-US" sz="1600" b="1" dirty="0" smtClean="0"/>
                        <a:t>Less than $1,000</a:t>
                      </a:r>
                      <a:endParaRPr lang="en-US" sz="1600"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3">
                  <a:txBody>
                    <a:bodyPr/>
                    <a:lstStyle/>
                    <a:p>
                      <a:pPr marL="0" indent="114300" algn="ctr"/>
                      <a:r>
                        <a:rPr lang="en-US" dirty="0" smtClean="0"/>
                        <a:t>49%</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23%</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27%</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28%</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28%</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31%</a:t>
                      </a:r>
                      <a:endParaRPr lang="en-US" dirty="0"/>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29%</a:t>
                      </a:r>
                      <a:endParaRPr lang="en-US"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9%</a:t>
                      </a:r>
                      <a:endParaRPr lang="en-US" dirty="0"/>
                    </a:p>
                  </a:txBody>
                  <a:tcPr marL="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dirty="0" smtClean="0"/>
                        <a:t>54%</a:t>
                      </a:r>
                      <a:endParaRPr lang="en-US" dirty="0"/>
                    </a:p>
                  </a:txBody>
                  <a:tcPr marL="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r>
              <a:tr h="463910">
                <a:tc>
                  <a:txBody>
                    <a:bodyPr/>
                    <a:lstStyle/>
                    <a:p>
                      <a:r>
                        <a:rPr lang="en-US" sz="1600" b="1" dirty="0" smtClean="0"/>
                        <a:t>$1,000 -</a:t>
                      </a:r>
                      <a:r>
                        <a:rPr lang="en-US" sz="1600" b="1" baseline="0" dirty="0" smtClean="0"/>
                        <a:t> $9,999</a:t>
                      </a:r>
                      <a:endParaRPr lang="en-US" sz="1600"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algn="ctr"/>
                      <a:endParaRPr lang="en-US" dirty="0"/>
                    </a:p>
                  </a:txBody>
                  <a:tcPr anchor="ctr">
                    <a:solidFill>
                      <a:schemeClr val="accent3">
                        <a:lumMod val="75000"/>
                      </a:schemeClr>
                    </a:solidFill>
                  </a:tcPr>
                </a:tc>
                <a:tc>
                  <a:txBody>
                    <a:bodyPr/>
                    <a:lstStyle/>
                    <a:p>
                      <a:pPr algn="ctr"/>
                      <a:r>
                        <a:rPr lang="en-US" dirty="0" smtClean="0"/>
                        <a:t>17</a:t>
                      </a:r>
                      <a:endParaRPr lang="en-US" dirty="0"/>
                    </a:p>
                  </a:txBody>
                  <a:tcPr marL="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smtClean="0"/>
                        <a:t>15</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14</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19</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16</a:t>
                      </a:r>
                      <a:endParaRPr lang="en-US" dirty="0"/>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17</a:t>
                      </a:r>
                      <a:endParaRPr lang="en-US"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14</a:t>
                      </a:r>
                      <a:endParaRPr lang="en-US" dirty="0"/>
                    </a:p>
                  </a:txBody>
                  <a:tcPr marL="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dirty="0" smtClean="0"/>
                        <a:t>21</a:t>
                      </a:r>
                      <a:endParaRPr lang="en-US" dirty="0"/>
                    </a:p>
                  </a:txBody>
                  <a:tcPr marL="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r>
              <a:tr h="463910">
                <a:tc>
                  <a:txBody>
                    <a:bodyPr/>
                    <a:lstStyle/>
                    <a:p>
                      <a:r>
                        <a:rPr lang="en-US" sz="1600" b="1" dirty="0" smtClean="0"/>
                        <a:t>$10,000 - $24,999</a:t>
                      </a:r>
                      <a:endParaRPr lang="en-US" sz="1600"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algn="ctr"/>
                      <a:endParaRPr lang="en-US" dirty="0"/>
                    </a:p>
                  </a:txBody>
                  <a:tcPr anchor="ctr">
                    <a:solidFill>
                      <a:schemeClr val="accent3">
                        <a:lumMod val="75000"/>
                      </a:schemeClr>
                    </a:solidFill>
                  </a:tcPr>
                </a:tc>
                <a:tc>
                  <a:txBody>
                    <a:bodyPr/>
                    <a:lstStyle/>
                    <a:p>
                      <a:pPr algn="ctr"/>
                      <a:r>
                        <a:rPr lang="en-US" dirty="0" smtClean="0"/>
                        <a:t>16</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14</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12</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8</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8</a:t>
                      </a:r>
                      <a:endParaRPr lang="en-US" dirty="0"/>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12</a:t>
                      </a:r>
                      <a:endParaRPr lang="en-US"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12</a:t>
                      </a:r>
                      <a:endParaRPr lang="en-US" dirty="0"/>
                    </a:p>
                  </a:txBody>
                  <a:tcPr marL="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dirty="0" smtClean="0"/>
                        <a:t>12</a:t>
                      </a:r>
                      <a:endParaRPr lang="en-US" dirty="0"/>
                    </a:p>
                  </a:txBody>
                  <a:tcPr marL="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r>
              <a:tr h="463910">
                <a:tc>
                  <a:txBody>
                    <a:bodyPr/>
                    <a:lstStyle/>
                    <a:p>
                      <a:r>
                        <a:rPr lang="en-US" sz="1600" b="1" dirty="0" smtClean="0"/>
                        <a:t>$25,000 - $49,999</a:t>
                      </a:r>
                      <a:endParaRPr lang="en-US" sz="1600"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13</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13</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11</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6</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9</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9</a:t>
                      </a:r>
                      <a:endParaRPr lang="en-US" dirty="0"/>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8</a:t>
                      </a:r>
                      <a:endParaRPr lang="en-US"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13</a:t>
                      </a:r>
                      <a:endParaRPr lang="en-US" dirty="0"/>
                    </a:p>
                  </a:txBody>
                  <a:tcPr marL="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dirty="0" smtClean="0"/>
                        <a:t>3</a:t>
                      </a:r>
                      <a:endParaRPr lang="en-US" dirty="0"/>
                    </a:p>
                  </a:txBody>
                  <a:tcPr marL="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r>
              <a:tr h="463910">
                <a:tc>
                  <a:txBody>
                    <a:bodyPr/>
                    <a:lstStyle/>
                    <a:p>
                      <a:r>
                        <a:rPr lang="en-US" sz="1600" b="1" dirty="0" smtClean="0"/>
                        <a:t>$50,000 - $99,999</a:t>
                      </a:r>
                      <a:endParaRPr lang="en-US" sz="1600"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7</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9</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6</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11</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8</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9</a:t>
                      </a:r>
                      <a:endParaRPr lang="en-US" dirty="0"/>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7</a:t>
                      </a:r>
                      <a:endParaRPr lang="en-US"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9</a:t>
                      </a:r>
                      <a:endParaRPr lang="en-US" dirty="0"/>
                    </a:p>
                  </a:txBody>
                  <a:tcPr marL="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dirty="0" smtClean="0"/>
                        <a:t>4</a:t>
                      </a:r>
                      <a:endParaRPr lang="en-US" dirty="0"/>
                    </a:p>
                  </a:txBody>
                  <a:tcPr marL="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r>
              <a:tr h="463910">
                <a:tc>
                  <a:txBody>
                    <a:bodyPr/>
                    <a:lstStyle/>
                    <a:p>
                      <a:r>
                        <a:rPr lang="en-US" sz="1600" b="1" dirty="0" smtClean="0"/>
                        <a:t>$100,000 - $249,999</a:t>
                      </a:r>
                      <a:endParaRPr lang="en-US" sz="1600"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17</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10</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15</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12</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12</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10</a:t>
                      </a:r>
                      <a:endParaRPr lang="en-US" dirty="0"/>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11</a:t>
                      </a:r>
                      <a:endParaRPr lang="en-US"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16</a:t>
                      </a:r>
                      <a:endParaRPr lang="en-US" dirty="0"/>
                    </a:p>
                  </a:txBody>
                  <a:tcPr marL="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dirty="0" smtClean="0"/>
                        <a:t>4</a:t>
                      </a:r>
                      <a:endParaRPr lang="en-US" dirty="0"/>
                    </a:p>
                  </a:txBody>
                  <a:tcPr marL="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r>
              <a:tr h="463910">
                <a:tc>
                  <a:txBody>
                    <a:bodyPr/>
                    <a:lstStyle/>
                    <a:p>
                      <a:r>
                        <a:rPr lang="en-US" sz="1600" b="1" dirty="0" smtClean="0"/>
                        <a:t>$250,000 or more</a:t>
                      </a:r>
                      <a:endParaRPr lang="en-US" sz="1600"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15</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12</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12</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17</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a:txBody>
                    <a:bodyPr/>
                    <a:lstStyle/>
                    <a:p>
                      <a:pPr algn="ctr"/>
                      <a:r>
                        <a:rPr lang="en-US" dirty="0" smtClean="0"/>
                        <a:t>15</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2">
                        <a:lumMod val="60000"/>
                        <a:lumOff val="40000"/>
                      </a:schemeClr>
                    </a:solidFill>
                  </a:tcPr>
                </a:tc>
                <a:tc>
                  <a:txBody>
                    <a:bodyPr/>
                    <a:lstStyle/>
                    <a:p>
                      <a:pPr algn="ctr"/>
                      <a:r>
                        <a:rPr lang="en-US" dirty="0" smtClean="0"/>
                        <a:t>17</a:t>
                      </a:r>
                      <a:endParaRPr lang="en-US" dirty="0"/>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solidFill>
                      <a:schemeClr val="bg1"/>
                    </a:solidFill>
                  </a:tcPr>
                </a:tc>
                <a:tc>
                  <a:txBody>
                    <a:bodyPr/>
                    <a:lstStyle/>
                    <a:p>
                      <a:pPr algn="ctr"/>
                      <a:r>
                        <a:rPr lang="en-US" dirty="0" smtClean="0"/>
                        <a:t>17</a:t>
                      </a:r>
                      <a:endParaRPr lang="en-US"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accent2">
                        <a:lumMod val="60000"/>
                        <a:lumOff val="40000"/>
                      </a:schemeClr>
                    </a:solidFill>
                  </a:tcPr>
                </a:tc>
                <a:tc>
                  <a:txBody>
                    <a:bodyPr/>
                    <a:lstStyle/>
                    <a:p>
                      <a:pPr algn="ctr"/>
                      <a:r>
                        <a:rPr lang="en-US" dirty="0" smtClean="0"/>
                        <a:t>27</a:t>
                      </a:r>
                      <a:endParaRPr lang="en-US" dirty="0"/>
                    </a:p>
                  </a:txBody>
                  <a:tcPr marL="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noFill/>
                  </a:tcPr>
                </a:tc>
                <a:tc>
                  <a:txBody>
                    <a:bodyPr/>
                    <a:lstStyle/>
                    <a:p>
                      <a:pPr algn="ctr"/>
                      <a:r>
                        <a:rPr lang="en-US" dirty="0" smtClean="0"/>
                        <a:t>4</a:t>
                      </a:r>
                      <a:endParaRPr lang="en-US" dirty="0"/>
                    </a:p>
                  </a:txBody>
                  <a:tcPr marL="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accent2">
                        <a:lumMod val="60000"/>
                        <a:lumOff val="40000"/>
                      </a:schemeClr>
                    </a:solidFill>
                  </a:tcPr>
                </a:tc>
              </a:tr>
            </a:tbl>
          </a:graphicData>
        </a:graphic>
      </p:graphicFrame>
      <p:sp>
        <p:nvSpPr>
          <p:cNvPr id="12" name="Content Placeholder 2"/>
          <p:cNvSpPr txBox="1">
            <a:spLocks/>
          </p:cNvSpPr>
          <p:nvPr/>
        </p:nvSpPr>
        <p:spPr>
          <a:xfrm>
            <a:off x="381000" y="6083257"/>
            <a:ext cx="8534400" cy="2915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50" dirty="0" smtClean="0"/>
              <a:t>*</a:t>
            </a:r>
            <a:r>
              <a:rPr lang="en-US" sz="1050" i="1" dirty="0" smtClean="0"/>
              <a:t>Has Retirement Plan </a:t>
            </a:r>
            <a:r>
              <a:rPr lang="en-US" sz="1050" dirty="0" smtClean="0"/>
              <a:t>defined as respondent or spouse having at least one of the following: IRA, DC plan, or DB plan </a:t>
            </a:r>
            <a:endParaRPr lang="en-US" sz="1050" dirty="0"/>
          </a:p>
        </p:txBody>
      </p:sp>
      <p:sp>
        <p:nvSpPr>
          <p:cNvPr id="13" name="Right Brace 12"/>
          <p:cNvSpPr/>
          <p:nvPr/>
        </p:nvSpPr>
        <p:spPr>
          <a:xfrm>
            <a:off x="2302245" y="2850074"/>
            <a:ext cx="152400" cy="134666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41626975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Day-to-day Expenses is the Predominant Reason Workers Offer for Not Saving More</a:t>
            </a:r>
            <a:endParaRPr lang="en-US" dirty="0"/>
          </a:p>
        </p:txBody>
      </p:sp>
      <p:sp>
        <p:nvSpPr>
          <p:cNvPr id="3" name="Content Placeholder 2"/>
          <p:cNvSpPr>
            <a:spLocks noGrp="1"/>
          </p:cNvSpPr>
          <p:nvPr>
            <p:ph idx="1"/>
          </p:nvPr>
        </p:nvSpPr>
        <p:spPr/>
        <p:txBody>
          <a:bodyPr>
            <a:normAutofit/>
          </a:bodyPr>
          <a:lstStyle/>
          <a:p>
            <a:r>
              <a:rPr lang="en-US" dirty="0"/>
              <a:t>What </a:t>
            </a:r>
            <a:r>
              <a:rPr lang="en-US" dirty="0" smtClean="0"/>
              <a:t>would you say is the main reason you are not currently saving (more) for retirement? </a:t>
            </a:r>
            <a:br>
              <a:rPr lang="en-US" dirty="0" smtClean="0"/>
            </a:br>
            <a:r>
              <a:rPr lang="en-US" dirty="0" smtClean="0"/>
              <a:t>(open end, top mentions) (2014 Workers n=1,000)</a:t>
            </a:r>
            <a:endParaRPr lang="en-US" dirty="0"/>
          </a:p>
        </p:txBody>
      </p:sp>
      <p:sp>
        <p:nvSpPr>
          <p:cNvPr id="4" name="Text Box 6"/>
          <p:cNvSpPr txBox="1">
            <a:spLocks noChangeArrowheads="1"/>
          </p:cNvSpPr>
          <p:nvPr/>
        </p:nvSpPr>
        <p:spPr bwMode="auto">
          <a:xfrm>
            <a:off x="381000" y="6253163"/>
            <a:ext cx="71049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t>
            </a:r>
            <a:r>
              <a:rPr lang="en-US" sz="1200" dirty="0" smtClean="0">
                <a:solidFill>
                  <a:srgbClr val="025200"/>
                </a:solidFill>
                <a:latin typeface="+mj-lt"/>
              </a:rPr>
              <a:t>and Greenwald &amp; Associates, 2014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graphicFrame>
        <p:nvGraphicFramePr>
          <p:cNvPr id="5" name="Chart 4"/>
          <p:cNvGraphicFramePr/>
          <p:nvPr>
            <p:extLst>
              <p:ext uri="{D42A27DB-BD31-4B8C-83A1-F6EECF244321}">
                <p14:modId xmlns:p14="http://schemas.microsoft.com/office/powerpoint/2010/main" val="2226860377"/>
              </p:ext>
            </p:extLst>
          </p:nvPr>
        </p:nvGraphicFramePr>
        <p:xfrm>
          <a:off x="-295275" y="1924051"/>
          <a:ext cx="9906000" cy="4257674"/>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32</a:t>
            </a:fld>
            <a:endParaRPr lang="en-US" dirty="0"/>
          </a:p>
        </p:txBody>
      </p:sp>
    </p:spTree>
    <p:extLst>
      <p:ext uri="{BB962C8B-B14F-4D97-AF65-F5344CB8AC3E}">
        <p14:creationId xmlns:p14="http://schemas.microsoft.com/office/powerpoint/2010/main" val="37344653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2483350891"/>
              </p:ext>
            </p:extLst>
          </p:nvPr>
        </p:nvGraphicFramePr>
        <p:xfrm>
          <a:off x="366932" y="1951630"/>
          <a:ext cx="8458200" cy="445393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dirty="0" smtClean="0"/>
              <a:t>Many Retirement Savers Report Saving for Only Portion of Their Likely Working Career</a:t>
            </a:r>
            <a:endParaRPr lang="en-US" dirty="0"/>
          </a:p>
        </p:txBody>
      </p:sp>
      <p:sp>
        <p:nvSpPr>
          <p:cNvPr id="3" name="Content Placeholder 2"/>
          <p:cNvSpPr>
            <a:spLocks noGrp="1"/>
          </p:cNvSpPr>
          <p:nvPr>
            <p:ph idx="1"/>
          </p:nvPr>
        </p:nvSpPr>
        <p:spPr/>
        <p:txBody>
          <a:bodyPr/>
          <a:lstStyle/>
          <a:p>
            <a:r>
              <a:rPr lang="en-US" dirty="0" smtClean="0"/>
              <a:t>For about how many years have you saved (did you save) for </a:t>
            </a:r>
            <a:r>
              <a:rPr lang="en-US" dirty="0"/>
              <a:t>retirement? </a:t>
            </a:r>
            <a:r>
              <a:rPr lang="en-US" dirty="0" smtClean="0"/>
              <a:t>(Among those who have saved for retirement)</a:t>
            </a:r>
            <a:endParaRPr lang="en-US" dirty="0"/>
          </a:p>
          <a:p>
            <a:endParaRPr lang="en-US" dirty="0"/>
          </a:p>
        </p:txBody>
      </p:sp>
      <p:sp>
        <p:nvSpPr>
          <p:cNvPr id="5" name="Text Box 13"/>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2014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7" name="Slide Number Placeholder 6"/>
          <p:cNvSpPr>
            <a:spLocks noGrp="1"/>
          </p:cNvSpPr>
          <p:nvPr>
            <p:ph type="sldNum" sz="quarter" idx="10"/>
          </p:nvPr>
        </p:nvSpPr>
        <p:spPr/>
        <p:txBody>
          <a:bodyPr/>
          <a:lstStyle/>
          <a:p>
            <a:fld id="{EBAD9AF0-FD35-4E4E-B775-C1DCF7755A5B}" type="slidenum">
              <a:rPr lang="en-US" smtClean="0"/>
              <a:t>33</a:t>
            </a:fld>
            <a:endParaRPr lang="en-US" dirty="0"/>
          </a:p>
        </p:txBody>
      </p:sp>
    </p:spTree>
    <p:extLst>
      <p:ext uri="{BB962C8B-B14F-4D97-AF65-F5344CB8AC3E}">
        <p14:creationId xmlns:p14="http://schemas.microsoft.com/office/powerpoint/2010/main" val="37939852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There Is a Wide Disparity in Worker Estimates of Needed Savings Rates</a:t>
            </a:r>
            <a:endParaRPr lang="en-US" dirty="0"/>
          </a:p>
        </p:txBody>
      </p:sp>
      <p:sp>
        <p:nvSpPr>
          <p:cNvPr id="3" name="Content Placeholder 2"/>
          <p:cNvSpPr>
            <a:spLocks noGrp="1"/>
          </p:cNvSpPr>
          <p:nvPr>
            <p:ph idx="1"/>
          </p:nvPr>
        </p:nvSpPr>
        <p:spPr>
          <a:xfrm>
            <a:off x="304800" y="1295400"/>
            <a:ext cx="8534400" cy="895350"/>
          </a:xfrm>
        </p:spPr>
        <p:txBody>
          <a:bodyPr>
            <a:normAutofit/>
          </a:bodyPr>
          <a:lstStyle/>
          <a:p>
            <a:r>
              <a:rPr lang="en-US" dirty="0" smtClean="0"/>
              <a:t>About </a:t>
            </a:r>
            <a:r>
              <a:rPr lang="en-US" dirty="0"/>
              <a:t>what percentage of your total household income do you think you (and your spouse) need to save each year from now until you expect to retire so you can live comfortably throughout your retirement? </a:t>
            </a:r>
            <a:r>
              <a:rPr lang="en-US" dirty="0" smtClean="0"/>
              <a:t>(2014 Workers n=1,000)</a:t>
            </a:r>
            <a:endParaRPr lang="en-US" dirty="0"/>
          </a:p>
        </p:txBody>
      </p:sp>
      <p:sp>
        <p:nvSpPr>
          <p:cNvPr id="4" name="Text Box 6"/>
          <p:cNvSpPr txBox="1">
            <a:spLocks noChangeArrowheads="1"/>
          </p:cNvSpPr>
          <p:nvPr/>
        </p:nvSpPr>
        <p:spPr bwMode="auto">
          <a:xfrm>
            <a:off x="381000" y="6253163"/>
            <a:ext cx="75529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t>
            </a:r>
            <a:r>
              <a:rPr lang="en-US" sz="1200" dirty="0" smtClean="0">
                <a:solidFill>
                  <a:srgbClr val="025200"/>
                </a:solidFill>
                <a:latin typeface="+mj-lt"/>
              </a:rPr>
              <a:t>and </a:t>
            </a:r>
            <a:r>
              <a:rPr lang="en-US" sz="1200" dirty="0">
                <a:solidFill>
                  <a:srgbClr val="025200"/>
                </a:solidFill>
                <a:latin typeface="+mj-lt"/>
              </a:rPr>
              <a:t>Greenwald &amp; </a:t>
            </a:r>
            <a:r>
              <a:rPr lang="en-US" sz="1200" dirty="0" smtClean="0">
                <a:solidFill>
                  <a:srgbClr val="025200"/>
                </a:solidFill>
                <a:latin typeface="+mj-lt"/>
              </a:rPr>
              <a:t>Associates, Inc., 2014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graphicFrame>
        <p:nvGraphicFramePr>
          <p:cNvPr id="5" name="Chart 4"/>
          <p:cNvGraphicFramePr/>
          <p:nvPr>
            <p:extLst>
              <p:ext uri="{D42A27DB-BD31-4B8C-83A1-F6EECF244321}">
                <p14:modId xmlns:p14="http://schemas.microsoft.com/office/powerpoint/2010/main" val="1243883085"/>
              </p:ext>
            </p:extLst>
          </p:nvPr>
        </p:nvGraphicFramePr>
        <p:xfrm>
          <a:off x="136315" y="2189163"/>
          <a:ext cx="8776573"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34</a:t>
            </a:fld>
            <a:endParaRPr lang="en-US" dirty="0"/>
          </a:p>
        </p:txBody>
      </p:sp>
    </p:spTree>
    <p:extLst>
      <p:ext uri="{BB962C8B-B14F-4D97-AF65-F5344CB8AC3E}">
        <p14:creationId xmlns:p14="http://schemas.microsoft.com/office/powerpoint/2010/main" val="15197855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94" y="150725"/>
            <a:ext cx="9063613" cy="1068475"/>
          </a:xfrm>
        </p:spPr>
        <p:txBody>
          <a:bodyPr>
            <a:noAutofit/>
          </a:bodyPr>
          <a:lstStyle/>
          <a:p>
            <a:r>
              <a:rPr lang="en-US" sz="2800" dirty="0"/>
              <a:t>Workers </a:t>
            </a:r>
            <a:r>
              <a:rPr lang="en-US" sz="2800" dirty="0" smtClean="0"/>
              <a:t>With </a:t>
            </a:r>
            <a:r>
              <a:rPr lang="en-US" sz="2800" dirty="0"/>
              <a:t>Low Retirement Confidence Report Needing to Save a Higher Percentage of Income, on Average</a:t>
            </a:r>
          </a:p>
        </p:txBody>
      </p:sp>
      <p:sp>
        <p:nvSpPr>
          <p:cNvPr id="3" name="Content Placeholder 2"/>
          <p:cNvSpPr>
            <a:spLocks noGrp="1"/>
          </p:cNvSpPr>
          <p:nvPr>
            <p:ph idx="1"/>
          </p:nvPr>
        </p:nvSpPr>
        <p:spPr>
          <a:xfrm>
            <a:off x="304800" y="1295400"/>
            <a:ext cx="8534400" cy="895350"/>
          </a:xfrm>
        </p:spPr>
        <p:txBody>
          <a:bodyPr>
            <a:normAutofit/>
          </a:bodyPr>
          <a:lstStyle/>
          <a:p>
            <a:r>
              <a:rPr lang="en-US" dirty="0" smtClean="0"/>
              <a:t>About </a:t>
            </a:r>
            <a:r>
              <a:rPr lang="en-US" dirty="0"/>
              <a:t>what percentage of your total household income do you think you (and your spouse) need to save each year from now until you expect to retire so you can live comfortably throughout your retirement</a:t>
            </a:r>
            <a:r>
              <a:rPr lang="en-US" dirty="0" smtClean="0"/>
              <a:t>?</a:t>
            </a:r>
            <a:endParaRPr lang="en-US" dirty="0"/>
          </a:p>
        </p:txBody>
      </p:sp>
      <p:sp>
        <p:nvSpPr>
          <p:cNvPr id="4" name="Text Box 6"/>
          <p:cNvSpPr txBox="1">
            <a:spLocks noChangeArrowheads="1"/>
          </p:cNvSpPr>
          <p:nvPr/>
        </p:nvSpPr>
        <p:spPr bwMode="auto">
          <a:xfrm>
            <a:off x="381000" y="6253163"/>
            <a:ext cx="78670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t>
            </a:r>
            <a:r>
              <a:rPr lang="en-US" sz="1200" dirty="0" smtClean="0">
                <a:solidFill>
                  <a:srgbClr val="025200"/>
                </a:solidFill>
                <a:latin typeface="+mj-lt"/>
              </a:rPr>
              <a:t>and </a:t>
            </a:r>
            <a:r>
              <a:rPr lang="en-US" sz="1200" dirty="0">
                <a:solidFill>
                  <a:srgbClr val="025200"/>
                </a:solidFill>
                <a:latin typeface="+mj-lt"/>
              </a:rPr>
              <a:t>Greenwald &amp; </a:t>
            </a:r>
            <a:r>
              <a:rPr lang="en-US" sz="1200" dirty="0" smtClean="0">
                <a:solidFill>
                  <a:srgbClr val="025200"/>
                </a:solidFill>
                <a:latin typeface="+mj-lt"/>
              </a:rPr>
              <a:t>Associates, Inc., 2013-2014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35</a:t>
            </a:fld>
            <a:endParaRPr lang="en-US" dirty="0"/>
          </a:p>
        </p:txBody>
      </p:sp>
      <p:graphicFrame>
        <p:nvGraphicFramePr>
          <p:cNvPr id="9" name="Chart 8"/>
          <p:cNvGraphicFramePr/>
          <p:nvPr>
            <p:extLst>
              <p:ext uri="{D42A27DB-BD31-4B8C-83A1-F6EECF244321}">
                <p14:modId xmlns:p14="http://schemas.microsoft.com/office/powerpoint/2010/main" val="4239822128"/>
              </p:ext>
            </p:extLst>
          </p:nvPr>
        </p:nvGraphicFramePr>
        <p:xfrm>
          <a:off x="262331" y="1947387"/>
          <a:ext cx="8167777" cy="419576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2243327" y="2224538"/>
            <a:ext cx="4711699" cy="646331"/>
          </a:xfrm>
          <a:prstGeom prst="rect">
            <a:avLst/>
          </a:prstGeom>
          <a:noFill/>
        </p:spPr>
        <p:txBody>
          <a:bodyPr wrap="square" rtlCol="0">
            <a:spAutoFit/>
          </a:bodyPr>
          <a:lstStyle/>
          <a:p>
            <a:pPr algn="ctr"/>
            <a:r>
              <a:rPr lang="en-US" b="1" dirty="0" smtClean="0"/>
              <a:t>Average Percentage of Income Needing to be Saved, by Retirement Confidence and Age</a:t>
            </a:r>
            <a:endParaRPr lang="en-US" b="1" dirty="0"/>
          </a:p>
        </p:txBody>
      </p:sp>
    </p:spTree>
    <p:extLst>
      <p:ext uri="{BB962C8B-B14F-4D97-AF65-F5344CB8AC3E}">
        <p14:creationId xmlns:p14="http://schemas.microsoft.com/office/powerpoint/2010/main" val="29852322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Workers Without Retirement Plan Are More Likely to Say They Need to Save at Least Half of Income</a:t>
            </a:r>
            <a:endParaRPr lang="en-US" dirty="0"/>
          </a:p>
        </p:txBody>
      </p:sp>
      <p:sp>
        <p:nvSpPr>
          <p:cNvPr id="3" name="Content Placeholder 2"/>
          <p:cNvSpPr>
            <a:spLocks noGrp="1"/>
          </p:cNvSpPr>
          <p:nvPr>
            <p:ph idx="1"/>
          </p:nvPr>
        </p:nvSpPr>
        <p:spPr>
          <a:xfrm>
            <a:off x="304800" y="1295400"/>
            <a:ext cx="8534400" cy="895350"/>
          </a:xfrm>
        </p:spPr>
        <p:txBody>
          <a:bodyPr>
            <a:normAutofit/>
          </a:bodyPr>
          <a:lstStyle/>
          <a:p>
            <a:r>
              <a:rPr lang="en-US" dirty="0" smtClean="0"/>
              <a:t>About </a:t>
            </a:r>
            <a:r>
              <a:rPr lang="en-US" dirty="0"/>
              <a:t>what percentage of your total household income do you think you (and your spouse) need to save each year from now until you expect to retire so you can live comfortably throughout your retirement? </a:t>
            </a:r>
            <a:r>
              <a:rPr lang="en-US" dirty="0" smtClean="0"/>
              <a:t>(2014 Workers)</a:t>
            </a:r>
            <a:endParaRPr lang="en-US" dirty="0"/>
          </a:p>
        </p:txBody>
      </p:sp>
      <p:sp>
        <p:nvSpPr>
          <p:cNvPr id="4" name="Text Box 6"/>
          <p:cNvSpPr txBox="1">
            <a:spLocks noChangeArrowheads="1"/>
          </p:cNvSpPr>
          <p:nvPr/>
        </p:nvSpPr>
        <p:spPr bwMode="auto">
          <a:xfrm>
            <a:off x="381000" y="6253163"/>
            <a:ext cx="75529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t>
            </a:r>
            <a:r>
              <a:rPr lang="en-US" sz="1200" dirty="0" smtClean="0">
                <a:solidFill>
                  <a:srgbClr val="025200"/>
                </a:solidFill>
                <a:latin typeface="+mj-lt"/>
              </a:rPr>
              <a:t>and </a:t>
            </a:r>
            <a:r>
              <a:rPr lang="en-US" sz="1200" dirty="0">
                <a:solidFill>
                  <a:srgbClr val="025200"/>
                </a:solidFill>
                <a:latin typeface="+mj-lt"/>
              </a:rPr>
              <a:t>Greenwald &amp; </a:t>
            </a:r>
            <a:r>
              <a:rPr lang="en-US" sz="1200" dirty="0" smtClean="0">
                <a:solidFill>
                  <a:srgbClr val="025200"/>
                </a:solidFill>
                <a:latin typeface="+mj-lt"/>
              </a:rPr>
              <a:t>Associates, Inc., 2014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graphicFrame>
        <p:nvGraphicFramePr>
          <p:cNvPr id="5" name="Chart 4"/>
          <p:cNvGraphicFramePr/>
          <p:nvPr>
            <p:extLst>
              <p:ext uri="{D42A27DB-BD31-4B8C-83A1-F6EECF244321}">
                <p14:modId xmlns:p14="http://schemas.microsoft.com/office/powerpoint/2010/main" val="320836743"/>
              </p:ext>
            </p:extLst>
          </p:nvPr>
        </p:nvGraphicFramePr>
        <p:xfrm>
          <a:off x="136315" y="2699657"/>
          <a:ext cx="8776573" cy="3553506"/>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36</a:t>
            </a:fld>
            <a:endParaRPr lang="en-US" dirty="0"/>
          </a:p>
        </p:txBody>
      </p:sp>
      <p:sp>
        <p:nvSpPr>
          <p:cNvPr id="7" name="TextBox 6"/>
          <p:cNvSpPr txBox="1"/>
          <p:nvPr/>
        </p:nvSpPr>
        <p:spPr>
          <a:xfrm>
            <a:off x="1422397" y="2006828"/>
            <a:ext cx="6342742" cy="646331"/>
          </a:xfrm>
          <a:prstGeom prst="rect">
            <a:avLst/>
          </a:prstGeom>
          <a:noFill/>
        </p:spPr>
        <p:txBody>
          <a:bodyPr wrap="square" rtlCol="0">
            <a:spAutoFit/>
          </a:bodyPr>
          <a:lstStyle/>
          <a:p>
            <a:pPr algn="ctr"/>
            <a:r>
              <a:rPr lang="en-US" b="1" dirty="0" smtClean="0"/>
              <a:t>Percentage of Income Needing to be Saved, </a:t>
            </a:r>
            <a:br>
              <a:rPr lang="en-US" b="1" dirty="0" smtClean="0"/>
            </a:br>
            <a:r>
              <a:rPr lang="en-US" b="1" dirty="0" smtClean="0"/>
              <a:t>by Household Participation in Retirement Plan</a:t>
            </a:r>
            <a:endParaRPr lang="en-US" b="1" dirty="0"/>
          </a:p>
        </p:txBody>
      </p:sp>
    </p:spTree>
    <p:extLst>
      <p:ext uri="{BB962C8B-B14F-4D97-AF65-F5344CB8AC3E}">
        <p14:creationId xmlns:p14="http://schemas.microsoft.com/office/powerpoint/2010/main" val="9719570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76200" y="274638"/>
            <a:ext cx="8775700" cy="944562"/>
          </a:xfrm>
        </p:spPr>
        <p:txBody>
          <a:bodyPr>
            <a:noAutofit/>
          </a:bodyPr>
          <a:lstStyle/>
          <a:p>
            <a:r>
              <a:rPr lang="en-US" sz="2900" dirty="0" smtClean="0"/>
              <a:t>Percentage </a:t>
            </a:r>
            <a:r>
              <a:rPr lang="en-US" sz="2900" dirty="0"/>
              <a:t>of </a:t>
            </a:r>
            <a:r>
              <a:rPr lang="en-US" sz="2900" dirty="0" smtClean="0"/>
              <a:t>Workers Calculating Retirement Needs Remains Stable Over Past Decade</a:t>
            </a:r>
            <a:endParaRPr lang="en-US" sz="2900" dirty="0"/>
          </a:p>
        </p:txBody>
      </p:sp>
      <p:sp>
        <p:nvSpPr>
          <p:cNvPr id="3" name="Content Placeholder 2"/>
          <p:cNvSpPr>
            <a:spLocks noGrp="1"/>
          </p:cNvSpPr>
          <p:nvPr>
            <p:ph idx="1"/>
          </p:nvPr>
        </p:nvSpPr>
        <p:spPr>
          <a:xfrm>
            <a:off x="304800" y="1295400"/>
            <a:ext cx="8686800" cy="685800"/>
          </a:xfrm>
        </p:spPr>
        <p:txBody>
          <a:bodyPr>
            <a:noAutofit/>
          </a:bodyPr>
          <a:lstStyle/>
          <a:p>
            <a:r>
              <a:rPr lang="en-US" dirty="0" smtClean="0"/>
              <a:t>Have </a:t>
            </a:r>
            <a:r>
              <a:rPr lang="en-US" dirty="0"/>
              <a:t>you (or your spouse) tried to figure out how much money you will need to have saved by the time you retire so that you can live comfortably in retirement?  </a:t>
            </a:r>
            <a:r>
              <a:rPr lang="en-US" dirty="0" smtClean="0"/>
              <a:t>(2014 </a:t>
            </a:r>
            <a:r>
              <a:rPr lang="en-US" dirty="0"/>
              <a:t>Workers </a:t>
            </a:r>
            <a:r>
              <a:rPr lang="en-US" dirty="0" smtClean="0"/>
              <a:t>n=1,000, percent yes)</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1993-2014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graphicFrame>
        <p:nvGraphicFramePr>
          <p:cNvPr id="5" name="Chart 4"/>
          <p:cNvGraphicFramePr/>
          <p:nvPr>
            <p:extLst>
              <p:ext uri="{D42A27DB-BD31-4B8C-83A1-F6EECF244321}">
                <p14:modId xmlns:p14="http://schemas.microsoft.com/office/powerpoint/2010/main" val="153702620"/>
              </p:ext>
            </p:extLst>
          </p:nvPr>
        </p:nvGraphicFramePr>
        <p:xfrm>
          <a:off x="152400" y="1981200"/>
          <a:ext cx="86868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37</a:t>
            </a:fld>
            <a:endParaRPr lang="en-US" dirty="0"/>
          </a:p>
        </p:txBody>
      </p:sp>
    </p:spTree>
    <p:extLst>
      <p:ext uri="{BB962C8B-B14F-4D97-AF65-F5344CB8AC3E}">
        <p14:creationId xmlns:p14="http://schemas.microsoft.com/office/powerpoint/2010/main" val="3264741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7200" y="274638"/>
            <a:ext cx="8229600" cy="944562"/>
          </a:xfrm>
        </p:spPr>
        <p:txBody>
          <a:bodyPr>
            <a:normAutofit fontScale="90000"/>
          </a:bodyPr>
          <a:lstStyle/>
          <a:p>
            <a:r>
              <a:rPr lang="en-US" dirty="0" smtClean="0"/>
              <a:t>6 in 10 Workers Expect to Need $250,000 or More to Live Comfortably in Retirement</a:t>
            </a:r>
            <a:endParaRPr lang="en-US" dirty="0"/>
          </a:p>
        </p:txBody>
      </p:sp>
      <p:sp>
        <p:nvSpPr>
          <p:cNvPr id="3" name="Content Placeholder 2"/>
          <p:cNvSpPr>
            <a:spLocks noGrp="1"/>
          </p:cNvSpPr>
          <p:nvPr>
            <p:ph idx="1"/>
          </p:nvPr>
        </p:nvSpPr>
        <p:spPr/>
        <p:txBody>
          <a:bodyPr>
            <a:noAutofit/>
          </a:bodyPr>
          <a:lstStyle/>
          <a:p>
            <a:r>
              <a:rPr lang="en-US" dirty="0" smtClean="0"/>
              <a:t>How </a:t>
            </a:r>
            <a:r>
              <a:rPr lang="en-US" dirty="0"/>
              <a:t>much do you think you (and your spouse) will need to accumulate in total by the time you retire so that you can live comfortably in retirement</a:t>
            </a:r>
            <a:r>
              <a:rPr lang="en-US" dirty="0" smtClean="0"/>
              <a:t>? (2014 Workers n=1,000)</a:t>
            </a:r>
            <a:endParaRPr lang="en-US" dirty="0"/>
          </a:p>
        </p:txBody>
      </p:sp>
      <p:sp>
        <p:nvSpPr>
          <p:cNvPr id="4" name="Text Box 6"/>
          <p:cNvSpPr txBox="1">
            <a:spLocks noChangeArrowheads="1"/>
          </p:cNvSpPr>
          <p:nvPr/>
        </p:nvSpPr>
        <p:spPr bwMode="auto">
          <a:xfrm>
            <a:off x="380999" y="6253162"/>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2011-2014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graphicFrame>
        <p:nvGraphicFramePr>
          <p:cNvPr id="6" name="Chart 5"/>
          <p:cNvGraphicFramePr/>
          <p:nvPr>
            <p:extLst>
              <p:ext uri="{D42A27DB-BD31-4B8C-83A1-F6EECF244321}">
                <p14:modId xmlns:p14="http://schemas.microsoft.com/office/powerpoint/2010/main" val="3493572483"/>
              </p:ext>
            </p:extLst>
          </p:nvPr>
        </p:nvGraphicFramePr>
        <p:xfrm>
          <a:off x="366932" y="2128837"/>
          <a:ext cx="8458200" cy="4195763"/>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0"/>
          </p:nvPr>
        </p:nvSpPr>
        <p:spPr/>
        <p:txBody>
          <a:bodyPr/>
          <a:lstStyle/>
          <a:p>
            <a:fld id="{EBAD9AF0-FD35-4E4E-B775-C1DCF7755A5B}" type="slidenum">
              <a:rPr lang="en-US" smtClean="0"/>
              <a:t>38</a:t>
            </a:fld>
            <a:endParaRPr lang="en-US" dirty="0"/>
          </a:p>
        </p:txBody>
      </p:sp>
    </p:spTree>
    <p:extLst>
      <p:ext uri="{BB962C8B-B14F-4D97-AF65-F5344CB8AC3E}">
        <p14:creationId xmlns:p14="http://schemas.microsoft.com/office/powerpoint/2010/main" val="31593506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sz="2800" dirty="0" smtClean="0"/>
              <a:t>Most Who Gave an Estimate of Needed Retirement Savings Are Confident of that Figure</a:t>
            </a:r>
            <a:endParaRPr lang="en-US" sz="2800" dirty="0"/>
          </a:p>
        </p:txBody>
      </p:sp>
      <p:sp>
        <p:nvSpPr>
          <p:cNvPr id="3" name="Content Placeholder 2"/>
          <p:cNvSpPr>
            <a:spLocks noGrp="1"/>
          </p:cNvSpPr>
          <p:nvPr>
            <p:ph idx="1"/>
          </p:nvPr>
        </p:nvSpPr>
        <p:spPr/>
        <p:txBody>
          <a:bodyPr>
            <a:normAutofit/>
          </a:bodyPr>
          <a:lstStyle/>
          <a:p>
            <a:r>
              <a:rPr lang="en-US" dirty="0" smtClean="0"/>
              <a:t>How </a:t>
            </a:r>
            <a:r>
              <a:rPr lang="en-US" dirty="0"/>
              <a:t>confident are you that the amount you mentioned will provide you with a comfortable lifestyle in retirement? </a:t>
            </a:r>
            <a:r>
              <a:rPr lang="en-US" dirty="0" smtClean="0"/>
              <a:t>(2014 Workers giving an amount needed for retirement n=891)</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2013-2014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39</a:t>
            </a:fld>
            <a:endParaRPr lang="en-US" dirty="0"/>
          </a:p>
        </p:txBody>
      </p:sp>
      <p:graphicFrame>
        <p:nvGraphicFramePr>
          <p:cNvPr id="7" name="Chart 6"/>
          <p:cNvGraphicFramePr/>
          <p:nvPr>
            <p:extLst>
              <p:ext uri="{D42A27DB-BD31-4B8C-83A1-F6EECF244321}">
                <p14:modId xmlns:p14="http://schemas.microsoft.com/office/powerpoint/2010/main" val="3620931673"/>
              </p:ext>
            </p:extLst>
          </p:nvPr>
        </p:nvGraphicFramePr>
        <p:xfrm>
          <a:off x="136709" y="2057400"/>
          <a:ext cx="88392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5446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Overview</a:t>
            </a:r>
            <a:endParaRPr lang="en-US" dirty="0"/>
          </a:p>
        </p:txBody>
      </p:sp>
      <p:sp>
        <p:nvSpPr>
          <p:cNvPr id="3" name="Content Placeholder 2"/>
          <p:cNvSpPr>
            <a:spLocks noGrp="1"/>
          </p:cNvSpPr>
          <p:nvPr>
            <p:ph idx="1"/>
          </p:nvPr>
        </p:nvSpPr>
        <p:spPr>
          <a:xfrm>
            <a:off x="457200" y="1517302"/>
            <a:ext cx="8229600" cy="4608862"/>
          </a:xfrm>
        </p:spPr>
        <p:txBody>
          <a:bodyPr>
            <a:noAutofit/>
          </a:bodyPr>
          <a:lstStyle/>
          <a:p>
            <a:pPr>
              <a:lnSpc>
                <a:spcPct val="110000"/>
              </a:lnSpc>
              <a:spcBef>
                <a:spcPct val="50000"/>
              </a:spcBef>
            </a:pPr>
            <a:r>
              <a:rPr lang="en-US" sz="1900" dirty="0"/>
              <a:t>Retirement confidence rebounds from the record lows of the past five years.  Retiree confidence, which has traditionally outpaced worker confidence in having a financially secure retirement, increases even more</a:t>
            </a:r>
            <a:r>
              <a:rPr lang="en-US" sz="1900" dirty="0" smtClean="0"/>
              <a:t>.</a:t>
            </a:r>
          </a:p>
          <a:p>
            <a:r>
              <a:rPr lang="en-US" sz="1900" dirty="0"/>
              <a:t>This increased confidence is observed almost exclusively among those with higher household income, but we also found that confidence </a:t>
            </a:r>
            <a:r>
              <a:rPr lang="en-US" sz="1900" dirty="0" smtClean="0"/>
              <a:t>is </a:t>
            </a:r>
            <a:r>
              <a:rPr lang="en-US" sz="1900" dirty="0"/>
              <a:t>strongly </a:t>
            </a:r>
            <a:r>
              <a:rPr lang="en-US" sz="1900" dirty="0" smtClean="0"/>
              <a:t>related to having </a:t>
            </a:r>
            <a:r>
              <a:rPr lang="en-US" sz="1900" dirty="0"/>
              <a:t>a retirement plan.  Nearly half of those without a retirement plan were </a:t>
            </a:r>
            <a:r>
              <a:rPr lang="en-US" sz="1900" dirty="0" smtClean="0"/>
              <a:t>not </a:t>
            </a:r>
            <a:r>
              <a:rPr lang="en-US" sz="1900" dirty="0"/>
              <a:t>at all </a:t>
            </a:r>
            <a:r>
              <a:rPr lang="en-US" sz="1900" dirty="0" smtClean="0"/>
              <a:t>confident, </a:t>
            </a:r>
            <a:r>
              <a:rPr lang="en-US" sz="1900" dirty="0"/>
              <a:t>compared with only about 1 in 10 with a plan.  </a:t>
            </a:r>
          </a:p>
          <a:p>
            <a:r>
              <a:rPr lang="en-US" sz="1900" dirty="0"/>
              <a:t>Accumulated savings have also declined, but primarily among lower-income workers, and among those without </a:t>
            </a:r>
            <a:r>
              <a:rPr lang="en-US" sz="1900" dirty="0" smtClean="0"/>
              <a:t>retirement plans.  </a:t>
            </a:r>
            <a:r>
              <a:rPr lang="en-US" sz="1900" dirty="0"/>
              <a:t>In fact, </a:t>
            </a:r>
            <a:r>
              <a:rPr lang="en-US" sz="1900" dirty="0" smtClean="0"/>
              <a:t>nearly three-quarters </a:t>
            </a:r>
            <a:r>
              <a:rPr lang="en-US" sz="1900" dirty="0"/>
              <a:t>of those </a:t>
            </a:r>
            <a:r>
              <a:rPr lang="en-US" sz="1900" dirty="0" smtClean="0"/>
              <a:t>without retirement plans say </a:t>
            </a:r>
            <a:r>
              <a:rPr lang="en-US" sz="1900" dirty="0"/>
              <a:t>their savings and investments total less than $1,000.</a:t>
            </a:r>
          </a:p>
          <a:p>
            <a:r>
              <a:rPr lang="en-US" sz="1900" dirty="0"/>
              <a:t>Workers with some sort of retirement plan, whether through their employer or an IRA, have significantly more in savings and investments than do those without a plan. </a:t>
            </a:r>
          </a:p>
        </p:txBody>
      </p:sp>
      <p:sp>
        <p:nvSpPr>
          <p:cNvPr id="4" name="Slide Number Placeholder 3"/>
          <p:cNvSpPr>
            <a:spLocks noGrp="1"/>
          </p:cNvSpPr>
          <p:nvPr>
            <p:ph type="sldNum" sz="quarter" idx="12"/>
          </p:nvPr>
        </p:nvSpPr>
        <p:spPr/>
        <p:txBody>
          <a:bodyPr/>
          <a:lstStyle/>
          <a:p>
            <a:fld id="{EBAD9AF0-FD35-4E4E-B775-C1DCF7755A5B}" type="slidenum">
              <a:rPr lang="en-US" smtClean="0"/>
              <a:t>4</a:t>
            </a:fld>
            <a:endParaRPr lang="en-US" dirty="0"/>
          </a:p>
        </p:txBody>
      </p:sp>
    </p:spTree>
    <p:extLst>
      <p:ext uri="{BB962C8B-B14F-4D97-AF65-F5344CB8AC3E}">
        <p14:creationId xmlns:p14="http://schemas.microsoft.com/office/powerpoint/2010/main" val="16368909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sz="2800" dirty="0" smtClean="0"/>
              <a:t>Confidence in the Estimate Increases as the Size of the Estimate Increases</a:t>
            </a:r>
            <a:endParaRPr lang="en-US" sz="2800" dirty="0"/>
          </a:p>
        </p:txBody>
      </p:sp>
      <p:sp>
        <p:nvSpPr>
          <p:cNvPr id="3" name="Content Placeholder 2"/>
          <p:cNvSpPr>
            <a:spLocks noGrp="1"/>
          </p:cNvSpPr>
          <p:nvPr>
            <p:ph idx="1"/>
          </p:nvPr>
        </p:nvSpPr>
        <p:spPr/>
        <p:txBody>
          <a:bodyPr>
            <a:normAutofit/>
          </a:bodyPr>
          <a:lstStyle/>
          <a:p>
            <a:r>
              <a:rPr lang="en-US" dirty="0" smtClean="0"/>
              <a:t>How </a:t>
            </a:r>
            <a:r>
              <a:rPr lang="en-US" dirty="0"/>
              <a:t>confident are you that the amount you mentioned will provide you with a comfortable lifestyle in retirement</a:t>
            </a:r>
            <a:r>
              <a:rPr lang="en-US" dirty="0" smtClean="0"/>
              <a:t>?</a:t>
            </a:r>
            <a:endParaRPr lang="en-US" dirty="0"/>
          </a:p>
        </p:txBody>
      </p:sp>
      <p:sp>
        <p:nvSpPr>
          <p:cNvPr id="4" name="Text Box 6"/>
          <p:cNvSpPr txBox="1">
            <a:spLocks noChangeArrowheads="1"/>
          </p:cNvSpPr>
          <p:nvPr/>
        </p:nvSpPr>
        <p:spPr bwMode="auto">
          <a:xfrm>
            <a:off x="381000" y="6253163"/>
            <a:ext cx="72563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2014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40</a:t>
            </a:fld>
            <a:endParaRPr lang="en-US" dirty="0"/>
          </a:p>
        </p:txBody>
      </p:sp>
      <p:graphicFrame>
        <p:nvGraphicFramePr>
          <p:cNvPr id="7" name="Chart 6"/>
          <p:cNvGraphicFramePr/>
          <p:nvPr>
            <p:extLst>
              <p:ext uri="{D42A27DB-BD31-4B8C-83A1-F6EECF244321}">
                <p14:modId xmlns:p14="http://schemas.microsoft.com/office/powerpoint/2010/main" val="2386965179"/>
              </p:ext>
            </p:extLst>
          </p:nvPr>
        </p:nvGraphicFramePr>
        <p:xfrm>
          <a:off x="136709" y="2286000"/>
          <a:ext cx="8839200" cy="38354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2243327" y="1868269"/>
            <a:ext cx="4711699" cy="369332"/>
          </a:xfrm>
          <a:prstGeom prst="rect">
            <a:avLst/>
          </a:prstGeom>
          <a:noFill/>
        </p:spPr>
        <p:txBody>
          <a:bodyPr wrap="square" rtlCol="0">
            <a:spAutoFit/>
          </a:bodyPr>
          <a:lstStyle/>
          <a:p>
            <a:pPr algn="ctr"/>
            <a:r>
              <a:rPr lang="en-US" b="1" dirty="0" smtClean="0"/>
              <a:t>Confidence in Estimate, by Amount Calculated</a:t>
            </a:r>
            <a:endParaRPr lang="en-US" b="1" dirty="0"/>
          </a:p>
        </p:txBody>
      </p:sp>
    </p:spTree>
    <p:extLst>
      <p:ext uri="{BB962C8B-B14F-4D97-AF65-F5344CB8AC3E}">
        <p14:creationId xmlns:p14="http://schemas.microsoft.com/office/powerpoint/2010/main" val="10570243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About 6 in 10 Retirees Report Having Planned for Retirement</a:t>
            </a:r>
            <a:endParaRPr lang="en-US" dirty="0"/>
          </a:p>
        </p:txBody>
      </p:sp>
      <p:sp>
        <p:nvSpPr>
          <p:cNvPr id="3" name="Content Placeholder 2"/>
          <p:cNvSpPr>
            <a:spLocks noGrp="1"/>
          </p:cNvSpPr>
          <p:nvPr>
            <p:ph idx="1"/>
          </p:nvPr>
        </p:nvSpPr>
        <p:spPr/>
        <p:txBody>
          <a:bodyPr/>
          <a:lstStyle/>
          <a:p>
            <a:r>
              <a:rPr lang="en-US" dirty="0" smtClean="0"/>
              <a:t>Did </a:t>
            </a:r>
            <a:r>
              <a:rPr lang="en-US" dirty="0"/>
              <a:t>you (or your spouse) plan financially for your retirement?  </a:t>
            </a:r>
            <a:r>
              <a:rPr lang="en-US" dirty="0" smtClean="0"/>
              <a:t>(2014 </a:t>
            </a:r>
            <a:r>
              <a:rPr lang="en-US" dirty="0"/>
              <a:t>Retirees </a:t>
            </a:r>
            <a:r>
              <a:rPr lang="en-US" dirty="0" smtClean="0"/>
              <a:t>n=501, percent </a:t>
            </a:r>
            <a:r>
              <a:rPr lang="en-US" dirty="0"/>
              <a:t>y</a:t>
            </a:r>
            <a:r>
              <a:rPr lang="en-US" dirty="0" smtClean="0"/>
              <a:t>es)</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2011-2014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41</a:t>
            </a:fld>
            <a:endParaRPr lang="en-US" dirty="0"/>
          </a:p>
        </p:txBody>
      </p:sp>
      <p:graphicFrame>
        <p:nvGraphicFramePr>
          <p:cNvPr id="9" name="Chart 8"/>
          <p:cNvGraphicFramePr/>
          <p:nvPr>
            <p:extLst>
              <p:ext uri="{D42A27DB-BD31-4B8C-83A1-F6EECF244321}">
                <p14:modId xmlns:p14="http://schemas.microsoft.com/office/powerpoint/2010/main" val="1579650783"/>
              </p:ext>
            </p:extLst>
          </p:nvPr>
        </p:nvGraphicFramePr>
        <p:xfrm>
          <a:off x="2207536" y="1899138"/>
          <a:ext cx="4936842" cy="38790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71955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Only 4 in 10 Retirees Began Retirement Planning 20 Years Before Retirement</a:t>
            </a:r>
            <a:endParaRPr lang="en-US" dirty="0"/>
          </a:p>
        </p:txBody>
      </p:sp>
      <p:sp>
        <p:nvSpPr>
          <p:cNvPr id="3" name="Content Placeholder 2"/>
          <p:cNvSpPr>
            <a:spLocks noGrp="1"/>
          </p:cNvSpPr>
          <p:nvPr>
            <p:ph idx="1"/>
          </p:nvPr>
        </p:nvSpPr>
        <p:spPr/>
        <p:txBody>
          <a:bodyPr/>
          <a:lstStyle/>
          <a:p>
            <a:r>
              <a:rPr lang="en-US" dirty="0" smtClean="0"/>
              <a:t>When </a:t>
            </a:r>
            <a:r>
              <a:rPr lang="en-US" dirty="0"/>
              <a:t>did you (or your spouse) begin to pay serious attention to planning financially for your retirement?  </a:t>
            </a:r>
            <a:r>
              <a:rPr lang="en-US" dirty="0" smtClean="0"/>
              <a:t>(2014 </a:t>
            </a:r>
            <a:r>
              <a:rPr lang="en-US" dirty="0"/>
              <a:t>Retirees who planned financially for retirement </a:t>
            </a:r>
            <a:r>
              <a:rPr lang="en-US" dirty="0" smtClean="0"/>
              <a:t>n=341)</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2011-2014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graphicFrame>
        <p:nvGraphicFramePr>
          <p:cNvPr id="6" name="Chart 5"/>
          <p:cNvGraphicFramePr/>
          <p:nvPr>
            <p:extLst>
              <p:ext uri="{D42A27DB-BD31-4B8C-83A1-F6EECF244321}">
                <p14:modId xmlns:p14="http://schemas.microsoft.com/office/powerpoint/2010/main" val="2992971214"/>
              </p:ext>
            </p:extLst>
          </p:nvPr>
        </p:nvGraphicFramePr>
        <p:xfrm>
          <a:off x="933450" y="1924049"/>
          <a:ext cx="7372350" cy="4329113"/>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0"/>
          </p:nvPr>
        </p:nvSpPr>
        <p:spPr/>
        <p:txBody>
          <a:bodyPr/>
          <a:lstStyle/>
          <a:p>
            <a:fld id="{EBAD9AF0-FD35-4E4E-B775-C1DCF7755A5B}" type="slidenum">
              <a:rPr lang="en-US" smtClean="0"/>
              <a:t>42</a:t>
            </a:fld>
            <a:endParaRPr lang="en-US" dirty="0"/>
          </a:p>
        </p:txBody>
      </p:sp>
    </p:spTree>
    <p:extLst>
      <p:ext uri="{BB962C8B-B14F-4D97-AF65-F5344CB8AC3E}">
        <p14:creationId xmlns:p14="http://schemas.microsoft.com/office/powerpoint/2010/main" val="18412418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787775"/>
            <a:ext cx="7772400" cy="1362075"/>
          </a:xfrm>
        </p:spPr>
        <p:txBody>
          <a:bodyPr/>
          <a:lstStyle/>
          <a:p>
            <a:r>
              <a:rPr lang="en-US" dirty="0" smtClean="0"/>
              <a:t>Retirement Plans &amp; Policy Changes</a:t>
            </a:r>
            <a:endParaRPr lang="en-US" dirty="0"/>
          </a:p>
        </p:txBody>
      </p:sp>
    </p:spTree>
    <p:extLst>
      <p:ext uri="{BB962C8B-B14F-4D97-AF65-F5344CB8AC3E}">
        <p14:creationId xmlns:p14="http://schemas.microsoft.com/office/powerpoint/2010/main" val="16464587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7 in 10 Employed Workers Are Offered Retirement Savings Plans by Their Employer</a:t>
            </a:r>
            <a:endParaRPr lang="en-US" dirty="0"/>
          </a:p>
        </p:txBody>
      </p:sp>
      <p:sp>
        <p:nvSpPr>
          <p:cNvPr id="4" name="Content Placeholder 2"/>
          <p:cNvSpPr>
            <a:spLocks noGrp="1"/>
          </p:cNvSpPr>
          <p:nvPr>
            <p:ph idx="1"/>
          </p:nvPr>
        </p:nvSpPr>
        <p:spPr>
          <a:xfrm>
            <a:off x="304800" y="1295398"/>
            <a:ext cx="8534400" cy="1085851"/>
          </a:xfrm>
        </p:spPr>
        <p:txBody>
          <a:bodyPr>
            <a:noAutofit/>
          </a:bodyPr>
          <a:lstStyle/>
          <a:p>
            <a:pPr marL="0" indent="0">
              <a:buNone/>
            </a:pPr>
            <a:r>
              <a:rPr lang="en-US" sz="1600" dirty="0"/>
              <a:t>Does your current employer offer you a retirement or savings plan that allows you to make contributions from your salary to an individual account set up in your name, such as a 401(k), tax-deferred annuity or 403(b), or thrift savings plan</a:t>
            </a:r>
            <a:r>
              <a:rPr lang="en-US" sz="1600" dirty="0" smtClean="0"/>
              <a:t>?  (2014 </a:t>
            </a:r>
            <a:r>
              <a:rPr lang="en-US" sz="1600" dirty="0"/>
              <a:t>Workers </a:t>
            </a:r>
            <a:r>
              <a:rPr lang="en-US" sz="1600" dirty="0" smtClean="0"/>
              <a:t>employed full- or part-time n=690)</a:t>
            </a:r>
            <a:endParaRPr lang="en-US" sz="1600"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2014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graphicFrame>
        <p:nvGraphicFramePr>
          <p:cNvPr id="6" name="Chart 5"/>
          <p:cNvGraphicFramePr/>
          <p:nvPr>
            <p:extLst>
              <p:ext uri="{D42A27DB-BD31-4B8C-83A1-F6EECF244321}">
                <p14:modId xmlns:p14="http://schemas.microsoft.com/office/powerpoint/2010/main" val="3350664130"/>
              </p:ext>
            </p:extLst>
          </p:nvPr>
        </p:nvGraphicFramePr>
        <p:xfrm>
          <a:off x="2156662" y="2211110"/>
          <a:ext cx="4755783" cy="3738562"/>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EBAD9AF0-FD35-4E4E-B775-C1DCF7755A5B}" type="slidenum">
              <a:rPr lang="en-US" smtClean="0"/>
              <a:t>44</a:t>
            </a:fld>
            <a:endParaRPr lang="en-US" dirty="0"/>
          </a:p>
        </p:txBody>
      </p:sp>
    </p:spTree>
    <p:extLst>
      <p:ext uri="{BB962C8B-B14F-4D97-AF65-F5344CB8AC3E}">
        <p14:creationId xmlns:p14="http://schemas.microsoft.com/office/powerpoint/2010/main" val="17251424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More Than Three-quarters of Workers With Access to Employer Plans Contribute to the Plan</a:t>
            </a:r>
            <a:endParaRPr lang="en-US" dirty="0"/>
          </a:p>
        </p:txBody>
      </p:sp>
      <p:sp>
        <p:nvSpPr>
          <p:cNvPr id="4" name="Content Placeholder 2"/>
          <p:cNvSpPr>
            <a:spLocks noGrp="1"/>
          </p:cNvSpPr>
          <p:nvPr>
            <p:ph idx="1"/>
          </p:nvPr>
        </p:nvSpPr>
        <p:spPr>
          <a:xfrm>
            <a:off x="304800" y="1295398"/>
            <a:ext cx="8534400" cy="1085851"/>
          </a:xfrm>
        </p:spPr>
        <p:txBody>
          <a:bodyPr>
            <a:noAutofit/>
          </a:bodyPr>
          <a:lstStyle/>
          <a:p>
            <a:pPr marL="0" indent="0">
              <a:buNone/>
            </a:pPr>
            <a:r>
              <a:rPr lang="en-US" sz="1600" dirty="0"/>
              <a:t>If employer provides retirement or savings plan: Are you currently contributing money to the plan? (2014 Workers offered an employer-sponsored retirement savings plan </a:t>
            </a:r>
            <a:r>
              <a:rPr lang="en-US" sz="1600" dirty="0" smtClean="0"/>
              <a:t>n=515)</a:t>
            </a:r>
            <a:endParaRPr lang="en-US" sz="1600"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2014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graphicFrame>
        <p:nvGraphicFramePr>
          <p:cNvPr id="6" name="Chart 5"/>
          <p:cNvGraphicFramePr/>
          <p:nvPr>
            <p:extLst>
              <p:ext uri="{D42A27DB-BD31-4B8C-83A1-F6EECF244321}">
                <p14:modId xmlns:p14="http://schemas.microsoft.com/office/powerpoint/2010/main" val="1832962352"/>
              </p:ext>
            </p:extLst>
          </p:nvPr>
        </p:nvGraphicFramePr>
        <p:xfrm>
          <a:off x="2156662" y="2211110"/>
          <a:ext cx="4755783" cy="3738562"/>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EBAD9AF0-FD35-4E4E-B775-C1DCF7755A5B}" type="slidenum">
              <a:rPr lang="en-US" smtClean="0"/>
              <a:t>45</a:t>
            </a:fld>
            <a:endParaRPr lang="en-US" dirty="0"/>
          </a:p>
        </p:txBody>
      </p:sp>
    </p:spTree>
    <p:extLst>
      <p:ext uri="{BB962C8B-B14F-4D97-AF65-F5344CB8AC3E}">
        <p14:creationId xmlns:p14="http://schemas.microsoft.com/office/powerpoint/2010/main" val="5033004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Most With Retirement Plan Find DoL Lifetime Income Calculator Estimates Match Expectations</a:t>
            </a:r>
            <a:endParaRPr lang="en-US" dirty="0"/>
          </a:p>
        </p:txBody>
      </p:sp>
      <p:sp>
        <p:nvSpPr>
          <p:cNvPr id="4" name="Content Placeholder 2"/>
          <p:cNvSpPr>
            <a:spLocks noGrp="1"/>
          </p:cNvSpPr>
          <p:nvPr>
            <p:ph idx="1"/>
          </p:nvPr>
        </p:nvSpPr>
        <p:spPr>
          <a:xfrm>
            <a:off x="304800" y="1295400"/>
            <a:ext cx="8534400" cy="1428750"/>
          </a:xfrm>
          <a:noFill/>
        </p:spPr>
        <p:txBody>
          <a:bodyPr>
            <a:normAutofit/>
          </a:bodyPr>
          <a:lstStyle/>
          <a:p>
            <a:pPr marL="0" indent="0">
              <a:buNone/>
            </a:pPr>
            <a:r>
              <a:rPr lang="en-US" sz="1400" dirty="0"/>
              <a:t>If you and your employer were to continue contributing at the same percentage of compensation </a:t>
            </a:r>
            <a:r>
              <a:rPr lang="en-US" sz="1400" dirty="0" smtClean="0"/>
              <a:t>until </a:t>
            </a:r>
            <a:r>
              <a:rPr lang="en-US" sz="1400" dirty="0"/>
              <a:t>you </a:t>
            </a:r>
            <a:r>
              <a:rPr lang="en-US" sz="1400" dirty="0" smtClean="0"/>
              <a:t>retire, </a:t>
            </a:r>
            <a:r>
              <a:rPr lang="en-US" sz="1400" dirty="0"/>
              <a:t>some retirement calculators estimate that your employer-sponsored plan could provide a </a:t>
            </a:r>
            <a:r>
              <a:rPr lang="en-US" sz="1400" u="sng" dirty="0"/>
              <a:t>monthly</a:t>
            </a:r>
            <a:r>
              <a:rPr lang="en-US" sz="1400" dirty="0"/>
              <a:t> retirement income for life of </a:t>
            </a:r>
            <a:r>
              <a:rPr lang="en-US" sz="1400" dirty="0" smtClean="0"/>
              <a:t>[</a:t>
            </a:r>
            <a:r>
              <a:rPr lang="en-US" sz="1400" i="1" dirty="0" smtClean="0"/>
              <a:t>estimated </a:t>
            </a:r>
            <a:r>
              <a:rPr lang="en-US" sz="1400" i="1" dirty="0"/>
              <a:t>amount</a:t>
            </a:r>
            <a:r>
              <a:rPr lang="en-US" sz="1400" dirty="0"/>
              <a:t>]. Keep in mind that this does not account for any retirement savings that you might have outside of your employer-sponsored </a:t>
            </a:r>
            <a:r>
              <a:rPr lang="en-US" sz="1400" dirty="0" smtClean="0"/>
              <a:t>plan. Would </a:t>
            </a:r>
            <a:r>
              <a:rPr lang="en-US" sz="1400" dirty="0"/>
              <a:t>you say that this amount </a:t>
            </a:r>
            <a:r>
              <a:rPr lang="en-US" sz="1400" dirty="0" smtClean="0"/>
              <a:t>is… (2014 </a:t>
            </a:r>
            <a:r>
              <a:rPr lang="en-US" sz="1400" dirty="0"/>
              <a:t>Workers </a:t>
            </a:r>
            <a:r>
              <a:rPr lang="en-US" sz="1400" dirty="0" smtClean="0"/>
              <a:t>contributing to retirement </a:t>
            </a:r>
            <a:r>
              <a:rPr lang="en-US" sz="1400" dirty="0"/>
              <a:t>savings </a:t>
            </a:r>
            <a:r>
              <a:rPr lang="en-US" sz="1400" dirty="0" smtClean="0"/>
              <a:t>plan and provided amount n=223)</a:t>
            </a:r>
            <a:endParaRPr lang="en-US" sz="1400" dirty="0"/>
          </a:p>
          <a:p>
            <a:pPr marL="0" indent="0">
              <a:buNone/>
            </a:pPr>
            <a:endParaRPr lang="en-US" sz="1400"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2014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t>46</a:t>
            </a:fld>
            <a:endParaRPr lang="en-US" dirty="0"/>
          </a:p>
        </p:txBody>
      </p:sp>
      <p:graphicFrame>
        <p:nvGraphicFramePr>
          <p:cNvPr id="11" name="Chart 10"/>
          <p:cNvGraphicFramePr/>
          <p:nvPr>
            <p:extLst>
              <p:ext uri="{D42A27DB-BD31-4B8C-83A1-F6EECF244321}">
                <p14:modId xmlns:p14="http://schemas.microsoft.com/office/powerpoint/2010/main" val="3163886161"/>
              </p:ext>
            </p:extLst>
          </p:nvPr>
        </p:nvGraphicFramePr>
        <p:xfrm>
          <a:off x="566057" y="2544099"/>
          <a:ext cx="7837714" cy="35833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39821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0" y="129498"/>
            <a:ext cx="9144000" cy="944562"/>
          </a:xfrm>
        </p:spPr>
        <p:txBody>
          <a:bodyPr>
            <a:normAutofit fontScale="90000"/>
          </a:bodyPr>
          <a:lstStyle/>
          <a:p>
            <a:r>
              <a:rPr lang="en-US" dirty="0" smtClean="0"/>
              <a:t>Those Not Knowing How Much Income Needs to be Saved Appear More Likely to Say DoL Estimate Much Less than Expected</a:t>
            </a:r>
            <a:endParaRPr lang="en-US" dirty="0"/>
          </a:p>
        </p:txBody>
      </p:sp>
      <p:sp>
        <p:nvSpPr>
          <p:cNvPr id="4" name="Content Placeholder 2"/>
          <p:cNvSpPr>
            <a:spLocks noGrp="1"/>
          </p:cNvSpPr>
          <p:nvPr>
            <p:ph idx="1"/>
          </p:nvPr>
        </p:nvSpPr>
        <p:spPr>
          <a:xfrm>
            <a:off x="304800" y="1295400"/>
            <a:ext cx="8534400" cy="1428750"/>
          </a:xfrm>
          <a:noFill/>
        </p:spPr>
        <p:txBody>
          <a:bodyPr>
            <a:normAutofit/>
          </a:bodyPr>
          <a:lstStyle/>
          <a:p>
            <a:pPr marL="0" indent="0">
              <a:buNone/>
            </a:pPr>
            <a:r>
              <a:rPr lang="en-US" sz="1400" dirty="0"/>
              <a:t>If you and your employer were to continue contributing at the same percentage of compensation </a:t>
            </a:r>
            <a:r>
              <a:rPr lang="en-US" sz="1400" dirty="0" smtClean="0"/>
              <a:t>until </a:t>
            </a:r>
            <a:r>
              <a:rPr lang="en-US" sz="1400" dirty="0"/>
              <a:t>you </a:t>
            </a:r>
            <a:r>
              <a:rPr lang="en-US" sz="1400" dirty="0" smtClean="0"/>
              <a:t>retire, </a:t>
            </a:r>
            <a:r>
              <a:rPr lang="en-US" sz="1400" dirty="0"/>
              <a:t>some retirement calculators estimate that your employer-sponsored plan could provide a </a:t>
            </a:r>
            <a:r>
              <a:rPr lang="en-US" sz="1400" u="sng" dirty="0"/>
              <a:t>monthly</a:t>
            </a:r>
            <a:r>
              <a:rPr lang="en-US" sz="1400" dirty="0"/>
              <a:t> retirement income for life of </a:t>
            </a:r>
            <a:r>
              <a:rPr lang="en-US" sz="1400" dirty="0" smtClean="0"/>
              <a:t>[</a:t>
            </a:r>
            <a:r>
              <a:rPr lang="en-US" sz="1400" i="1" dirty="0" smtClean="0"/>
              <a:t>estimated </a:t>
            </a:r>
            <a:r>
              <a:rPr lang="en-US" sz="1400" i="1" dirty="0"/>
              <a:t>amount</a:t>
            </a:r>
            <a:r>
              <a:rPr lang="en-US" sz="1400" dirty="0"/>
              <a:t>]. Keep in mind that this does not account for any retirement savings that you might have outside of your employer-sponsored </a:t>
            </a:r>
            <a:r>
              <a:rPr lang="en-US" sz="1400" dirty="0" smtClean="0"/>
              <a:t>plan. Would </a:t>
            </a:r>
            <a:r>
              <a:rPr lang="en-US" sz="1400" dirty="0"/>
              <a:t>you say that this amount </a:t>
            </a:r>
            <a:r>
              <a:rPr lang="en-US" sz="1400" dirty="0" smtClean="0"/>
              <a:t>is… (2014 </a:t>
            </a:r>
            <a:r>
              <a:rPr lang="en-US" sz="1400" dirty="0"/>
              <a:t>Workers </a:t>
            </a:r>
            <a:r>
              <a:rPr lang="en-US" sz="1400" dirty="0" smtClean="0"/>
              <a:t>contributing to retirement </a:t>
            </a:r>
            <a:r>
              <a:rPr lang="en-US" sz="1400" dirty="0"/>
              <a:t>savings </a:t>
            </a:r>
            <a:r>
              <a:rPr lang="en-US" sz="1400" dirty="0" smtClean="0"/>
              <a:t>plan and provided amount)</a:t>
            </a:r>
            <a:endParaRPr lang="en-US" sz="1400" dirty="0"/>
          </a:p>
          <a:p>
            <a:pPr marL="0" indent="0">
              <a:buNone/>
            </a:pPr>
            <a:endParaRPr lang="en-US" sz="1400"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2014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t>47</a:t>
            </a:fld>
            <a:endParaRPr lang="en-US" dirty="0"/>
          </a:p>
        </p:txBody>
      </p:sp>
      <p:graphicFrame>
        <p:nvGraphicFramePr>
          <p:cNvPr id="11" name="Chart 10"/>
          <p:cNvGraphicFramePr/>
          <p:nvPr>
            <p:extLst>
              <p:ext uri="{D42A27DB-BD31-4B8C-83A1-F6EECF244321}">
                <p14:modId xmlns:p14="http://schemas.microsoft.com/office/powerpoint/2010/main" val="2891503739"/>
              </p:ext>
            </p:extLst>
          </p:nvPr>
        </p:nvGraphicFramePr>
        <p:xfrm>
          <a:off x="566057" y="2641600"/>
          <a:ext cx="7837714" cy="338182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7"/>
          <p:cNvSpPr txBox="1">
            <a:spLocks noChangeArrowheads="1"/>
          </p:cNvSpPr>
          <p:nvPr/>
        </p:nvSpPr>
        <p:spPr bwMode="auto">
          <a:xfrm>
            <a:off x="638629" y="2344766"/>
            <a:ext cx="79247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dirty="0" smtClean="0">
                <a:solidFill>
                  <a:srgbClr val="000000"/>
                </a:solidFill>
                <a:latin typeface="+mj-lt"/>
              </a:rPr>
              <a:t>Match to Expectations, by Estimate of Needed Annual Savings</a:t>
            </a:r>
            <a:endParaRPr lang="en-US" sz="2000" b="1" dirty="0">
              <a:solidFill>
                <a:srgbClr val="000000"/>
              </a:solidFill>
              <a:latin typeface="+mj-lt"/>
            </a:endParaRPr>
          </a:p>
        </p:txBody>
      </p:sp>
      <p:sp>
        <p:nvSpPr>
          <p:cNvPr id="9" name="TextBox 8"/>
          <p:cNvSpPr txBox="1"/>
          <p:nvPr/>
        </p:nvSpPr>
        <p:spPr>
          <a:xfrm>
            <a:off x="391887" y="6052460"/>
            <a:ext cx="3203185" cy="276999"/>
          </a:xfrm>
          <a:prstGeom prst="rect">
            <a:avLst/>
          </a:prstGeom>
          <a:noFill/>
        </p:spPr>
        <p:txBody>
          <a:bodyPr wrap="none" rtlCol="0">
            <a:spAutoFit/>
          </a:bodyPr>
          <a:lstStyle/>
          <a:p>
            <a:r>
              <a:rPr lang="en-US" sz="1200" dirty="0" smtClean="0"/>
              <a:t>*Extremely small sample size.  Use with caution.</a:t>
            </a:r>
            <a:endParaRPr lang="en-US" sz="1200" dirty="0"/>
          </a:p>
        </p:txBody>
      </p:sp>
    </p:spTree>
    <p:extLst>
      <p:ext uri="{BB962C8B-B14F-4D97-AF65-F5344CB8AC3E}">
        <p14:creationId xmlns:p14="http://schemas.microsoft.com/office/powerpoint/2010/main" val="41319569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Most With Retirement Plan find DoL Lifetime Income Calculator Estimates Match Expectations</a:t>
            </a:r>
            <a:endParaRPr lang="en-US" dirty="0"/>
          </a:p>
        </p:txBody>
      </p:sp>
      <p:sp>
        <p:nvSpPr>
          <p:cNvPr id="4" name="Content Placeholder 2"/>
          <p:cNvSpPr>
            <a:spLocks noGrp="1"/>
          </p:cNvSpPr>
          <p:nvPr>
            <p:ph idx="1"/>
          </p:nvPr>
        </p:nvSpPr>
        <p:spPr>
          <a:xfrm>
            <a:off x="304800" y="1295400"/>
            <a:ext cx="8534400" cy="1428750"/>
          </a:xfrm>
        </p:spPr>
        <p:txBody>
          <a:bodyPr>
            <a:normAutofit/>
          </a:bodyPr>
          <a:lstStyle/>
          <a:p>
            <a:pPr marL="0" indent="0">
              <a:buNone/>
            </a:pPr>
            <a:r>
              <a:rPr lang="en-US" sz="1400" dirty="0"/>
              <a:t>If you and your employer were to continue contributing at the same percentage of compensation </a:t>
            </a:r>
            <a:r>
              <a:rPr lang="en-US" sz="1400" dirty="0" smtClean="0"/>
              <a:t>until </a:t>
            </a:r>
            <a:r>
              <a:rPr lang="en-US" sz="1400" dirty="0"/>
              <a:t>you </a:t>
            </a:r>
            <a:r>
              <a:rPr lang="en-US" sz="1400" dirty="0" smtClean="0"/>
              <a:t>retire, </a:t>
            </a:r>
            <a:r>
              <a:rPr lang="en-US" sz="1400" dirty="0"/>
              <a:t>some retirement calculators estimate that your employer-sponsored plan could provide a </a:t>
            </a:r>
            <a:r>
              <a:rPr lang="en-US" sz="1400" u="sng" dirty="0"/>
              <a:t>monthly</a:t>
            </a:r>
            <a:r>
              <a:rPr lang="en-US" sz="1400" dirty="0"/>
              <a:t> retirement income for life of </a:t>
            </a:r>
            <a:r>
              <a:rPr lang="en-US" sz="1400" dirty="0" smtClean="0"/>
              <a:t>[</a:t>
            </a:r>
            <a:r>
              <a:rPr lang="en-US" sz="1400" i="1" dirty="0" smtClean="0"/>
              <a:t>estimated </a:t>
            </a:r>
            <a:r>
              <a:rPr lang="en-US" sz="1400" i="1" dirty="0"/>
              <a:t>amount</a:t>
            </a:r>
            <a:r>
              <a:rPr lang="en-US" sz="1400" dirty="0"/>
              <a:t>]. Keep in mind that this does not account for any retirement savings that you might have outside of your employer-sponsored </a:t>
            </a:r>
            <a:r>
              <a:rPr lang="en-US" sz="1400" dirty="0" smtClean="0"/>
              <a:t>plan. Would </a:t>
            </a:r>
            <a:r>
              <a:rPr lang="en-US" sz="1400" dirty="0"/>
              <a:t>you say that this amount </a:t>
            </a:r>
            <a:r>
              <a:rPr lang="en-US" sz="1400" dirty="0" smtClean="0"/>
              <a:t>is…</a:t>
            </a:r>
            <a:endParaRPr lang="en-US" sz="1400"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2014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t>48</a:t>
            </a:fld>
            <a:endParaRPr lang="en-US" dirty="0"/>
          </a:p>
        </p:txBody>
      </p:sp>
      <p:graphicFrame>
        <p:nvGraphicFramePr>
          <p:cNvPr id="11" name="Chart 10"/>
          <p:cNvGraphicFramePr/>
          <p:nvPr>
            <p:extLst>
              <p:ext uri="{D42A27DB-BD31-4B8C-83A1-F6EECF244321}">
                <p14:modId xmlns:p14="http://schemas.microsoft.com/office/powerpoint/2010/main" val="1492673798"/>
              </p:ext>
            </p:extLst>
          </p:nvPr>
        </p:nvGraphicFramePr>
        <p:xfrm>
          <a:off x="352509" y="2312988"/>
          <a:ext cx="8575790" cy="3478212"/>
        </p:xfrm>
        <a:graphic>
          <a:graphicData uri="http://schemas.openxmlformats.org/drawingml/2006/chart">
            <c:chart xmlns:c="http://schemas.openxmlformats.org/drawingml/2006/chart" xmlns:r="http://schemas.openxmlformats.org/officeDocument/2006/relationships" r:id="rId2"/>
          </a:graphicData>
        </a:graphic>
      </p:graphicFrame>
      <p:sp>
        <p:nvSpPr>
          <p:cNvPr id="9" name="Content Placeholder 2"/>
          <p:cNvSpPr txBox="1">
            <a:spLocks/>
          </p:cNvSpPr>
          <p:nvPr/>
        </p:nvSpPr>
        <p:spPr>
          <a:xfrm>
            <a:off x="375136" y="5766316"/>
            <a:ext cx="8534400" cy="55828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050" dirty="0" smtClean="0"/>
              <a:t>*If not participating in employer plan but has retirement savings: If the annual contributions to your savings were to remain the same until you retire, some retirement calculators estimate that your savings could provide a monthly retirement income for life of [</a:t>
            </a:r>
            <a:r>
              <a:rPr lang="en-US" sz="1050" i="1" dirty="0" smtClean="0"/>
              <a:t>estimated amount</a:t>
            </a:r>
            <a:r>
              <a:rPr lang="en-US" sz="1050" dirty="0" smtClean="0"/>
              <a:t>]. Would  you say that this amount is…</a:t>
            </a:r>
            <a:endParaRPr lang="en-US" sz="1050" dirty="0"/>
          </a:p>
        </p:txBody>
      </p:sp>
    </p:spTree>
    <p:extLst>
      <p:ext uri="{BB962C8B-B14F-4D97-AF65-F5344CB8AC3E}">
        <p14:creationId xmlns:p14="http://schemas.microsoft.com/office/powerpoint/2010/main" val="35962336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269823" y="274638"/>
            <a:ext cx="8658475" cy="944562"/>
          </a:xfrm>
        </p:spPr>
        <p:txBody>
          <a:bodyPr>
            <a:noAutofit/>
          </a:bodyPr>
          <a:lstStyle/>
          <a:p>
            <a:r>
              <a:rPr lang="en-US" sz="2800" dirty="0" smtClean="0"/>
              <a:t>Most Plan Participants </a:t>
            </a:r>
            <a:r>
              <a:rPr lang="en-US" sz="2800" dirty="0"/>
              <a:t>Would Stay the Course After Hearing DoL Lifetime Income Calculator </a:t>
            </a:r>
            <a:r>
              <a:rPr lang="en-US" sz="2800" dirty="0" smtClean="0"/>
              <a:t>Estimates</a:t>
            </a:r>
            <a:endParaRPr lang="en-US" sz="2800" dirty="0"/>
          </a:p>
        </p:txBody>
      </p:sp>
      <p:sp>
        <p:nvSpPr>
          <p:cNvPr id="4" name="Content Placeholder 2"/>
          <p:cNvSpPr>
            <a:spLocks noGrp="1"/>
          </p:cNvSpPr>
          <p:nvPr>
            <p:ph idx="1"/>
          </p:nvPr>
        </p:nvSpPr>
        <p:spPr>
          <a:xfrm>
            <a:off x="304800" y="1295400"/>
            <a:ext cx="8534400" cy="1428750"/>
          </a:xfrm>
          <a:noFill/>
        </p:spPr>
        <p:txBody>
          <a:bodyPr>
            <a:normAutofit/>
          </a:bodyPr>
          <a:lstStyle/>
          <a:p>
            <a:pPr marL="0" indent="0">
              <a:buNone/>
            </a:pPr>
            <a:r>
              <a:rPr lang="en-US" sz="1600" dirty="0" smtClean="0"/>
              <a:t>What impact, if any, does hearing this estimate have on the amount you plan to contribute to your employer-sponsored plan? Will you</a:t>
            </a:r>
            <a:r>
              <a:rPr lang="en-US" sz="1600" dirty="0"/>
              <a:t>… </a:t>
            </a:r>
            <a:r>
              <a:rPr lang="en-US" sz="1600" dirty="0" smtClean="0"/>
              <a:t>(</a:t>
            </a:r>
            <a:r>
              <a:rPr lang="en-US" sz="1600" dirty="0"/>
              <a:t>2014 Workers contributing to retirement savings plan and provided amount n=223</a:t>
            </a:r>
            <a:r>
              <a:rPr lang="en-US" sz="1600" dirty="0" smtClean="0"/>
              <a:t>)</a:t>
            </a:r>
            <a:endParaRPr lang="en-US" sz="1600" dirty="0"/>
          </a:p>
          <a:p>
            <a:pPr marL="0" indent="0">
              <a:buNone/>
            </a:pPr>
            <a:endParaRPr lang="en-US" sz="1600"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2014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t>49</a:t>
            </a:fld>
            <a:endParaRPr lang="en-US" dirty="0"/>
          </a:p>
        </p:txBody>
      </p:sp>
      <p:graphicFrame>
        <p:nvGraphicFramePr>
          <p:cNvPr id="9" name="Chart 8"/>
          <p:cNvGraphicFramePr/>
          <p:nvPr>
            <p:extLst>
              <p:ext uri="{D42A27DB-BD31-4B8C-83A1-F6EECF244321}">
                <p14:modId xmlns:p14="http://schemas.microsoft.com/office/powerpoint/2010/main" val="2599756059"/>
              </p:ext>
            </p:extLst>
          </p:nvPr>
        </p:nvGraphicFramePr>
        <p:xfrm>
          <a:off x="297533" y="2341563"/>
          <a:ext cx="8575790" cy="34782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349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Overview (continued)</a:t>
            </a:r>
            <a:endParaRPr lang="en-US" dirty="0"/>
          </a:p>
        </p:txBody>
      </p:sp>
      <p:sp>
        <p:nvSpPr>
          <p:cNvPr id="3" name="Content Placeholder 2"/>
          <p:cNvSpPr>
            <a:spLocks noGrp="1"/>
          </p:cNvSpPr>
          <p:nvPr>
            <p:ph idx="1"/>
          </p:nvPr>
        </p:nvSpPr>
        <p:spPr/>
        <p:txBody>
          <a:bodyPr>
            <a:normAutofit/>
          </a:bodyPr>
          <a:lstStyle/>
          <a:p>
            <a:pPr>
              <a:lnSpc>
                <a:spcPct val="110000"/>
              </a:lnSpc>
              <a:spcBef>
                <a:spcPct val="50000"/>
              </a:spcBef>
            </a:pPr>
            <a:r>
              <a:rPr lang="en-US" sz="1900" dirty="0"/>
              <a:t>Workers continue to cite large, even aggressive, savings targets, but there is little evidence that they are taking actions commensurate with those goals.  The average amount individuals reported as needing to be saved increases as retirement confidence decreases, particularly for older </a:t>
            </a:r>
            <a:r>
              <a:rPr lang="en-US" sz="1900" dirty="0" smtClean="0"/>
              <a:t>workers.</a:t>
            </a:r>
            <a:endParaRPr lang="en-US" sz="1900" dirty="0"/>
          </a:p>
          <a:p>
            <a:pPr>
              <a:lnSpc>
                <a:spcPct val="110000"/>
              </a:lnSpc>
              <a:spcBef>
                <a:spcPct val="50000"/>
              </a:spcBef>
            </a:pPr>
            <a:r>
              <a:rPr lang="en-US" sz="1900" dirty="0"/>
              <a:t>Day-to-day expenses remain the primary reason given for not saving (more).</a:t>
            </a:r>
          </a:p>
          <a:p>
            <a:pPr>
              <a:lnSpc>
                <a:spcPct val="110000"/>
              </a:lnSpc>
              <a:spcBef>
                <a:spcPct val="50000"/>
              </a:spcBef>
            </a:pPr>
            <a:r>
              <a:rPr lang="en-US" sz="1900" dirty="0"/>
              <a:t>Workers find retirement income estimates useful, and the vast majority of those with employer plans find the results to be in line with expectations.  While sizeable minorities report they would increase contributions as a result of hearing the estimate, most would stay the course.</a:t>
            </a:r>
          </a:p>
          <a:p>
            <a:pPr>
              <a:lnSpc>
                <a:spcPct val="110000"/>
              </a:lnSpc>
              <a:spcBef>
                <a:spcPct val="50000"/>
              </a:spcBef>
            </a:pPr>
            <a:r>
              <a:rPr lang="en-US" sz="1900" dirty="0"/>
              <a:t>Most workers would continue to contribute at current levels if there was a change from current pre-tax treatment for 401(k)s to a Roth design (contributions after-tax, no future tax on investment earnings). </a:t>
            </a:r>
          </a:p>
        </p:txBody>
      </p:sp>
      <p:sp>
        <p:nvSpPr>
          <p:cNvPr id="4" name="Slide Number Placeholder 3"/>
          <p:cNvSpPr>
            <a:spLocks noGrp="1"/>
          </p:cNvSpPr>
          <p:nvPr>
            <p:ph type="sldNum" sz="quarter" idx="12"/>
          </p:nvPr>
        </p:nvSpPr>
        <p:spPr/>
        <p:txBody>
          <a:bodyPr/>
          <a:lstStyle/>
          <a:p>
            <a:fld id="{EBAD9AF0-FD35-4E4E-B775-C1DCF7755A5B}" type="slidenum">
              <a:rPr lang="en-US" smtClean="0"/>
              <a:t>5</a:t>
            </a:fld>
            <a:endParaRPr lang="en-US" dirty="0"/>
          </a:p>
        </p:txBody>
      </p:sp>
    </p:spTree>
    <p:extLst>
      <p:ext uri="{BB962C8B-B14F-4D97-AF65-F5344CB8AC3E}">
        <p14:creationId xmlns:p14="http://schemas.microsoft.com/office/powerpoint/2010/main" val="25316560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269823" y="274638"/>
            <a:ext cx="8658475" cy="944562"/>
          </a:xfrm>
        </p:spPr>
        <p:txBody>
          <a:bodyPr>
            <a:noAutofit/>
          </a:bodyPr>
          <a:lstStyle/>
          <a:p>
            <a:r>
              <a:rPr lang="en-US" sz="2800" dirty="0" smtClean="0"/>
              <a:t>Most Would </a:t>
            </a:r>
            <a:r>
              <a:rPr lang="en-US" sz="2800" dirty="0"/>
              <a:t>Stay the Course After Hearing </a:t>
            </a:r>
            <a:r>
              <a:rPr lang="en-US" sz="2800" dirty="0" smtClean="0"/>
              <a:t/>
            </a:r>
            <a:br>
              <a:rPr lang="en-US" sz="2800" dirty="0" smtClean="0"/>
            </a:br>
            <a:r>
              <a:rPr lang="en-US" sz="2800" dirty="0" smtClean="0"/>
              <a:t>DoL </a:t>
            </a:r>
            <a:r>
              <a:rPr lang="en-US" sz="2800" dirty="0"/>
              <a:t>Lifetime Income Calculator </a:t>
            </a:r>
            <a:r>
              <a:rPr lang="en-US" sz="2800" dirty="0" smtClean="0"/>
              <a:t>Estimates</a:t>
            </a:r>
            <a:endParaRPr lang="en-US" sz="2800" dirty="0"/>
          </a:p>
        </p:txBody>
      </p:sp>
      <p:sp>
        <p:nvSpPr>
          <p:cNvPr id="4" name="Content Placeholder 2"/>
          <p:cNvSpPr>
            <a:spLocks noGrp="1"/>
          </p:cNvSpPr>
          <p:nvPr>
            <p:ph idx="1"/>
          </p:nvPr>
        </p:nvSpPr>
        <p:spPr>
          <a:xfrm>
            <a:off x="304800" y="1295400"/>
            <a:ext cx="8534400" cy="1428750"/>
          </a:xfrm>
        </p:spPr>
        <p:txBody>
          <a:bodyPr>
            <a:normAutofit/>
          </a:bodyPr>
          <a:lstStyle/>
          <a:p>
            <a:pPr marL="0" indent="0">
              <a:buNone/>
            </a:pPr>
            <a:r>
              <a:rPr lang="en-US" sz="1600" dirty="0" smtClean="0"/>
              <a:t>What impact, if any, does hearing this estimate have on the amount you plan to contribute to your employer-sponsored plan? Will you…</a:t>
            </a:r>
            <a:endParaRPr lang="en-US" sz="1600"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2014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t>50</a:t>
            </a:fld>
            <a:endParaRPr lang="en-US" dirty="0"/>
          </a:p>
        </p:txBody>
      </p:sp>
      <p:graphicFrame>
        <p:nvGraphicFramePr>
          <p:cNvPr id="9" name="Chart 8"/>
          <p:cNvGraphicFramePr/>
          <p:nvPr>
            <p:extLst>
              <p:ext uri="{D42A27DB-BD31-4B8C-83A1-F6EECF244321}">
                <p14:modId xmlns:p14="http://schemas.microsoft.com/office/powerpoint/2010/main" val="1726765011"/>
              </p:ext>
            </p:extLst>
          </p:nvPr>
        </p:nvGraphicFramePr>
        <p:xfrm>
          <a:off x="297533" y="2341563"/>
          <a:ext cx="8575790" cy="3478212"/>
        </p:xfrm>
        <a:graphic>
          <a:graphicData uri="http://schemas.openxmlformats.org/drawingml/2006/chart">
            <c:chart xmlns:c="http://schemas.openxmlformats.org/drawingml/2006/chart" xmlns:r="http://schemas.openxmlformats.org/officeDocument/2006/relationships" r:id="rId2"/>
          </a:graphicData>
        </a:graphic>
      </p:graphicFrame>
      <p:sp>
        <p:nvSpPr>
          <p:cNvPr id="10" name="Content Placeholder 2"/>
          <p:cNvSpPr txBox="1">
            <a:spLocks/>
          </p:cNvSpPr>
          <p:nvPr/>
        </p:nvSpPr>
        <p:spPr>
          <a:xfrm>
            <a:off x="375136" y="5880617"/>
            <a:ext cx="8534400" cy="4820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50" dirty="0" smtClean="0"/>
              <a:t>*If </a:t>
            </a:r>
            <a:r>
              <a:rPr lang="en-US" sz="1050" dirty="0"/>
              <a:t>not participating in employer plan but has retirement savings: What impact, if any, does hearing this estimate have on the amount you plan to plan to save in the future?  Will you</a:t>
            </a:r>
            <a:r>
              <a:rPr lang="en-US" sz="1050" dirty="0" smtClean="0"/>
              <a:t>…</a:t>
            </a:r>
            <a:endParaRPr lang="en-US" sz="1050" dirty="0"/>
          </a:p>
        </p:txBody>
      </p:sp>
    </p:spTree>
    <p:extLst>
      <p:ext uri="{BB962C8B-B14F-4D97-AF65-F5344CB8AC3E}">
        <p14:creationId xmlns:p14="http://schemas.microsoft.com/office/powerpoint/2010/main" val="11779516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Most Who Would Increase Contribution Would Increase it 10% (e.g., 10% of Pay to 11% of Pay)</a:t>
            </a:r>
            <a:endParaRPr lang="en-US" dirty="0"/>
          </a:p>
        </p:txBody>
      </p:sp>
      <p:sp>
        <p:nvSpPr>
          <p:cNvPr id="4" name="Content Placeholder 2"/>
          <p:cNvSpPr>
            <a:spLocks noGrp="1"/>
          </p:cNvSpPr>
          <p:nvPr>
            <p:ph idx="1"/>
          </p:nvPr>
        </p:nvSpPr>
        <p:spPr>
          <a:xfrm>
            <a:off x="304800" y="1295399"/>
            <a:ext cx="8534400" cy="819151"/>
          </a:xfrm>
        </p:spPr>
        <p:txBody>
          <a:bodyPr>
            <a:noAutofit/>
          </a:bodyPr>
          <a:lstStyle/>
          <a:p>
            <a:pPr marL="0" indent="0">
              <a:buNone/>
            </a:pPr>
            <a:r>
              <a:rPr lang="en-US" sz="1600" dirty="0" smtClean="0"/>
              <a:t>If would increase contribution: By what percent do you think you will increase the amount you contribute</a:t>
            </a:r>
            <a:r>
              <a:rPr lang="en-US" sz="1600" dirty="0"/>
              <a:t>? (2014 </a:t>
            </a:r>
            <a:r>
              <a:rPr lang="en-US" sz="1600" dirty="0" smtClean="0"/>
              <a:t>n=34*)</a:t>
            </a:r>
            <a:endParaRPr lang="en-US" sz="1600" dirty="0"/>
          </a:p>
          <a:p>
            <a:pPr marL="0" indent="0">
              <a:buNone/>
            </a:pPr>
            <a:endParaRPr lang="en-US" sz="1600"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2014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t>51</a:t>
            </a:fld>
            <a:endParaRPr lang="en-US" dirty="0"/>
          </a:p>
        </p:txBody>
      </p:sp>
      <p:graphicFrame>
        <p:nvGraphicFramePr>
          <p:cNvPr id="9" name="Chart 8"/>
          <p:cNvGraphicFramePr/>
          <p:nvPr>
            <p:extLst>
              <p:ext uri="{D42A27DB-BD31-4B8C-83A1-F6EECF244321}">
                <p14:modId xmlns:p14="http://schemas.microsoft.com/office/powerpoint/2010/main" val="2167145152"/>
              </p:ext>
            </p:extLst>
          </p:nvPr>
        </p:nvGraphicFramePr>
        <p:xfrm>
          <a:off x="1046449" y="2361659"/>
          <a:ext cx="7077957" cy="34782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91887" y="6052460"/>
            <a:ext cx="3203185" cy="276999"/>
          </a:xfrm>
          <a:prstGeom prst="rect">
            <a:avLst/>
          </a:prstGeom>
          <a:noFill/>
        </p:spPr>
        <p:txBody>
          <a:bodyPr wrap="none" rtlCol="0">
            <a:spAutoFit/>
          </a:bodyPr>
          <a:lstStyle/>
          <a:p>
            <a:r>
              <a:rPr lang="en-US" sz="1200" dirty="0" smtClean="0"/>
              <a:t>*Extremely small sample size.  Use with caution.</a:t>
            </a:r>
            <a:endParaRPr lang="en-US" sz="1200" dirty="0"/>
          </a:p>
        </p:txBody>
      </p:sp>
    </p:spTree>
    <p:extLst>
      <p:ext uri="{BB962C8B-B14F-4D97-AF65-F5344CB8AC3E}">
        <p14:creationId xmlns:p14="http://schemas.microsoft.com/office/powerpoint/2010/main" val="20343662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Most Who Would Increase Contribution Would Increase it 10% (e.g., 10% of pay to 11% of  pay)</a:t>
            </a:r>
            <a:endParaRPr lang="en-US" dirty="0"/>
          </a:p>
        </p:txBody>
      </p:sp>
      <p:sp>
        <p:nvSpPr>
          <p:cNvPr id="4" name="Content Placeholder 2"/>
          <p:cNvSpPr>
            <a:spLocks noGrp="1"/>
          </p:cNvSpPr>
          <p:nvPr>
            <p:ph idx="1"/>
          </p:nvPr>
        </p:nvSpPr>
        <p:spPr>
          <a:xfrm>
            <a:off x="304800" y="1295399"/>
            <a:ext cx="8534400" cy="819151"/>
          </a:xfrm>
        </p:spPr>
        <p:txBody>
          <a:bodyPr>
            <a:noAutofit/>
          </a:bodyPr>
          <a:lstStyle/>
          <a:p>
            <a:pPr marL="0" indent="0">
              <a:buNone/>
            </a:pPr>
            <a:r>
              <a:rPr lang="en-US" sz="1600" dirty="0" smtClean="0"/>
              <a:t>If would increase contribution: By what percent do you think you will increase the amount you contribute?</a:t>
            </a:r>
            <a:endParaRPr lang="en-US" sz="1600"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2014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t>52</a:t>
            </a:fld>
            <a:endParaRPr lang="en-US" dirty="0"/>
          </a:p>
        </p:txBody>
      </p:sp>
      <p:graphicFrame>
        <p:nvGraphicFramePr>
          <p:cNvPr id="9" name="Chart 8"/>
          <p:cNvGraphicFramePr/>
          <p:nvPr>
            <p:extLst>
              <p:ext uri="{D42A27DB-BD31-4B8C-83A1-F6EECF244321}">
                <p14:modId xmlns:p14="http://schemas.microsoft.com/office/powerpoint/2010/main" val="24555398"/>
              </p:ext>
            </p:extLst>
          </p:nvPr>
        </p:nvGraphicFramePr>
        <p:xfrm>
          <a:off x="297533" y="2341563"/>
          <a:ext cx="8575790" cy="34782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353617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245659" y="274638"/>
            <a:ext cx="8734567" cy="944562"/>
          </a:xfrm>
        </p:spPr>
        <p:txBody>
          <a:bodyPr>
            <a:normAutofit fontScale="90000"/>
          </a:bodyPr>
          <a:lstStyle/>
          <a:p>
            <a:r>
              <a:rPr lang="en-US" dirty="0" smtClean="0"/>
              <a:t>Few Say They Would Change Expected Retirement Age Based on DoL </a:t>
            </a:r>
            <a:r>
              <a:rPr lang="en-US" dirty="0"/>
              <a:t>Lifetime Income Calculator </a:t>
            </a:r>
            <a:r>
              <a:rPr lang="en-US" dirty="0" smtClean="0"/>
              <a:t>Estimate </a:t>
            </a:r>
            <a:endParaRPr lang="en-US" dirty="0"/>
          </a:p>
        </p:txBody>
      </p:sp>
      <p:sp>
        <p:nvSpPr>
          <p:cNvPr id="4" name="Content Placeholder 2"/>
          <p:cNvSpPr>
            <a:spLocks noGrp="1"/>
          </p:cNvSpPr>
          <p:nvPr>
            <p:ph idx="1"/>
          </p:nvPr>
        </p:nvSpPr>
        <p:spPr>
          <a:xfrm>
            <a:off x="304800" y="1295400"/>
            <a:ext cx="8534400" cy="1428750"/>
          </a:xfrm>
        </p:spPr>
        <p:txBody>
          <a:bodyPr>
            <a:normAutofit/>
          </a:bodyPr>
          <a:lstStyle/>
          <a:p>
            <a:pPr marL="0" indent="0">
              <a:buNone/>
            </a:pPr>
            <a:r>
              <a:rPr lang="en-US" sz="1600" dirty="0"/>
              <a:t>Does hearing this estimate of retirement income make you think that you will </a:t>
            </a:r>
            <a:r>
              <a:rPr lang="en-US" sz="1600" dirty="0" smtClean="0"/>
              <a:t>retire</a:t>
            </a:r>
            <a:r>
              <a:rPr lang="en-US" sz="1600" dirty="0"/>
              <a:t>… </a:t>
            </a:r>
            <a:r>
              <a:rPr lang="en-US" sz="1600" dirty="0" smtClean="0"/>
              <a:t>(</a:t>
            </a:r>
            <a:r>
              <a:rPr lang="en-US" sz="1600" dirty="0"/>
              <a:t>2014 Workers contributing to retirement savings plan and provided amount n=223</a:t>
            </a:r>
            <a:r>
              <a:rPr lang="en-US" sz="1600" dirty="0" smtClean="0"/>
              <a:t>)</a:t>
            </a:r>
            <a:endParaRPr lang="en-US" sz="1600" dirty="0"/>
          </a:p>
          <a:p>
            <a:pPr marL="0" indent="0">
              <a:buNone/>
            </a:pPr>
            <a:endParaRPr lang="en-US" sz="1600"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2014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t>53</a:t>
            </a:fld>
            <a:endParaRPr lang="en-US" dirty="0"/>
          </a:p>
        </p:txBody>
      </p:sp>
      <p:graphicFrame>
        <p:nvGraphicFramePr>
          <p:cNvPr id="10" name="Chart 9"/>
          <p:cNvGraphicFramePr/>
          <p:nvPr>
            <p:extLst>
              <p:ext uri="{D42A27DB-BD31-4B8C-83A1-F6EECF244321}">
                <p14:modId xmlns:p14="http://schemas.microsoft.com/office/powerpoint/2010/main" val="4069431638"/>
              </p:ext>
            </p:extLst>
          </p:nvPr>
        </p:nvGraphicFramePr>
        <p:xfrm>
          <a:off x="468983" y="2028825"/>
          <a:ext cx="8575790" cy="38385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7932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245659" y="274638"/>
            <a:ext cx="8734567" cy="944562"/>
          </a:xfrm>
        </p:spPr>
        <p:txBody>
          <a:bodyPr>
            <a:normAutofit fontScale="90000"/>
          </a:bodyPr>
          <a:lstStyle/>
          <a:p>
            <a:r>
              <a:rPr lang="en-US" dirty="0" smtClean="0"/>
              <a:t>Few Say They Would Change Expected Retirement Age Based on DoL </a:t>
            </a:r>
            <a:r>
              <a:rPr lang="en-US" dirty="0"/>
              <a:t>Lifetime Income Calculator </a:t>
            </a:r>
            <a:r>
              <a:rPr lang="en-US" dirty="0" smtClean="0"/>
              <a:t>Estimate </a:t>
            </a:r>
            <a:endParaRPr lang="en-US" dirty="0"/>
          </a:p>
        </p:txBody>
      </p:sp>
      <p:sp>
        <p:nvSpPr>
          <p:cNvPr id="4" name="Content Placeholder 2"/>
          <p:cNvSpPr>
            <a:spLocks noGrp="1"/>
          </p:cNvSpPr>
          <p:nvPr>
            <p:ph idx="1"/>
          </p:nvPr>
        </p:nvSpPr>
        <p:spPr>
          <a:xfrm>
            <a:off x="304800" y="1295400"/>
            <a:ext cx="8534400" cy="1428750"/>
          </a:xfrm>
        </p:spPr>
        <p:txBody>
          <a:bodyPr>
            <a:normAutofit/>
          </a:bodyPr>
          <a:lstStyle/>
          <a:p>
            <a:pPr marL="0" indent="0">
              <a:buNone/>
            </a:pPr>
            <a:r>
              <a:rPr lang="en-US" sz="1600" dirty="0"/>
              <a:t>Does hearing this estimate of retirement income make you think that you will </a:t>
            </a:r>
            <a:r>
              <a:rPr lang="en-US" sz="1600" dirty="0" smtClean="0"/>
              <a:t>retire…</a:t>
            </a:r>
            <a:endParaRPr lang="en-US" sz="1600"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2014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t>54</a:t>
            </a:fld>
            <a:endParaRPr lang="en-US" dirty="0"/>
          </a:p>
        </p:txBody>
      </p:sp>
      <p:graphicFrame>
        <p:nvGraphicFramePr>
          <p:cNvPr id="10" name="Chart 9"/>
          <p:cNvGraphicFramePr/>
          <p:nvPr>
            <p:extLst>
              <p:ext uri="{D42A27DB-BD31-4B8C-83A1-F6EECF244321}">
                <p14:modId xmlns:p14="http://schemas.microsoft.com/office/powerpoint/2010/main" val="1158533673"/>
              </p:ext>
            </p:extLst>
          </p:nvPr>
        </p:nvGraphicFramePr>
        <p:xfrm>
          <a:off x="468983" y="2028825"/>
          <a:ext cx="8575790" cy="38385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863448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200025" y="274638"/>
            <a:ext cx="8728274" cy="944562"/>
          </a:xfrm>
        </p:spPr>
        <p:txBody>
          <a:bodyPr>
            <a:noAutofit/>
          </a:bodyPr>
          <a:lstStyle/>
          <a:p>
            <a:r>
              <a:rPr lang="en-US" sz="2800" dirty="0" smtClean="0"/>
              <a:t>Most Say Retirement Confidence Not Affected by Hearing DoL </a:t>
            </a:r>
            <a:r>
              <a:rPr lang="en-US" sz="2800" dirty="0"/>
              <a:t>Lifetime Income Calculator Estimate </a:t>
            </a:r>
            <a:endParaRPr lang="en-US" sz="2600" dirty="0"/>
          </a:p>
        </p:txBody>
      </p:sp>
      <p:sp>
        <p:nvSpPr>
          <p:cNvPr id="4" name="Content Placeholder 2"/>
          <p:cNvSpPr>
            <a:spLocks noGrp="1"/>
          </p:cNvSpPr>
          <p:nvPr>
            <p:ph idx="1"/>
          </p:nvPr>
        </p:nvSpPr>
        <p:spPr>
          <a:xfrm>
            <a:off x="304800" y="1295400"/>
            <a:ext cx="8534400" cy="1428750"/>
          </a:xfrm>
        </p:spPr>
        <p:txBody>
          <a:bodyPr>
            <a:normAutofit/>
          </a:bodyPr>
          <a:lstStyle/>
          <a:p>
            <a:pPr marL="0" indent="0">
              <a:buNone/>
            </a:pPr>
            <a:r>
              <a:rPr lang="en-US" sz="1600" dirty="0"/>
              <a:t>How does hearing this estimate of retirement income affect your confidence in the ability to save enough to live comfortably in retirement? Would you say that you are now… </a:t>
            </a:r>
            <a:r>
              <a:rPr lang="en-US" sz="1600" dirty="0" smtClean="0"/>
              <a:t>(</a:t>
            </a:r>
            <a:r>
              <a:rPr lang="en-US" sz="1600" dirty="0"/>
              <a:t>2014 Workers contributing to retirement savings plan and provided amount n=223</a:t>
            </a:r>
            <a:r>
              <a:rPr lang="en-US" sz="1600" dirty="0" smtClean="0"/>
              <a:t>)</a:t>
            </a:r>
            <a:endParaRPr lang="en-US" sz="1600" dirty="0"/>
          </a:p>
          <a:p>
            <a:pPr marL="0" indent="0">
              <a:buNone/>
            </a:pPr>
            <a:endParaRPr lang="en-US" sz="1600"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2014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t>55</a:t>
            </a:fld>
            <a:endParaRPr lang="en-US" dirty="0"/>
          </a:p>
        </p:txBody>
      </p:sp>
      <p:graphicFrame>
        <p:nvGraphicFramePr>
          <p:cNvPr id="9" name="Chart 8"/>
          <p:cNvGraphicFramePr/>
          <p:nvPr>
            <p:extLst>
              <p:ext uri="{D42A27DB-BD31-4B8C-83A1-F6EECF244321}">
                <p14:modId xmlns:p14="http://schemas.microsoft.com/office/powerpoint/2010/main" val="3910107771"/>
              </p:ext>
            </p:extLst>
          </p:nvPr>
        </p:nvGraphicFramePr>
        <p:xfrm>
          <a:off x="297533" y="2286000"/>
          <a:ext cx="8575790" cy="38385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743815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200025" y="274638"/>
            <a:ext cx="8728274" cy="944562"/>
          </a:xfrm>
        </p:spPr>
        <p:txBody>
          <a:bodyPr>
            <a:noAutofit/>
          </a:bodyPr>
          <a:lstStyle/>
          <a:p>
            <a:r>
              <a:rPr lang="en-US" sz="2800" dirty="0" smtClean="0"/>
              <a:t>Most Say Retirement Confidence Not Affected by Hearing DoL </a:t>
            </a:r>
            <a:r>
              <a:rPr lang="en-US" sz="2800" dirty="0"/>
              <a:t>Lifetime Income Calculator Estimate </a:t>
            </a:r>
            <a:endParaRPr lang="en-US" sz="2600" dirty="0"/>
          </a:p>
        </p:txBody>
      </p:sp>
      <p:sp>
        <p:nvSpPr>
          <p:cNvPr id="4" name="Content Placeholder 2"/>
          <p:cNvSpPr>
            <a:spLocks noGrp="1"/>
          </p:cNvSpPr>
          <p:nvPr>
            <p:ph idx="1"/>
          </p:nvPr>
        </p:nvSpPr>
        <p:spPr>
          <a:xfrm>
            <a:off x="304800" y="1295400"/>
            <a:ext cx="8534400" cy="1428750"/>
          </a:xfrm>
        </p:spPr>
        <p:txBody>
          <a:bodyPr>
            <a:normAutofit/>
          </a:bodyPr>
          <a:lstStyle/>
          <a:p>
            <a:pPr marL="0" indent="0">
              <a:buNone/>
            </a:pPr>
            <a:r>
              <a:rPr lang="en-US" sz="1600" dirty="0"/>
              <a:t>How does hearing this estimate of retirement income affect your confidence in the ability to save enough to live comfortably in retirement? Would you say that you are now</a:t>
            </a:r>
            <a:r>
              <a:rPr lang="en-US" sz="1600" dirty="0" smtClean="0"/>
              <a:t>…</a:t>
            </a:r>
            <a:endParaRPr lang="en-US" sz="1600"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2014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t>56</a:t>
            </a:fld>
            <a:endParaRPr lang="en-US" dirty="0"/>
          </a:p>
        </p:txBody>
      </p:sp>
      <p:graphicFrame>
        <p:nvGraphicFramePr>
          <p:cNvPr id="9" name="Chart 8"/>
          <p:cNvGraphicFramePr/>
          <p:nvPr>
            <p:extLst>
              <p:ext uri="{D42A27DB-BD31-4B8C-83A1-F6EECF244321}">
                <p14:modId xmlns:p14="http://schemas.microsoft.com/office/powerpoint/2010/main" val="3404590629"/>
              </p:ext>
            </p:extLst>
          </p:nvPr>
        </p:nvGraphicFramePr>
        <p:xfrm>
          <a:off x="297533" y="2111828"/>
          <a:ext cx="8575790" cy="38385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26986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Vast Majority Find the </a:t>
            </a:r>
            <a:r>
              <a:rPr lang="en-US" dirty="0"/>
              <a:t>DoL Lifetime Income </a:t>
            </a:r>
            <a:r>
              <a:rPr lang="en-US" dirty="0" smtClean="0"/>
              <a:t>Estimate to be Useful</a:t>
            </a:r>
            <a:endParaRPr lang="en-US" dirty="0"/>
          </a:p>
        </p:txBody>
      </p:sp>
      <p:sp>
        <p:nvSpPr>
          <p:cNvPr id="4" name="Content Placeholder 2"/>
          <p:cNvSpPr>
            <a:spLocks noGrp="1"/>
          </p:cNvSpPr>
          <p:nvPr>
            <p:ph idx="1"/>
          </p:nvPr>
        </p:nvSpPr>
        <p:spPr>
          <a:xfrm>
            <a:off x="304800" y="1295400"/>
            <a:ext cx="8534400" cy="1428750"/>
          </a:xfrm>
        </p:spPr>
        <p:txBody>
          <a:bodyPr>
            <a:normAutofit/>
          </a:bodyPr>
          <a:lstStyle/>
          <a:p>
            <a:pPr marL="0" indent="0">
              <a:buNone/>
            </a:pPr>
            <a:r>
              <a:rPr lang="en-US" sz="1600" dirty="0"/>
              <a:t>How useful is it to hear an estimate of the monthly retirement income you might expect from your plan? Would you say that it is… </a:t>
            </a:r>
            <a:r>
              <a:rPr lang="en-US" sz="1600" dirty="0" smtClean="0"/>
              <a:t>(</a:t>
            </a:r>
            <a:r>
              <a:rPr lang="en-US" sz="1600" dirty="0"/>
              <a:t>2014 Workers contributing to retirement savings plan and provided amount n=223</a:t>
            </a:r>
            <a:r>
              <a:rPr lang="en-US" sz="1600" dirty="0" smtClean="0"/>
              <a:t>)</a:t>
            </a:r>
            <a:endParaRPr lang="en-US" sz="1600" dirty="0"/>
          </a:p>
          <a:p>
            <a:pPr marL="0" indent="0">
              <a:buNone/>
            </a:pPr>
            <a:endParaRPr lang="en-US" sz="1600"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2014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t>57</a:t>
            </a:fld>
            <a:endParaRPr lang="en-US" dirty="0"/>
          </a:p>
        </p:txBody>
      </p:sp>
      <p:graphicFrame>
        <p:nvGraphicFramePr>
          <p:cNvPr id="9" name="Chart 8"/>
          <p:cNvGraphicFramePr/>
          <p:nvPr>
            <p:extLst>
              <p:ext uri="{D42A27DB-BD31-4B8C-83A1-F6EECF244321}">
                <p14:modId xmlns:p14="http://schemas.microsoft.com/office/powerpoint/2010/main" val="3747124063"/>
              </p:ext>
            </p:extLst>
          </p:nvPr>
        </p:nvGraphicFramePr>
        <p:xfrm>
          <a:off x="297533" y="2221314"/>
          <a:ext cx="8575790" cy="38385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744865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Vast Majority Find the </a:t>
            </a:r>
            <a:r>
              <a:rPr lang="en-US" dirty="0"/>
              <a:t>DoL Lifetime Income </a:t>
            </a:r>
            <a:r>
              <a:rPr lang="en-US" dirty="0" smtClean="0"/>
              <a:t>Estimate to be Useful</a:t>
            </a:r>
            <a:endParaRPr lang="en-US" dirty="0"/>
          </a:p>
        </p:txBody>
      </p:sp>
      <p:sp>
        <p:nvSpPr>
          <p:cNvPr id="4" name="Content Placeholder 2"/>
          <p:cNvSpPr>
            <a:spLocks noGrp="1"/>
          </p:cNvSpPr>
          <p:nvPr>
            <p:ph idx="1"/>
          </p:nvPr>
        </p:nvSpPr>
        <p:spPr>
          <a:xfrm>
            <a:off x="304800" y="1295400"/>
            <a:ext cx="8534400" cy="1428750"/>
          </a:xfrm>
        </p:spPr>
        <p:txBody>
          <a:bodyPr>
            <a:normAutofit/>
          </a:bodyPr>
          <a:lstStyle/>
          <a:p>
            <a:pPr marL="0" indent="0">
              <a:buNone/>
            </a:pPr>
            <a:r>
              <a:rPr lang="en-US" sz="1600" dirty="0"/>
              <a:t>How useful is it to hear an estimate of the monthly retirement income you might expect from your plan? Would you say that it is</a:t>
            </a:r>
            <a:r>
              <a:rPr lang="en-US" sz="1600" dirty="0" smtClean="0"/>
              <a:t>…</a:t>
            </a:r>
            <a:endParaRPr lang="en-US" sz="1600"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2014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t>58</a:t>
            </a:fld>
            <a:endParaRPr lang="en-US" dirty="0"/>
          </a:p>
        </p:txBody>
      </p:sp>
      <p:graphicFrame>
        <p:nvGraphicFramePr>
          <p:cNvPr id="9" name="Chart 8"/>
          <p:cNvGraphicFramePr/>
          <p:nvPr>
            <p:extLst>
              <p:ext uri="{D42A27DB-BD31-4B8C-83A1-F6EECF244321}">
                <p14:modId xmlns:p14="http://schemas.microsoft.com/office/powerpoint/2010/main" val="1956066307"/>
              </p:ext>
            </p:extLst>
          </p:nvPr>
        </p:nvGraphicFramePr>
        <p:xfrm>
          <a:off x="297533" y="2000250"/>
          <a:ext cx="8575790" cy="3838575"/>
        </p:xfrm>
        <a:graphic>
          <a:graphicData uri="http://schemas.openxmlformats.org/drawingml/2006/chart">
            <c:chart xmlns:c="http://schemas.openxmlformats.org/drawingml/2006/chart" xmlns:r="http://schemas.openxmlformats.org/officeDocument/2006/relationships" r:id="rId2"/>
          </a:graphicData>
        </a:graphic>
      </p:graphicFrame>
      <p:sp>
        <p:nvSpPr>
          <p:cNvPr id="10" name="Content Placeholder 2"/>
          <p:cNvSpPr txBox="1">
            <a:spLocks/>
          </p:cNvSpPr>
          <p:nvPr/>
        </p:nvSpPr>
        <p:spPr>
          <a:xfrm>
            <a:off x="375136" y="5880617"/>
            <a:ext cx="8534400" cy="4820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50" dirty="0" smtClean="0"/>
              <a:t>*If </a:t>
            </a:r>
            <a:r>
              <a:rPr lang="en-US" sz="1050" dirty="0"/>
              <a:t>not participating in employer plan but has retirement savings: How useful is it to hear an estimate of the monthly retirement income you might expect from your savings? Would you say that it </a:t>
            </a:r>
            <a:r>
              <a:rPr lang="en-US" sz="1050" dirty="0" smtClean="0"/>
              <a:t>is…</a:t>
            </a:r>
            <a:endParaRPr lang="en-US" sz="1050" dirty="0"/>
          </a:p>
        </p:txBody>
      </p:sp>
    </p:spTree>
    <p:extLst>
      <p:ext uri="{BB962C8B-B14F-4D97-AF65-F5344CB8AC3E}">
        <p14:creationId xmlns:p14="http://schemas.microsoft.com/office/powerpoint/2010/main" val="7019968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547769599"/>
              </p:ext>
            </p:extLst>
          </p:nvPr>
        </p:nvGraphicFramePr>
        <p:xfrm>
          <a:off x="2207536" y="2381251"/>
          <a:ext cx="4755783" cy="373856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bwMode="white">
          <a:xfrm>
            <a:off x="457200" y="274638"/>
            <a:ext cx="8229600" cy="944562"/>
          </a:xfrm>
        </p:spPr>
        <p:txBody>
          <a:bodyPr>
            <a:normAutofit fontScale="90000"/>
          </a:bodyPr>
          <a:lstStyle/>
          <a:p>
            <a:r>
              <a:rPr lang="en-US" dirty="0" smtClean="0"/>
              <a:t>Only One-fifth of Plan Participants Say They Are Offered Annuity Option; Many Don’t Know</a:t>
            </a:r>
            <a:endParaRPr lang="en-US" dirty="0"/>
          </a:p>
        </p:txBody>
      </p:sp>
      <p:sp>
        <p:nvSpPr>
          <p:cNvPr id="4" name="Content Placeholder 2"/>
          <p:cNvSpPr>
            <a:spLocks noGrp="1"/>
          </p:cNvSpPr>
          <p:nvPr>
            <p:ph idx="1"/>
          </p:nvPr>
        </p:nvSpPr>
        <p:spPr>
          <a:xfrm>
            <a:off x="295275" y="1314449"/>
            <a:ext cx="8534400" cy="1611631"/>
          </a:xfrm>
        </p:spPr>
        <p:txBody>
          <a:bodyPr>
            <a:noAutofit/>
          </a:bodyPr>
          <a:lstStyle/>
          <a:p>
            <a:pPr marL="0" indent="0">
              <a:buNone/>
            </a:pPr>
            <a:r>
              <a:rPr lang="en-US" sz="1400" dirty="0"/>
              <a:t>Some employer-sponsored retirement savings plans allow participants to put their money when they retire into an insurance product that pays income each month for the rest of their life.  Unlike an automatic monthly withdrawal where you can run out of money if you live longer than expected or your investments perform poorly, these payments are guaranteed to continue and never run out.  To the best of your knowledge, does your employer’s retirement savings plan offer this option</a:t>
            </a:r>
            <a:r>
              <a:rPr lang="en-US" sz="1400" dirty="0" smtClean="0"/>
              <a:t>? </a:t>
            </a:r>
            <a:r>
              <a:rPr lang="en-US" sz="1400" dirty="0"/>
              <a:t>(2014 Workers who contribute money to an employer-sponsored plan </a:t>
            </a:r>
            <a:r>
              <a:rPr lang="en-US" sz="1400" dirty="0" smtClean="0"/>
              <a:t>n=414)</a:t>
            </a:r>
            <a:endParaRPr lang="en-US" sz="1400"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2014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t>59</a:t>
            </a:fld>
            <a:endParaRPr lang="en-US" dirty="0"/>
          </a:p>
        </p:txBody>
      </p:sp>
    </p:spTree>
    <p:extLst>
      <p:ext uri="{BB962C8B-B14F-4D97-AF65-F5344CB8AC3E}">
        <p14:creationId xmlns:p14="http://schemas.microsoft.com/office/powerpoint/2010/main" val="1162317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Retirement confidence</a:t>
            </a:r>
            <a:endParaRPr lang="en-US" dirty="0"/>
          </a:p>
        </p:txBody>
      </p:sp>
    </p:spTree>
    <p:extLst>
      <p:ext uri="{BB962C8B-B14F-4D97-AF65-F5344CB8AC3E}">
        <p14:creationId xmlns:p14="http://schemas.microsoft.com/office/powerpoint/2010/main" val="42349345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261938" y="274638"/>
            <a:ext cx="8620125" cy="944562"/>
          </a:xfrm>
        </p:spPr>
        <p:txBody>
          <a:bodyPr>
            <a:noAutofit/>
          </a:bodyPr>
          <a:lstStyle/>
          <a:p>
            <a:r>
              <a:rPr lang="en-US" sz="2900" dirty="0" smtClean="0"/>
              <a:t>For Two-Thirds of Plan Participants, Change in Tax Treatment to Roth Would Not Impact Contribution</a:t>
            </a:r>
            <a:endParaRPr lang="en-US" sz="2900" dirty="0"/>
          </a:p>
        </p:txBody>
      </p:sp>
      <p:sp>
        <p:nvSpPr>
          <p:cNvPr id="4" name="Content Placeholder 2"/>
          <p:cNvSpPr>
            <a:spLocks noGrp="1"/>
          </p:cNvSpPr>
          <p:nvPr>
            <p:ph idx="1"/>
          </p:nvPr>
        </p:nvSpPr>
        <p:spPr>
          <a:xfrm>
            <a:off x="304800" y="1244600"/>
            <a:ext cx="8534400" cy="781050"/>
          </a:xfrm>
        </p:spPr>
        <p:txBody>
          <a:bodyPr>
            <a:noAutofit/>
          </a:bodyPr>
          <a:lstStyle/>
          <a:p>
            <a:pPr marL="0" indent="0">
              <a:buNone/>
            </a:pPr>
            <a:r>
              <a:rPr lang="en-US" sz="1200" dirty="0"/>
              <a:t>Currently, employer-sponsored retirement savings plans, such as a 401(k), allow you to contribute to the plan without paying federal income taxes on those contributions until you withdraw money from the plan, when it is taxed as </a:t>
            </a:r>
            <a:r>
              <a:rPr lang="en-US" sz="1200" dirty="0" smtClean="0"/>
              <a:t>income. If </a:t>
            </a:r>
            <a:r>
              <a:rPr lang="en-US" sz="1200" dirty="0"/>
              <a:t>this were flipped, such that your contributions were </a:t>
            </a:r>
            <a:r>
              <a:rPr lang="en-US" sz="1200" u="sng" dirty="0"/>
              <a:t>taxed now but you did not have to pay</a:t>
            </a:r>
            <a:r>
              <a:rPr lang="en-US" sz="1200" dirty="0"/>
              <a:t> additional taxes on those contributions and associated earnings once they have been held in the plan for five years, how would this likely change your contribution to your </a:t>
            </a:r>
            <a:r>
              <a:rPr lang="en-US" sz="1200" dirty="0" smtClean="0"/>
              <a:t>plan? Would you… (2014 Workers </a:t>
            </a:r>
            <a:r>
              <a:rPr lang="en-US" sz="1200" dirty="0"/>
              <a:t>who contribute money to an employer-sponsored plan </a:t>
            </a:r>
            <a:r>
              <a:rPr lang="en-US" sz="1200" dirty="0" smtClean="0"/>
              <a:t>n=414)</a:t>
            </a:r>
            <a:br>
              <a:rPr lang="en-US" sz="1200" dirty="0" smtClean="0"/>
            </a:br>
            <a:endParaRPr lang="en-US" sz="1200"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2014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t>60</a:t>
            </a:fld>
            <a:endParaRPr lang="en-US" dirty="0"/>
          </a:p>
        </p:txBody>
      </p:sp>
      <p:graphicFrame>
        <p:nvGraphicFramePr>
          <p:cNvPr id="11" name="Chart 10"/>
          <p:cNvGraphicFramePr/>
          <p:nvPr>
            <p:extLst>
              <p:ext uri="{D42A27DB-BD31-4B8C-83A1-F6EECF244321}">
                <p14:modId xmlns:p14="http://schemas.microsoft.com/office/powerpoint/2010/main" val="2061292821"/>
              </p:ext>
            </p:extLst>
          </p:nvPr>
        </p:nvGraphicFramePr>
        <p:xfrm>
          <a:off x="493486" y="2355850"/>
          <a:ext cx="7926613" cy="38973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56889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60290" y="274638"/>
            <a:ext cx="9023420" cy="944562"/>
          </a:xfrm>
        </p:spPr>
        <p:txBody>
          <a:bodyPr>
            <a:noAutofit/>
          </a:bodyPr>
          <a:lstStyle/>
          <a:p>
            <a:r>
              <a:rPr lang="en-US" sz="2800" dirty="0" smtClean="0"/>
              <a:t>While in </a:t>
            </a:r>
            <a:r>
              <a:rPr lang="en-US" sz="2800" dirty="0"/>
              <a:t>Aggregate, Tax Treatment </a:t>
            </a:r>
            <a:r>
              <a:rPr lang="en-US" sz="2800" dirty="0" smtClean="0"/>
              <a:t>Change to Roth </a:t>
            </a:r>
            <a:r>
              <a:rPr lang="en-US" sz="2800" dirty="0"/>
              <a:t>Would Provoke Little </a:t>
            </a:r>
            <a:r>
              <a:rPr lang="en-US" sz="2800" dirty="0" smtClean="0"/>
              <a:t>Change, Directional Differences by Income</a:t>
            </a:r>
            <a:endParaRPr lang="en-US" sz="2600" dirty="0"/>
          </a:p>
        </p:txBody>
      </p:sp>
      <p:sp>
        <p:nvSpPr>
          <p:cNvPr id="4" name="Content Placeholder 2"/>
          <p:cNvSpPr>
            <a:spLocks noGrp="1"/>
          </p:cNvSpPr>
          <p:nvPr>
            <p:ph idx="1"/>
          </p:nvPr>
        </p:nvSpPr>
        <p:spPr>
          <a:xfrm>
            <a:off x="304800" y="1244600"/>
            <a:ext cx="8534400" cy="781050"/>
          </a:xfrm>
        </p:spPr>
        <p:txBody>
          <a:bodyPr>
            <a:noAutofit/>
          </a:bodyPr>
          <a:lstStyle/>
          <a:p>
            <a:pPr marL="0" indent="0">
              <a:buNone/>
            </a:pPr>
            <a:r>
              <a:rPr lang="en-US" sz="1200" dirty="0"/>
              <a:t>Currently, employer-sponsored retirement savings plans, such as a 401(k), allow you to contribute to the plan without paying federal income taxes on those contributions until you withdraw money from the plan, when it is taxed as </a:t>
            </a:r>
            <a:r>
              <a:rPr lang="en-US" sz="1200" dirty="0" smtClean="0"/>
              <a:t>income. If </a:t>
            </a:r>
            <a:r>
              <a:rPr lang="en-US" sz="1200" dirty="0"/>
              <a:t>this were flipped, such that your contributions were </a:t>
            </a:r>
            <a:r>
              <a:rPr lang="en-US" sz="1200" u="sng" dirty="0"/>
              <a:t>taxed now but you did not have to pay</a:t>
            </a:r>
            <a:r>
              <a:rPr lang="en-US" sz="1200" dirty="0"/>
              <a:t> additional taxes on those contributions and associated earnings once they have been held in the plan for five years, how would this likely change your contribution to your </a:t>
            </a:r>
            <a:r>
              <a:rPr lang="en-US" sz="1200" dirty="0" smtClean="0"/>
              <a:t>plan? Would you… </a:t>
            </a:r>
            <a:br>
              <a:rPr lang="en-US" sz="1200" dirty="0" smtClean="0"/>
            </a:br>
            <a:endParaRPr lang="en-US" sz="1200"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Calibri"/>
              </a:rPr>
              <a:t>Source:  Employee Benefit Research Institute and </a:t>
            </a:r>
            <a:r>
              <a:rPr lang="en-US" sz="1200" dirty="0" smtClean="0">
                <a:solidFill>
                  <a:srgbClr val="025200"/>
                </a:solidFill>
                <a:latin typeface="Calibri"/>
              </a:rPr>
              <a:t>Greenwald &amp; Associates, 2014 </a:t>
            </a:r>
            <a:r>
              <a:rPr lang="en-US" sz="1200" dirty="0">
                <a:solidFill>
                  <a:srgbClr val="025200"/>
                </a:solidFill>
                <a:latin typeface="Calibri"/>
              </a:rPr>
              <a:t>Retirement Confidence </a:t>
            </a:r>
            <a:r>
              <a:rPr lang="en-US" sz="1200" dirty="0" smtClean="0">
                <a:solidFill>
                  <a:srgbClr val="025200"/>
                </a:solidFill>
                <a:latin typeface="Calibri"/>
              </a:rPr>
              <a:t>Survey.</a:t>
            </a:r>
            <a:endParaRPr lang="en-US" sz="1200" dirty="0">
              <a:solidFill>
                <a:srgbClr val="025200"/>
              </a:solidFill>
              <a:latin typeface="Calibri"/>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solidFill>
                  <a:prstClr val="black">
                    <a:tint val="75000"/>
                  </a:prstClr>
                </a:solidFill>
              </a:rPr>
              <a:pPr/>
              <a:t>61</a:t>
            </a:fld>
            <a:endParaRPr lang="en-US" dirty="0">
              <a:solidFill>
                <a:prstClr val="black">
                  <a:tint val="75000"/>
                </a:prstClr>
              </a:solidFill>
            </a:endParaRPr>
          </a:p>
        </p:txBody>
      </p:sp>
      <p:graphicFrame>
        <p:nvGraphicFramePr>
          <p:cNvPr id="8" name="Chart 7"/>
          <p:cNvGraphicFramePr/>
          <p:nvPr>
            <p:extLst>
              <p:ext uri="{D42A27DB-BD31-4B8C-83A1-F6EECF244321}">
                <p14:modId xmlns:p14="http://schemas.microsoft.com/office/powerpoint/2010/main" val="3493431406"/>
              </p:ext>
            </p:extLst>
          </p:nvPr>
        </p:nvGraphicFramePr>
        <p:xfrm>
          <a:off x="493487" y="2594428"/>
          <a:ext cx="8011884" cy="358616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7"/>
          <p:cNvSpPr txBox="1">
            <a:spLocks noChangeArrowheads="1"/>
          </p:cNvSpPr>
          <p:nvPr/>
        </p:nvSpPr>
        <p:spPr bwMode="auto">
          <a:xfrm>
            <a:off x="1546576" y="2209800"/>
            <a:ext cx="60734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dirty="0" smtClean="0">
                <a:solidFill>
                  <a:srgbClr val="000000"/>
                </a:solidFill>
                <a:latin typeface="+mj-lt"/>
              </a:rPr>
              <a:t>Reaction to Change in Tax Treatment,  by Household Income</a:t>
            </a:r>
          </a:p>
        </p:txBody>
      </p:sp>
      <p:sp>
        <p:nvSpPr>
          <p:cNvPr id="10" name="TextBox 9"/>
          <p:cNvSpPr txBox="1"/>
          <p:nvPr/>
        </p:nvSpPr>
        <p:spPr>
          <a:xfrm>
            <a:off x="391887" y="6052460"/>
            <a:ext cx="3203185" cy="276999"/>
          </a:xfrm>
          <a:prstGeom prst="rect">
            <a:avLst/>
          </a:prstGeom>
          <a:noFill/>
        </p:spPr>
        <p:txBody>
          <a:bodyPr wrap="none" rtlCol="0">
            <a:spAutoFit/>
          </a:bodyPr>
          <a:lstStyle/>
          <a:p>
            <a:r>
              <a:rPr lang="en-US" sz="1200" dirty="0" smtClean="0"/>
              <a:t>*Extremely small sample size.  Use with caution.</a:t>
            </a:r>
            <a:endParaRPr lang="en-US" sz="1200" dirty="0"/>
          </a:p>
        </p:txBody>
      </p:sp>
    </p:spTree>
    <p:extLst>
      <p:ext uri="{BB962C8B-B14F-4D97-AF65-F5344CB8AC3E}">
        <p14:creationId xmlns:p14="http://schemas.microsoft.com/office/powerpoint/2010/main" val="41189678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Those Who Would Change Say They Would Reduce Contribution by About 25-50% or Increase By 10%</a:t>
            </a:r>
            <a:endParaRPr lang="en-US" dirty="0"/>
          </a:p>
        </p:txBody>
      </p:sp>
      <p:sp>
        <p:nvSpPr>
          <p:cNvPr id="4" name="Content Placeholder 2"/>
          <p:cNvSpPr>
            <a:spLocks noGrp="1"/>
          </p:cNvSpPr>
          <p:nvPr>
            <p:ph idx="1"/>
          </p:nvPr>
        </p:nvSpPr>
        <p:spPr>
          <a:xfrm>
            <a:off x="304800" y="1295399"/>
            <a:ext cx="8534400" cy="819151"/>
          </a:xfrm>
        </p:spPr>
        <p:txBody>
          <a:bodyPr>
            <a:noAutofit/>
          </a:bodyPr>
          <a:lstStyle/>
          <a:p>
            <a:pPr marL="0" indent="0">
              <a:buNone/>
            </a:pPr>
            <a:r>
              <a:rPr lang="en-US" sz="1600" dirty="0" smtClean="0"/>
              <a:t>If would reduce/increase contribution as a result of change in tax treatment: Do </a:t>
            </a:r>
            <a:r>
              <a:rPr lang="en-US" sz="1600" dirty="0"/>
              <a:t>you think you </a:t>
            </a:r>
            <a:r>
              <a:rPr lang="en-US" sz="1600" dirty="0" smtClean="0"/>
              <a:t>would… ? </a:t>
            </a:r>
            <a:endParaRPr lang="en-US" sz="1600"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2014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t>62</a:t>
            </a:fld>
            <a:endParaRPr lang="en-US" dirty="0"/>
          </a:p>
        </p:txBody>
      </p:sp>
      <p:graphicFrame>
        <p:nvGraphicFramePr>
          <p:cNvPr id="11" name="Chart 10"/>
          <p:cNvGraphicFramePr/>
          <p:nvPr>
            <p:extLst>
              <p:ext uri="{D42A27DB-BD31-4B8C-83A1-F6EECF244321}">
                <p14:modId xmlns:p14="http://schemas.microsoft.com/office/powerpoint/2010/main" val="2230365343"/>
              </p:ext>
            </p:extLst>
          </p:nvPr>
        </p:nvGraphicFramePr>
        <p:xfrm>
          <a:off x="116112" y="2420124"/>
          <a:ext cx="4626330" cy="36898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p:nvPr>
            <p:extLst>
              <p:ext uri="{D42A27DB-BD31-4B8C-83A1-F6EECF244321}">
                <p14:modId xmlns:p14="http://schemas.microsoft.com/office/powerpoint/2010/main" val="557287724"/>
              </p:ext>
            </p:extLst>
          </p:nvPr>
        </p:nvGraphicFramePr>
        <p:xfrm>
          <a:off x="4517670" y="2420124"/>
          <a:ext cx="4626330" cy="3689866"/>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1125762" y="2143720"/>
            <a:ext cx="2345899" cy="369332"/>
          </a:xfrm>
          <a:prstGeom prst="rect">
            <a:avLst/>
          </a:prstGeom>
          <a:noFill/>
        </p:spPr>
        <p:txBody>
          <a:bodyPr wrap="none" rtlCol="0">
            <a:spAutoFit/>
          </a:bodyPr>
          <a:lstStyle/>
          <a:p>
            <a:r>
              <a:rPr lang="en-US" b="1" dirty="0" smtClean="0"/>
              <a:t>Would Reduce </a:t>
            </a:r>
            <a:r>
              <a:rPr lang="en-US" dirty="0" smtClean="0"/>
              <a:t>(n=46*)</a:t>
            </a:r>
            <a:endParaRPr lang="en-US" dirty="0"/>
          </a:p>
        </p:txBody>
      </p:sp>
      <p:sp>
        <p:nvSpPr>
          <p:cNvPr id="14" name="TextBox 13"/>
          <p:cNvSpPr txBox="1"/>
          <p:nvPr/>
        </p:nvSpPr>
        <p:spPr>
          <a:xfrm>
            <a:off x="5518176" y="2143720"/>
            <a:ext cx="2441309" cy="369332"/>
          </a:xfrm>
          <a:prstGeom prst="rect">
            <a:avLst/>
          </a:prstGeom>
          <a:noFill/>
        </p:spPr>
        <p:txBody>
          <a:bodyPr wrap="none" rtlCol="0">
            <a:spAutoFit/>
          </a:bodyPr>
          <a:lstStyle/>
          <a:p>
            <a:r>
              <a:rPr lang="en-US" b="1" dirty="0" smtClean="0"/>
              <a:t>Would </a:t>
            </a:r>
            <a:r>
              <a:rPr lang="en-US" b="1" dirty="0"/>
              <a:t>Increase </a:t>
            </a:r>
            <a:r>
              <a:rPr lang="en-US" dirty="0" smtClean="0"/>
              <a:t>(n=62*)</a:t>
            </a:r>
            <a:endParaRPr lang="en-US" dirty="0"/>
          </a:p>
        </p:txBody>
      </p:sp>
      <p:sp>
        <p:nvSpPr>
          <p:cNvPr id="15" name="TextBox 14"/>
          <p:cNvSpPr txBox="1"/>
          <p:nvPr/>
        </p:nvSpPr>
        <p:spPr>
          <a:xfrm>
            <a:off x="391887" y="6052460"/>
            <a:ext cx="1450782" cy="276999"/>
          </a:xfrm>
          <a:prstGeom prst="rect">
            <a:avLst/>
          </a:prstGeom>
          <a:noFill/>
        </p:spPr>
        <p:txBody>
          <a:bodyPr wrap="none" rtlCol="0">
            <a:spAutoFit/>
          </a:bodyPr>
          <a:lstStyle/>
          <a:p>
            <a:r>
              <a:rPr lang="en-US" sz="1200" dirty="0" smtClean="0"/>
              <a:t>*Small sample sizes.</a:t>
            </a:r>
            <a:endParaRPr lang="en-US" sz="1200" dirty="0"/>
          </a:p>
        </p:txBody>
      </p:sp>
    </p:spTree>
    <p:extLst>
      <p:ext uri="{BB962C8B-B14F-4D97-AF65-F5344CB8AC3E}">
        <p14:creationId xmlns:p14="http://schemas.microsoft.com/office/powerpoint/2010/main" val="832498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Most Who Say They Would Reduce Contribution Say They Would Save That Amount Somewhere Else</a:t>
            </a:r>
            <a:endParaRPr lang="en-US" dirty="0"/>
          </a:p>
        </p:txBody>
      </p:sp>
      <p:sp>
        <p:nvSpPr>
          <p:cNvPr id="4" name="Content Placeholder 2"/>
          <p:cNvSpPr>
            <a:spLocks noGrp="1"/>
          </p:cNvSpPr>
          <p:nvPr>
            <p:ph idx="1"/>
          </p:nvPr>
        </p:nvSpPr>
        <p:spPr>
          <a:xfrm>
            <a:off x="304800" y="1295399"/>
            <a:ext cx="8534400" cy="819151"/>
          </a:xfrm>
        </p:spPr>
        <p:txBody>
          <a:bodyPr>
            <a:noAutofit/>
          </a:bodyPr>
          <a:lstStyle/>
          <a:p>
            <a:pPr marL="0" indent="0">
              <a:buNone/>
            </a:pPr>
            <a:r>
              <a:rPr lang="en-US" sz="1600" dirty="0" smtClean="0"/>
              <a:t>If would reduce/eliminate </a:t>
            </a:r>
            <a:r>
              <a:rPr lang="en-US" sz="1600" dirty="0"/>
              <a:t>contribution as a result of change in tax </a:t>
            </a:r>
            <a:r>
              <a:rPr lang="en-US" sz="1600" dirty="0" smtClean="0"/>
              <a:t>treatment: What </a:t>
            </a:r>
            <a:r>
              <a:rPr lang="en-US" sz="1600" dirty="0"/>
              <a:t>do you think you would be likely to do with the money you were no longer contributing</a:t>
            </a:r>
            <a:r>
              <a:rPr lang="en-US" sz="1600" dirty="0" smtClean="0"/>
              <a:t>? (n=70*)</a:t>
            </a:r>
            <a:endParaRPr lang="en-US" sz="1600" dirty="0"/>
          </a:p>
          <a:p>
            <a:pPr marL="0" indent="0">
              <a:buNone/>
            </a:pPr>
            <a:endParaRPr lang="en-US" sz="1600"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2014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t>63</a:t>
            </a:fld>
            <a:endParaRPr lang="en-US" dirty="0"/>
          </a:p>
        </p:txBody>
      </p:sp>
      <p:graphicFrame>
        <p:nvGraphicFramePr>
          <p:cNvPr id="16" name="Chart 15"/>
          <p:cNvGraphicFramePr/>
          <p:nvPr>
            <p:extLst>
              <p:ext uri="{D42A27DB-BD31-4B8C-83A1-F6EECF244321}">
                <p14:modId xmlns:p14="http://schemas.microsoft.com/office/powerpoint/2010/main" val="1026215293"/>
              </p:ext>
            </p:extLst>
          </p:nvPr>
        </p:nvGraphicFramePr>
        <p:xfrm>
          <a:off x="551544" y="2155825"/>
          <a:ext cx="7868556" cy="389731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391887" y="6052460"/>
            <a:ext cx="1389868" cy="276999"/>
          </a:xfrm>
          <a:prstGeom prst="rect">
            <a:avLst/>
          </a:prstGeom>
          <a:noFill/>
        </p:spPr>
        <p:txBody>
          <a:bodyPr wrap="none" rtlCol="0">
            <a:spAutoFit/>
          </a:bodyPr>
          <a:lstStyle/>
          <a:p>
            <a:r>
              <a:rPr lang="en-US" sz="1200" dirty="0" smtClean="0"/>
              <a:t>*Small sample size.</a:t>
            </a:r>
            <a:endParaRPr lang="en-US" sz="1200" dirty="0"/>
          </a:p>
        </p:txBody>
      </p:sp>
    </p:spTree>
    <p:extLst>
      <p:ext uri="{BB962C8B-B14F-4D97-AF65-F5344CB8AC3E}">
        <p14:creationId xmlns:p14="http://schemas.microsoft.com/office/powerpoint/2010/main" val="26043605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261938" y="274638"/>
            <a:ext cx="8620125" cy="944562"/>
          </a:xfrm>
        </p:spPr>
        <p:txBody>
          <a:bodyPr>
            <a:noAutofit/>
          </a:bodyPr>
          <a:lstStyle/>
          <a:p>
            <a:r>
              <a:rPr lang="en-US" sz="2900" dirty="0" smtClean="0"/>
              <a:t>One-quarter Would Increase Contribution to Compensate For Change in Employer Match</a:t>
            </a:r>
            <a:endParaRPr lang="en-US" sz="2900" dirty="0"/>
          </a:p>
        </p:txBody>
      </p:sp>
      <p:sp>
        <p:nvSpPr>
          <p:cNvPr id="4" name="Content Placeholder 2"/>
          <p:cNvSpPr>
            <a:spLocks noGrp="1"/>
          </p:cNvSpPr>
          <p:nvPr>
            <p:ph idx="1"/>
          </p:nvPr>
        </p:nvSpPr>
        <p:spPr>
          <a:xfrm>
            <a:off x="304800" y="1244600"/>
            <a:ext cx="8534400" cy="1041400"/>
          </a:xfrm>
        </p:spPr>
        <p:txBody>
          <a:bodyPr>
            <a:noAutofit/>
          </a:bodyPr>
          <a:lstStyle/>
          <a:p>
            <a:pPr marL="0" indent="0">
              <a:buNone/>
            </a:pPr>
            <a:r>
              <a:rPr lang="en-US" sz="1400" dirty="0"/>
              <a:t>Suppose that </a:t>
            </a:r>
            <a:r>
              <a:rPr lang="en-US" sz="1400" u="sng" dirty="0"/>
              <a:t>in addition</a:t>
            </a:r>
            <a:r>
              <a:rPr lang="en-US" sz="1400" dirty="0"/>
              <a:t> to this change in the tax treatment of your retirement plan, </a:t>
            </a:r>
            <a:r>
              <a:rPr lang="en-US" sz="1400" u="sng" dirty="0"/>
              <a:t>your employer</a:t>
            </a:r>
            <a:r>
              <a:rPr lang="en-US" sz="1400" dirty="0"/>
              <a:t> no longer made matching contributions to your </a:t>
            </a:r>
            <a:r>
              <a:rPr lang="en-US" sz="1400" dirty="0" smtClean="0"/>
              <a:t>plan. How </a:t>
            </a:r>
            <a:r>
              <a:rPr lang="en-US" sz="1400" dirty="0"/>
              <a:t>would this likely change your current contribution to that plan?  Would </a:t>
            </a:r>
            <a:r>
              <a:rPr lang="en-US" sz="1400" dirty="0" smtClean="0"/>
              <a:t>you… (2014 Workers </a:t>
            </a:r>
            <a:r>
              <a:rPr lang="en-US" sz="1400" dirty="0"/>
              <a:t>who contribute money to an employer-sponsored plan </a:t>
            </a:r>
            <a:r>
              <a:rPr lang="en-US" sz="1400" dirty="0" smtClean="0"/>
              <a:t>n=414)</a:t>
            </a:r>
            <a:endParaRPr lang="en-US" sz="1400"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2014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t>64</a:t>
            </a:fld>
            <a:endParaRPr lang="en-US" dirty="0"/>
          </a:p>
        </p:txBody>
      </p:sp>
      <p:graphicFrame>
        <p:nvGraphicFramePr>
          <p:cNvPr id="14" name="Chart 13"/>
          <p:cNvGraphicFramePr/>
          <p:nvPr>
            <p:extLst>
              <p:ext uri="{D42A27DB-BD31-4B8C-83A1-F6EECF244321}">
                <p14:modId xmlns:p14="http://schemas.microsoft.com/office/powerpoint/2010/main" val="2658460654"/>
              </p:ext>
            </p:extLst>
          </p:nvPr>
        </p:nvGraphicFramePr>
        <p:xfrm>
          <a:off x="595086" y="2123622"/>
          <a:ext cx="7839527" cy="38973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4725155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0" y="184206"/>
            <a:ext cx="9144000" cy="944562"/>
          </a:xfrm>
        </p:spPr>
        <p:txBody>
          <a:bodyPr>
            <a:noAutofit/>
          </a:bodyPr>
          <a:lstStyle/>
          <a:p>
            <a:r>
              <a:rPr lang="en-US" sz="2800" dirty="0"/>
              <a:t>While in Aggregate, Tax Treatment/Match Changes Would Provoke Little </a:t>
            </a:r>
            <a:r>
              <a:rPr lang="en-US" sz="2800" dirty="0" smtClean="0"/>
              <a:t>Change for Many, Directional </a:t>
            </a:r>
            <a:r>
              <a:rPr lang="en-US" sz="2800" dirty="0"/>
              <a:t>Differences by Income Level</a:t>
            </a:r>
            <a:endParaRPr lang="en-US" sz="2500" dirty="0"/>
          </a:p>
        </p:txBody>
      </p:sp>
      <p:sp>
        <p:nvSpPr>
          <p:cNvPr id="4" name="Content Placeholder 2"/>
          <p:cNvSpPr>
            <a:spLocks noGrp="1"/>
          </p:cNvSpPr>
          <p:nvPr>
            <p:ph idx="1"/>
          </p:nvPr>
        </p:nvSpPr>
        <p:spPr>
          <a:xfrm>
            <a:off x="304800" y="1244600"/>
            <a:ext cx="8534400" cy="1041400"/>
          </a:xfrm>
        </p:spPr>
        <p:txBody>
          <a:bodyPr>
            <a:noAutofit/>
          </a:bodyPr>
          <a:lstStyle/>
          <a:p>
            <a:pPr marL="0" indent="0">
              <a:buNone/>
            </a:pPr>
            <a:r>
              <a:rPr lang="en-US" sz="1600" dirty="0"/>
              <a:t>Suppose that </a:t>
            </a:r>
            <a:r>
              <a:rPr lang="en-US" sz="1600" u="sng" dirty="0"/>
              <a:t>in addition</a:t>
            </a:r>
            <a:r>
              <a:rPr lang="en-US" sz="1600" dirty="0"/>
              <a:t> to this change in the tax treatment of your retirement plan, </a:t>
            </a:r>
            <a:r>
              <a:rPr lang="en-US" sz="1600" u="sng" dirty="0"/>
              <a:t>your employer</a:t>
            </a:r>
            <a:r>
              <a:rPr lang="en-US" sz="1600" dirty="0"/>
              <a:t> no longer made matching contributions to your </a:t>
            </a:r>
            <a:r>
              <a:rPr lang="en-US" sz="1600" dirty="0" smtClean="0"/>
              <a:t>plan. How </a:t>
            </a:r>
            <a:r>
              <a:rPr lang="en-US" sz="1600" dirty="0"/>
              <a:t>would this likely change your current contribution to that plan?  Would </a:t>
            </a:r>
            <a:r>
              <a:rPr lang="en-US" sz="1600" dirty="0" smtClean="0"/>
              <a:t>you…</a:t>
            </a:r>
            <a:endParaRPr lang="en-US" sz="1600"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2014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t>65</a:t>
            </a:fld>
            <a:endParaRPr lang="en-US" dirty="0"/>
          </a:p>
        </p:txBody>
      </p:sp>
      <p:graphicFrame>
        <p:nvGraphicFramePr>
          <p:cNvPr id="14" name="Chart 13"/>
          <p:cNvGraphicFramePr/>
          <p:nvPr>
            <p:extLst>
              <p:ext uri="{D42A27DB-BD31-4B8C-83A1-F6EECF244321}">
                <p14:modId xmlns:p14="http://schemas.microsoft.com/office/powerpoint/2010/main" val="1198330521"/>
              </p:ext>
            </p:extLst>
          </p:nvPr>
        </p:nvGraphicFramePr>
        <p:xfrm>
          <a:off x="493486" y="2442029"/>
          <a:ext cx="7926613" cy="373856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7"/>
          <p:cNvSpPr txBox="1">
            <a:spLocks noChangeArrowheads="1"/>
          </p:cNvSpPr>
          <p:nvPr/>
        </p:nvSpPr>
        <p:spPr bwMode="auto">
          <a:xfrm>
            <a:off x="1066800" y="2069068"/>
            <a:ext cx="6934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dirty="0" smtClean="0">
                <a:solidFill>
                  <a:srgbClr val="000000"/>
                </a:solidFill>
                <a:latin typeface="+mj-lt"/>
              </a:rPr>
              <a:t>Reaction to Change in Tax Treatment/Matching,  by Household Income</a:t>
            </a:r>
          </a:p>
        </p:txBody>
      </p:sp>
      <p:sp>
        <p:nvSpPr>
          <p:cNvPr id="9" name="TextBox 8"/>
          <p:cNvSpPr txBox="1"/>
          <p:nvPr/>
        </p:nvSpPr>
        <p:spPr>
          <a:xfrm>
            <a:off x="391887" y="6052460"/>
            <a:ext cx="3203185" cy="276999"/>
          </a:xfrm>
          <a:prstGeom prst="rect">
            <a:avLst/>
          </a:prstGeom>
          <a:noFill/>
        </p:spPr>
        <p:txBody>
          <a:bodyPr wrap="none" rtlCol="0">
            <a:spAutoFit/>
          </a:bodyPr>
          <a:lstStyle/>
          <a:p>
            <a:r>
              <a:rPr lang="en-US" sz="1200" dirty="0" smtClean="0"/>
              <a:t>*Extremely small sample size.  Use with caution.</a:t>
            </a:r>
            <a:endParaRPr lang="en-US" sz="1200" dirty="0"/>
          </a:p>
        </p:txBody>
      </p:sp>
    </p:spTree>
    <p:extLst>
      <p:ext uri="{BB962C8B-B14F-4D97-AF65-F5344CB8AC3E}">
        <p14:creationId xmlns:p14="http://schemas.microsoft.com/office/powerpoint/2010/main" val="12209817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228601" y="274638"/>
            <a:ext cx="8724900" cy="944562"/>
          </a:xfrm>
        </p:spPr>
        <p:txBody>
          <a:bodyPr>
            <a:noAutofit/>
          </a:bodyPr>
          <a:lstStyle/>
          <a:p>
            <a:r>
              <a:rPr lang="en-US" sz="2800" dirty="0" smtClean="0"/>
              <a:t>Those </a:t>
            </a:r>
            <a:r>
              <a:rPr lang="en-US" sz="2800" dirty="0"/>
              <a:t>Who Would Change Say They Would Reduce Contribution by About 25-50% or Increase By 10%</a:t>
            </a:r>
          </a:p>
        </p:txBody>
      </p:sp>
      <p:sp>
        <p:nvSpPr>
          <p:cNvPr id="4" name="Content Placeholder 2"/>
          <p:cNvSpPr>
            <a:spLocks noGrp="1"/>
          </p:cNvSpPr>
          <p:nvPr>
            <p:ph idx="1"/>
          </p:nvPr>
        </p:nvSpPr>
        <p:spPr>
          <a:xfrm>
            <a:off x="304800" y="1295399"/>
            <a:ext cx="8534400" cy="819151"/>
          </a:xfrm>
        </p:spPr>
        <p:txBody>
          <a:bodyPr>
            <a:noAutofit/>
          </a:bodyPr>
          <a:lstStyle/>
          <a:p>
            <a:pPr marL="0" indent="0">
              <a:buNone/>
            </a:pPr>
            <a:r>
              <a:rPr lang="en-US" sz="1600" dirty="0" smtClean="0"/>
              <a:t>If would reduce/increase </a:t>
            </a:r>
            <a:r>
              <a:rPr lang="en-US" sz="1600" dirty="0"/>
              <a:t>contribution as a result of change in tax treatment </a:t>
            </a:r>
            <a:r>
              <a:rPr lang="en-US" sz="1600" u="sng" dirty="0" smtClean="0"/>
              <a:t>and elimination of employer match</a:t>
            </a:r>
            <a:r>
              <a:rPr lang="en-US" sz="1600" dirty="0" smtClean="0"/>
              <a:t>: Do </a:t>
            </a:r>
            <a:r>
              <a:rPr lang="en-US" sz="1600" dirty="0"/>
              <a:t>you think you </a:t>
            </a:r>
            <a:r>
              <a:rPr lang="en-US" sz="1600" dirty="0" smtClean="0"/>
              <a:t>would… ? </a:t>
            </a:r>
            <a:endParaRPr lang="en-US" sz="1600"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2014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t>66</a:t>
            </a:fld>
            <a:endParaRPr lang="en-US" dirty="0"/>
          </a:p>
        </p:txBody>
      </p:sp>
      <p:graphicFrame>
        <p:nvGraphicFramePr>
          <p:cNvPr id="11" name="Chart 10"/>
          <p:cNvGraphicFramePr/>
          <p:nvPr>
            <p:extLst>
              <p:ext uri="{D42A27DB-BD31-4B8C-83A1-F6EECF244321}">
                <p14:modId xmlns:p14="http://schemas.microsoft.com/office/powerpoint/2010/main" val="3001336361"/>
              </p:ext>
            </p:extLst>
          </p:nvPr>
        </p:nvGraphicFramePr>
        <p:xfrm>
          <a:off x="0" y="2420124"/>
          <a:ext cx="4626330" cy="36898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p:nvPr>
            <p:extLst>
              <p:ext uri="{D42A27DB-BD31-4B8C-83A1-F6EECF244321}">
                <p14:modId xmlns:p14="http://schemas.microsoft.com/office/powerpoint/2010/main" val="3702146720"/>
              </p:ext>
            </p:extLst>
          </p:nvPr>
        </p:nvGraphicFramePr>
        <p:xfrm>
          <a:off x="4517670" y="2420124"/>
          <a:ext cx="4626330" cy="3689866"/>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1009650" y="2143720"/>
            <a:ext cx="2345899" cy="369332"/>
          </a:xfrm>
          <a:prstGeom prst="rect">
            <a:avLst/>
          </a:prstGeom>
          <a:noFill/>
        </p:spPr>
        <p:txBody>
          <a:bodyPr wrap="none" rtlCol="0">
            <a:spAutoFit/>
          </a:bodyPr>
          <a:lstStyle/>
          <a:p>
            <a:r>
              <a:rPr lang="en-US" b="1" dirty="0" smtClean="0"/>
              <a:t>Would Reduce </a:t>
            </a:r>
            <a:r>
              <a:rPr lang="en-US" dirty="0" smtClean="0"/>
              <a:t>(n=42*)</a:t>
            </a:r>
            <a:endParaRPr lang="en-US" dirty="0"/>
          </a:p>
        </p:txBody>
      </p:sp>
      <p:sp>
        <p:nvSpPr>
          <p:cNvPr id="14" name="TextBox 13"/>
          <p:cNvSpPr txBox="1"/>
          <p:nvPr/>
        </p:nvSpPr>
        <p:spPr>
          <a:xfrm>
            <a:off x="5518176" y="2143720"/>
            <a:ext cx="2556726" cy="369332"/>
          </a:xfrm>
          <a:prstGeom prst="rect">
            <a:avLst/>
          </a:prstGeom>
          <a:noFill/>
        </p:spPr>
        <p:txBody>
          <a:bodyPr wrap="none" rtlCol="0">
            <a:spAutoFit/>
          </a:bodyPr>
          <a:lstStyle/>
          <a:p>
            <a:r>
              <a:rPr lang="en-US" b="1" dirty="0" smtClean="0"/>
              <a:t>Would </a:t>
            </a:r>
            <a:r>
              <a:rPr lang="en-US" b="1" dirty="0"/>
              <a:t>Increase </a:t>
            </a:r>
            <a:r>
              <a:rPr lang="en-US" dirty="0" smtClean="0"/>
              <a:t>(n=94**)</a:t>
            </a:r>
            <a:endParaRPr lang="en-US" dirty="0"/>
          </a:p>
        </p:txBody>
      </p:sp>
      <p:sp>
        <p:nvSpPr>
          <p:cNvPr id="15" name="TextBox 14"/>
          <p:cNvSpPr txBox="1"/>
          <p:nvPr/>
        </p:nvSpPr>
        <p:spPr>
          <a:xfrm>
            <a:off x="391887" y="6052460"/>
            <a:ext cx="3203185" cy="276999"/>
          </a:xfrm>
          <a:prstGeom prst="rect">
            <a:avLst/>
          </a:prstGeom>
          <a:noFill/>
        </p:spPr>
        <p:txBody>
          <a:bodyPr wrap="none" rtlCol="0">
            <a:spAutoFit/>
          </a:bodyPr>
          <a:lstStyle/>
          <a:p>
            <a:r>
              <a:rPr lang="en-US" sz="1200" dirty="0" smtClean="0"/>
              <a:t>*Extremely small sample size.  Use with caution.</a:t>
            </a:r>
            <a:endParaRPr lang="en-US" sz="1200" dirty="0"/>
          </a:p>
        </p:txBody>
      </p:sp>
      <p:sp>
        <p:nvSpPr>
          <p:cNvPr id="16" name="TextBox 15"/>
          <p:cNvSpPr txBox="1"/>
          <p:nvPr/>
        </p:nvSpPr>
        <p:spPr>
          <a:xfrm>
            <a:off x="4738916" y="6052460"/>
            <a:ext cx="1537344" cy="276999"/>
          </a:xfrm>
          <a:prstGeom prst="rect">
            <a:avLst/>
          </a:prstGeom>
          <a:noFill/>
        </p:spPr>
        <p:txBody>
          <a:bodyPr wrap="none" rtlCol="0">
            <a:spAutoFit/>
          </a:bodyPr>
          <a:lstStyle/>
          <a:p>
            <a:r>
              <a:rPr lang="en-US" sz="1200" dirty="0" smtClean="0"/>
              <a:t>**Small sample size. </a:t>
            </a:r>
            <a:endParaRPr lang="en-US" sz="1200" dirty="0"/>
          </a:p>
        </p:txBody>
      </p:sp>
    </p:spTree>
    <p:extLst>
      <p:ext uri="{BB962C8B-B14F-4D97-AF65-F5344CB8AC3E}">
        <p14:creationId xmlns:p14="http://schemas.microsoft.com/office/powerpoint/2010/main" val="17854082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7200" y="288286"/>
            <a:ext cx="8229600" cy="944562"/>
          </a:xfrm>
        </p:spPr>
        <p:txBody>
          <a:bodyPr>
            <a:normAutofit fontScale="90000"/>
          </a:bodyPr>
          <a:lstStyle/>
          <a:p>
            <a:r>
              <a:rPr lang="en-US" dirty="0"/>
              <a:t>Most Who Say They Would Reduce </a:t>
            </a:r>
            <a:r>
              <a:rPr lang="en-US" dirty="0" smtClean="0"/>
              <a:t>Contribution </a:t>
            </a:r>
            <a:r>
              <a:rPr lang="en-US" dirty="0"/>
              <a:t>Say They Would Save That Amount Somewhere Else</a:t>
            </a:r>
          </a:p>
        </p:txBody>
      </p:sp>
      <p:sp>
        <p:nvSpPr>
          <p:cNvPr id="4" name="Content Placeholder 2"/>
          <p:cNvSpPr>
            <a:spLocks noGrp="1"/>
          </p:cNvSpPr>
          <p:nvPr>
            <p:ph idx="1"/>
          </p:nvPr>
        </p:nvSpPr>
        <p:spPr>
          <a:xfrm>
            <a:off x="304800" y="1295399"/>
            <a:ext cx="8534400" cy="819151"/>
          </a:xfrm>
        </p:spPr>
        <p:txBody>
          <a:bodyPr>
            <a:noAutofit/>
          </a:bodyPr>
          <a:lstStyle/>
          <a:p>
            <a:pPr marL="0" indent="0">
              <a:buNone/>
            </a:pPr>
            <a:r>
              <a:rPr lang="en-US" sz="1600" dirty="0" smtClean="0"/>
              <a:t>If would reduce/eliminate </a:t>
            </a:r>
            <a:r>
              <a:rPr lang="en-US" sz="1600" dirty="0"/>
              <a:t>contribution as a result of change in tax treatment </a:t>
            </a:r>
            <a:r>
              <a:rPr lang="en-US" sz="1600" u="sng" dirty="0"/>
              <a:t>and elimination of employer </a:t>
            </a:r>
            <a:r>
              <a:rPr lang="en-US" sz="1600" u="sng" dirty="0" smtClean="0"/>
              <a:t>match</a:t>
            </a:r>
            <a:r>
              <a:rPr lang="en-US" sz="1600" dirty="0" smtClean="0"/>
              <a:t>: What </a:t>
            </a:r>
            <a:r>
              <a:rPr lang="en-US" sz="1600" dirty="0"/>
              <a:t>do you think you would be likely to do with the money you were no longer contributing</a:t>
            </a:r>
            <a:r>
              <a:rPr lang="en-US" sz="1600" dirty="0" smtClean="0"/>
              <a:t>? (n=93*)</a:t>
            </a:r>
            <a:endParaRPr lang="en-US" sz="1600" dirty="0"/>
          </a:p>
          <a:p>
            <a:pPr marL="0" indent="0">
              <a:buNone/>
            </a:pPr>
            <a:endParaRPr lang="en-US" sz="1600"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2014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t>67</a:t>
            </a:fld>
            <a:endParaRPr lang="en-US" dirty="0"/>
          </a:p>
        </p:txBody>
      </p:sp>
      <p:graphicFrame>
        <p:nvGraphicFramePr>
          <p:cNvPr id="16" name="Chart 15"/>
          <p:cNvGraphicFramePr/>
          <p:nvPr>
            <p:extLst>
              <p:ext uri="{D42A27DB-BD31-4B8C-83A1-F6EECF244321}">
                <p14:modId xmlns:p14="http://schemas.microsoft.com/office/powerpoint/2010/main" val="1041409084"/>
              </p:ext>
            </p:extLst>
          </p:nvPr>
        </p:nvGraphicFramePr>
        <p:xfrm>
          <a:off x="449944" y="2155825"/>
          <a:ext cx="7970156" cy="389731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391887" y="6052460"/>
            <a:ext cx="1460400" cy="276999"/>
          </a:xfrm>
          <a:prstGeom prst="rect">
            <a:avLst/>
          </a:prstGeom>
          <a:noFill/>
        </p:spPr>
        <p:txBody>
          <a:bodyPr wrap="none" rtlCol="0">
            <a:spAutoFit/>
          </a:bodyPr>
          <a:lstStyle/>
          <a:p>
            <a:r>
              <a:rPr lang="en-US" sz="1200" dirty="0" smtClean="0"/>
              <a:t>*Small sample size. </a:t>
            </a:r>
            <a:endParaRPr lang="en-US" sz="1200" dirty="0"/>
          </a:p>
        </p:txBody>
      </p:sp>
    </p:spTree>
    <p:extLst>
      <p:ext uri="{BB962C8B-B14F-4D97-AF65-F5344CB8AC3E}">
        <p14:creationId xmlns:p14="http://schemas.microsoft.com/office/powerpoint/2010/main" val="23995798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114301" y="274638"/>
            <a:ext cx="8896350" cy="944562"/>
          </a:xfrm>
        </p:spPr>
        <p:txBody>
          <a:bodyPr>
            <a:noAutofit/>
          </a:bodyPr>
          <a:lstStyle/>
          <a:p>
            <a:r>
              <a:rPr lang="en-US" sz="2600" dirty="0" smtClean="0"/>
              <a:t>More Than Half of Eligible Non-participants Claim They Would Likely Start Contributing Given a Tax Treatment Change to Roth</a:t>
            </a:r>
            <a:endParaRPr lang="en-US" sz="2600" dirty="0"/>
          </a:p>
        </p:txBody>
      </p:sp>
      <p:sp>
        <p:nvSpPr>
          <p:cNvPr id="4" name="Content Placeholder 2"/>
          <p:cNvSpPr>
            <a:spLocks noGrp="1"/>
          </p:cNvSpPr>
          <p:nvPr>
            <p:ph idx="1"/>
          </p:nvPr>
        </p:nvSpPr>
        <p:spPr>
          <a:xfrm>
            <a:off x="304800" y="1237344"/>
            <a:ext cx="8534400" cy="1428750"/>
          </a:xfrm>
        </p:spPr>
        <p:txBody>
          <a:bodyPr>
            <a:normAutofit fontScale="92500" lnSpcReduction="10000"/>
          </a:bodyPr>
          <a:lstStyle/>
          <a:p>
            <a:pPr marL="0" indent="0">
              <a:buNone/>
            </a:pPr>
            <a:r>
              <a:rPr lang="en-US" sz="1600" dirty="0"/>
              <a:t>Currently, employer-sponsored retirement savings plans, such as a 401(k), allow you to contribute to the plan without paying federal income taxes on those contributions until you withdraw money from the plan, when it is taxed as </a:t>
            </a:r>
            <a:r>
              <a:rPr lang="en-US" sz="1500" dirty="0" smtClean="0"/>
              <a:t>income</a:t>
            </a:r>
            <a:r>
              <a:rPr lang="en-US" sz="1600" dirty="0" smtClean="0"/>
              <a:t>. If </a:t>
            </a:r>
            <a:r>
              <a:rPr lang="en-US" sz="1600" dirty="0"/>
              <a:t>this were flipped, such that your contributions were </a:t>
            </a:r>
            <a:r>
              <a:rPr lang="en-US" sz="1600" u="sng" dirty="0"/>
              <a:t>taxed now but you did not have to pay</a:t>
            </a:r>
            <a:r>
              <a:rPr lang="en-US" sz="1600" dirty="0"/>
              <a:t> additional taxes on those contributions and associated earnings once they have been held in the plan for five years, how likely would you be to contribute to your employer-provided </a:t>
            </a:r>
            <a:r>
              <a:rPr lang="en-US" sz="1600" dirty="0" smtClean="0"/>
              <a:t>plan? Would </a:t>
            </a:r>
            <a:r>
              <a:rPr lang="en-US" sz="1600" dirty="0"/>
              <a:t>you be</a:t>
            </a:r>
            <a:r>
              <a:rPr lang="en-US" sz="1600" dirty="0" smtClean="0"/>
              <a:t>… (2014 </a:t>
            </a:r>
            <a:r>
              <a:rPr lang="en-US" sz="1600" dirty="0"/>
              <a:t>Workers </a:t>
            </a:r>
            <a:r>
              <a:rPr lang="en-US" sz="1600" dirty="0" smtClean="0"/>
              <a:t>offered a plan but not contributing n=101)</a:t>
            </a:r>
            <a:endParaRPr lang="en-US" sz="1600"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2014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t>68</a:t>
            </a:fld>
            <a:endParaRPr lang="en-US" dirty="0"/>
          </a:p>
        </p:txBody>
      </p:sp>
      <p:graphicFrame>
        <p:nvGraphicFramePr>
          <p:cNvPr id="11" name="Chart 10"/>
          <p:cNvGraphicFramePr/>
          <p:nvPr>
            <p:extLst>
              <p:ext uri="{D42A27DB-BD31-4B8C-83A1-F6EECF244321}">
                <p14:modId xmlns:p14="http://schemas.microsoft.com/office/powerpoint/2010/main" val="3873488108"/>
              </p:ext>
            </p:extLst>
          </p:nvPr>
        </p:nvGraphicFramePr>
        <p:xfrm>
          <a:off x="358660" y="2638425"/>
          <a:ext cx="8029575" cy="3543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459477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114301" y="274638"/>
            <a:ext cx="8896350" cy="944562"/>
          </a:xfrm>
        </p:spPr>
        <p:txBody>
          <a:bodyPr>
            <a:noAutofit/>
          </a:bodyPr>
          <a:lstStyle/>
          <a:p>
            <a:r>
              <a:rPr lang="en-US" sz="2600" dirty="0" smtClean="0"/>
              <a:t>Likelihood of Eligible Non-participants Stating to Contribute Given a Change to Roth Shows No Clear Relationship to Income</a:t>
            </a:r>
            <a:endParaRPr lang="en-US" sz="2600" dirty="0"/>
          </a:p>
        </p:txBody>
      </p:sp>
      <p:sp>
        <p:nvSpPr>
          <p:cNvPr id="4" name="Content Placeholder 2"/>
          <p:cNvSpPr>
            <a:spLocks noGrp="1"/>
          </p:cNvSpPr>
          <p:nvPr>
            <p:ph idx="1"/>
          </p:nvPr>
        </p:nvSpPr>
        <p:spPr>
          <a:xfrm>
            <a:off x="304800" y="1237344"/>
            <a:ext cx="8534400" cy="1428750"/>
          </a:xfrm>
        </p:spPr>
        <p:txBody>
          <a:bodyPr>
            <a:normAutofit fontScale="92500" lnSpcReduction="10000"/>
          </a:bodyPr>
          <a:lstStyle/>
          <a:p>
            <a:pPr marL="0" indent="0">
              <a:buNone/>
            </a:pPr>
            <a:r>
              <a:rPr lang="en-US" sz="1600" dirty="0"/>
              <a:t>Currently, employer-sponsored retirement savings plans, such as a 401(k), allow you to contribute to the plan without paying federal income taxes on those contributions until you withdraw money from the plan, when it is taxed as </a:t>
            </a:r>
            <a:r>
              <a:rPr lang="en-US" sz="1500" dirty="0" smtClean="0"/>
              <a:t>income</a:t>
            </a:r>
            <a:r>
              <a:rPr lang="en-US" sz="1600" dirty="0" smtClean="0"/>
              <a:t>. If </a:t>
            </a:r>
            <a:r>
              <a:rPr lang="en-US" sz="1600" dirty="0"/>
              <a:t>this were flipped, such that your contributions were </a:t>
            </a:r>
            <a:r>
              <a:rPr lang="en-US" sz="1600" u="sng" dirty="0"/>
              <a:t>taxed now but you did not have to pay</a:t>
            </a:r>
            <a:r>
              <a:rPr lang="en-US" sz="1600" dirty="0"/>
              <a:t> additional taxes on those contributions and associated earnings once they have been held in the plan for five years, how likely would you be to contribute to your employer-provided </a:t>
            </a:r>
            <a:r>
              <a:rPr lang="en-US" sz="1600" dirty="0" smtClean="0"/>
              <a:t>plan? Would </a:t>
            </a:r>
            <a:r>
              <a:rPr lang="en-US" sz="1600" dirty="0"/>
              <a:t>you be</a:t>
            </a:r>
            <a:r>
              <a:rPr lang="en-US" sz="1600" dirty="0" smtClean="0"/>
              <a:t>… (2014 </a:t>
            </a:r>
            <a:r>
              <a:rPr lang="en-US" sz="1600" dirty="0"/>
              <a:t>Workers </a:t>
            </a:r>
            <a:r>
              <a:rPr lang="en-US" sz="1600" dirty="0" smtClean="0"/>
              <a:t>offered a plan but not contributing)</a:t>
            </a:r>
            <a:endParaRPr lang="en-US" sz="1600"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2014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t>69</a:t>
            </a:fld>
            <a:endParaRPr lang="en-US" dirty="0"/>
          </a:p>
        </p:txBody>
      </p:sp>
      <p:graphicFrame>
        <p:nvGraphicFramePr>
          <p:cNvPr id="11" name="Chart 10"/>
          <p:cNvGraphicFramePr/>
          <p:nvPr>
            <p:extLst>
              <p:ext uri="{D42A27DB-BD31-4B8C-83A1-F6EECF244321}">
                <p14:modId xmlns:p14="http://schemas.microsoft.com/office/powerpoint/2010/main" val="1720606897"/>
              </p:ext>
            </p:extLst>
          </p:nvPr>
        </p:nvGraphicFramePr>
        <p:xfrm>
          <a:off x="358660" y="2801257"/>
          <a:ext cx="8029575" cy="338046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91887" y="6052460"/>
            <a:ext cx="3264099" cy="276999"/>
          </a:xfrm>
          <a:prstGeom prst="rect">
            <a:avLst/>
          </a:prstGeom>
          <a:noFill/>
        </p:spPr>
        <p:txBody>
          <a:bodyPr wrap="none" rtlCol="0">
            <a:spAutoFit/>
          </a:bodyPr>
          <a:lstStyle/>
          <a:p>
            <a:r>
              <a:rPr lang="en-US" sz="1200" dirty="0" smtClean="0"/>
              <a:t>*Extremely small sample sizes.  Use with caution.</a:t>
            </a:r>
            <a:endParaRPr lang="en-US" sz="1200" dirty="0"/>
          </a:p>
        </p:txBody>
      </p:sp>
      <p:sp>
        <p:nvSpPr>
          <p:cNvPr id="8" name="Text Box 7"/>
          <p:cNvSpPr txBox="1">
            <a:spLocks noChangeArrowheads="1"/>
          </p:cNvSpPr>
          <p:nvPr/>
        </p:nvSpPr>
        <p:spPr bwMode="auto">
          <a:xfrm>
            <a:off x="682166" y="2475460"/>
            <a:ext cx="79102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dirty="0" smtClean="0">
                <a:solidFill>
                  <a:srgbClr val="000000"/>
                </a:solidFill>
                <a:latin typeface="+mj-lt"/>
              </a:rPr>
              <a:t>Reaction of Non-Participants to Change in Tax Treatment,  by Household Income</a:t>
            </a:r>
          </a:p>
        </p:txBody>
      </p:sp>
    </p:spTree>
    <p:extLst>
      <p:ext uri="{BB962C8B-B14F-4D97-AF65-F5344CB8AC3E}">
        <p14:creationId xmlns:p14="http://schemas.microsoft.com/office/powerpoint/2010/main" val="39421927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3519744796"/>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bwMode="white">
          <a:xfrm>
            <a:off x="275327" y="274638"/>
            <a:ext cx="8593347" cy="944562"/>
          </a:xfrm>
        </p:spPr>
        <p:txBody>
          <a:bodyPr>
            <a:normAutofit fontScale="90000"/>
          </a:bodyPr>
          <a:lstStyle/>
          <a:p>
            <a:r>
              <a:rPr lang="en-US" dirty="0" smtClean="0"/>
              <a:t>Worker Confidence About Retirement is Up in 2014, a Change from the Downward Trend of Recent Years </a:t>
            </a:r>
            <a:endParaRPr lang="en-US" dirty="0"/>
          </a:p>
        </p:txBody>
      </p:sp>
      <p:sp>
        <p:nvSpPr>
          <p:cNvPr id="3" name="Content Placeholder 2"/>
          <p:cNvSpPr>
            <a:spLocks noGrp="1"/>
          </p:cNvSpPr>
          <p:nvPr>
            <p:ph idx="1"/>
          </p:nvPr>
        </p:nvSpPr>
        <p:spPr/>
        <p:txBody>
          <a:bodyPr/>
          <a:lstStyle/>
          <a:p>
            <a:r>
              <a:rPr lang="en-US" dirty="0" smtClean="0"/>
              <a:t>Overall, how confident are you that you (and your spouse) will have enough money to live comfortably throughout your retirement years? (2014 Workers n=1,000)</a:t>
            </a:r>
            <a:endParaRPr lang="en-US" dirty="0"/>
          </a:p>
        </p:txBody>
      </p:sp>
      <p:sp>
        <p:nvSpPr>
          <p:cNvPr id="5"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t>
            </a:r>
            <a:r>
              <a:rPr lang="en-US" sz="1200" dirty="0">
                <a:solidFill>
                  <a:srgbClr val="025200"/>
                </a:solidFill>
                <a:latin typeface="+mj-lt"/>
              </a:rPr>
              <a:t>&amp; </a:t>
            </a:r>
            <a:r>
              <a:rPr lang="en-US" sz="1200" dirty="0" smtClean="0">
                <a:solidFill>
                  <a:srgbClr val="025200"/>
                </a:solidFill>
                <a:latin typeface="+mj-lt"/>
              </a:rPr>
              <a:t>Associates, 1993-2014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7</a:t>
            </a:fld>
            <a:endParaRPr lang="en-US" dirty="0"/>
          </a:p>
        </p:txBody>
      </p:sp>
      <p:sp>
        <p:nvSpPr>
          <p:cNvPr id="9" name="TextBox 1"/>
          <p:cNvSpPr txBox="1"/>
          <p:nvPr/>
        </p:nvSpPr>
        <p:spPr>
          <a:xfrm>
            <a:off x="8151186" y="269270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24%</a:t>
            </a:r>
            <a:endParaRPr lang="en-US" sz="1400" dirty="0"/>
          </a:p>
        </p:txBody>
      </p:sp>
      <p:sp>
        <p:nvSpPr>
          <p:cNvPr id="10" name="TextBox 1"/>
          <p:cNvSpPr txBox="1"/>
          <p:nvPr/>
        </p:nvSpPr>
        <p:spPr>
          <a:xfrm>
            <a:off x="8151185" y="3313276"/>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19%</a:t>
            </a:r>
            <a:endParaRPr lang="en-US" sz="1400" dirty="0"/>
          </a:p>
        </p:txBody>
      </p:sp>
      <p:sp>
        <p:nvSpPr>
          <p:cNvPr id="11" name="TextBox 1"/>
          <p:cNvSpPr txBox="1"/>
          <p:nvPr/>
        </p:nvSpPr>
        <p:spPr>
          <a:xfrm>
            <a:off x="8151186" y="4081372"/>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37%</a:t>
            </a:r>
            <a:endParaRPr lang="en-US" sz="1400" dirty="0">
              <a:solidFill>
                <a:schemeClr val="bg1"/>
              </a:solidFill>
            </a:endParaRPr>
          </a:p>
        </p:txBody>
      </p:sp>
      <p:sp>
        <p:nvSpPr>
          <p:cNvPr id="12" name="TextBox 1"/>
          <p:cNvSpPr txBox="1"/>
          <p:nvPr/>
        </p:nvSpPr>
        <p:spPr>
          <a:xfrm>
            <a:off x="8151186" y="471047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18%</a:t>
            </a:r>
            <a:endParaRPr lang="en-US" sz="1400" dirty="0">
              <a:solidFill>
                <a:schemeClr val="bg1"/>
              </a:solidFill>
            </a:endParaRPr>
          </a:p>
        </p:txBody>
      </p:sp>
      <p:sp>
        <p:nvSpPr>
          <p:cNvPr id="19" name="TextBox 18"/>
          <p:cNvSpPr txBox="1"/>
          <p:nvPr/>
        </p:nvSpPr>
        <p:spPr>
          <a:xfrm>
            <a:off x="5651500" y="2441920"/>
            <a:ext cx="514350" cy="307777"/>
          </a:xfrm>
          <a:prstGeom prst="rect">
            <a:avLst/>
          </a:prstGeom>
          <a:noFill/>
        </p:spPr>
        <p:txBody>
          <a:bodyPr wrap="square" rtlCol="0">
            <a:spAutoFit/>
          </a:bodyPr>
          <a:lstStyle/>
          <a:p>
            <a:pPr algn="r"/>
            <a:r>
              <a:rPr lang="en-US" sz="1400" dirty="0"/>
              <a:t>1</a:t>
            </a:r>
            <a:r>
              <a:rPr lang="en-US" sz="1400" dirty="0" smtClean="0"/>
              <a:t>0%  </a:t>
            </a:r>
            <a:endParaRPr lang="en-US" sz="1400" dirty="0"/>
          </a:p>
        </p:txBody>
      </p:sp>
      <p:sp>
        <p:nvSpPr>
          <p:cNvPr id="20" name="TextBox 19"/>
          <p:cNvSpPr txBox="1"/>
          <p:nvPr/>
        </p:nvSpPr>
        <p:spPr>
          <a:xfrm>
            <a:off x="5641975" y="2861020"/>
            <a:ext cx="514350" cy="307777"/>
          </a:xfrm>
          <a:prstGeom prst="rect">
            <a:avLst/>
          </a:prstGeom>
          <a:noFill/>
        </p:spPr>
        <p:txBody>
          <a:bodyPr wrap="square" rtlCol="0">
            <a:spAutoFit/>
          </a:bodyPr>
          <a:lstStyle/>
          <a:p>
            <a:pPr algn="r"/>
            <a:r>
              <a:rPr lang="en-US" sz="1400" dirty="0" smtClean="0"/>
              <a:t>19%  </a:t>
            </a:r>
            <a:endParaRPr lang="en-US" sz="1400" dirty="0"/>
          </a:p>
        </p:txBody>
      </p:sp>
      <p:sp>
        <p:nvSpPr>
          <p:cNvPr id="22" name="TextBox 21"/>
          <p:cNvSpPr txBox="1"/>
          <p:nvPr/>
        </p:nvSpPr>
        <p:spPr>
          <a:xfrm>
            <a:off x="5641975" y="3711617"/>
            <a:ext cx="514350" cy="307777"/>
          </a:xfrm>
          <a:prstGeom prst="rect">
            <a:avLst/>
          </a:prstGeom>
          <a:noFill/>
        </p:spPr>
        <p:txBody>
          <a:bodyPr wrap="square" rtlCol="0">
            <a:spAutoFit/>
          </a:bodyPr>
          <a:lstStyle/>
          <a:p>
            <a:pPr algn="r"/>
            <a:r>
              <a:rPr lang="en-US" sz="1400" dirty="0" smtClean="0">
                <a:solidFill>
                  <a:schemeClr val="bg1"/>
                </a:solidFill>
              </a:rPr>
              <a:t>43%  </a:t>
            </a:r>
            <a:endParaRPr lang="en-US" sz="1400" dirty="0">
              <a:solidFill>
                <a:schemeClr val="bg1"/>
              </a:solidFill>
            </a:endParaRPr>
          </a:p>
        </p:txBody>
      </p:sp>
      <p:sp>
        <p:nvSpPr>
          <p:cNvPr id="23" name="TextBox 22"/>
          <p:cNvSpPr txBox="1"/>
          <p:nvPr/>
        </p:nvSpPr>
        <p:spPr>
          <a:xfrm>
            <a:off x="5641975" y="4594309"/>
            <a:ext cx="514350" cy="307777"/>
          </a:xfrm>
          <a:prstGeom prst="rect">
            <a:avLst/>
          </a:prstGeom>
          <a:noFill/>
        </p:spPr>
        <p:txBody>
          <a:bodyPr wrap="square" rtlCol="0">
            <a:spAutoFit/>
          </a:bodyPr>
          <a:lstStyle/>
          <a:p>
            <a:pPr algn="r"/>
            <a:r>
              <a:rPr lang="en-US" sz="1400" dirty="0" smtClean="0">
                <a:solidFill>
                  <a:schemeClr val="bg1"/>
                </a:solidFill>
              </a:rPr>
              <a:t>27%  </a:t>
            </a:r>
            <a:endParaRPr lang="en-US" sz="1400" dirty="0">
              <a:solidFill>
                <a:schemeClr val="bg1"/>
              </a:solidFill>
            </a:endParaRPr>
          </a:p>
        </p:txBody>
      </p:sp>
      <p:sp>
        <p:nvSpPr>
          <p:cNvPr id="16"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smtClean="0"/>
              <a:t>Very</a:t>
            </a:r>
          </a:p>
          <a:p>
            <a:pPr algn="r"/>
            <a:r>
              <a:rPr lang="en-US" sz="1050" i="1" dirty="0" smtClean="0"/>
              <a:t>Confident</a:t>
            </a:r>
            <a:endParaRPr lang="en-US" sz="1050" i="1" dirty="0"/>
          </a:p>
        </p:txBody>
      </p:sp>
      <p:sp>
        <p:nvSpPr>
          <p:cNvPr id="17" name="TextBox 16"/>
          <p:cNvSpPr txBox="1"/>
          <p:nvPr/>
        </p:nvSpPr>
        <p:spPr>
          <a:xfrm>
            <a:off x="3390782" y="2533938"/>
            <a:ext cx="514350" cy="307777"/>
          </a:xfrm>
          <a:prstGeom prst="rect">
            <a:avLst/>
          </a:prstGeom>
          <a:noFill/>
        </p:spPr>
        <p:txBody>
          <a:bodyPr wrap="square" rtlCol="0">
            <a:spAutoFit/>
          </a:bodyPr>
          <a:lstStyle/>
          <a:p>
            <a:pPr algn="r"/>
            <a:r>
              <a:rPr lang="en-US" sz="1400" dirty="0" smtClean="0"/>
              <a:t>17%  </a:t>
            </a:r>
            <a:endParaRPr lang="en-US" sz="1400" dirty="0"/>
          </a:p>
        </p:txBody>
      </p:sp>
      <p:sp>
        <p:nvSpPr>
          <p:cNvPr id="18" name="TextBox 17"/>
          <p:cNvSpPr txBox="1"/>
          <p:nvPr/>
        </p:nvSpPr>
        <p:spPr>
          <a:xfrm>
            <a:off x="3381257" y="2978916"/>
            <a:ext cx="514350" cy="307777"/>
          </a:xfrm>
          <a:prstGeom prst="rect">
            <a:avLst/>
          </a:prstGeom>
          <a:noFill/>
        </p:spPr>
        <p:txBody>
          <a:bodyPr wrap="square" rtlCol="0">
            <a:spAutoFit/>
          </a:bodyPr>
          <a:lstStyle/>
          <a:p>
            <a:pPr algn="r"/>
            <a:r>
              <a:rPr lang="en-US" sz="1400" dirty="0" smtClean="0"/>
              <a:t>18%  </a:t>
            </a:r>
            <a:endParaRPr lang="en-US" sz="1400" dirty="0"/>
          </a:p>
        </p:txBody>
      </p:sp>
      <p:sp>
        <p:nvSpPr>
          <p:cNvPr id="21" name="TextBox 20"/>
          <p:cNvSpPr txBox="1"/>
          <p:nvPr/>
        </p:nvSpPr>
        <p:spPr>
          <a:xfrm>
            <a:off x="3381257" y="3743253"/>
            <a:ext cx="514350" cy="307777"/>
          </a:xfrm>
          <a:prstGeom prst="rect">
            <a:avLst/>
          </a:prstGeom>
          <a:noFill/>
        </p:spPr>
        <p:txBody>
          <a:bodyPr wrap="square" rtlCol="0">
            <a:spAutoFit/>
          </a:bodyPr>
          <a:lstStyle/>
          <a:p>
            <a:pPr algn="r"/>
            <a:r>
              <a:rPr lang="en-US" sz="1400" dirty="0" smtClean="0">
                <a:solidFill>
                  <a:schemeClr val="bg1"/>
                </a:solidFill>
              </a:rPr>
              <a:t>41%  </a:t>
            </a:r>
            <a:endParaRPr lang="en-US" sz="1400" dirty="0">
              <a:solidFill>
                <a:schemeClr val="bg1"/>
              </a:solidFill>
            </a:endParaRPr>
          </a:p>
        </p:txBody>
      </p:sp>
      <p:sp>
        <p:nvSpPr>
          <p:cNvPr id="24" name="TextBox 23"/>
          <p:cNvSpPr txBox="1"/>
          <p:nvPr/>
        </p:nvSpPr>
        <p:spPr>
          <a:xfrm>
            <a:off x="3381257" y="4591441"/>
            <a:ext cx="514350" cy="307777"/>
          </a:xfrm>
          <a:prstGeom prst="rect">
            <a:avLst/>
          </a:prstGeom>
          <a:noFill/>
        </p:spPr>
        <p:txBody>
          <a:bodyPr wrap="square" rtlCol="0">
            <a:spAutoFit/>
          </a:bodyPr>
          <a:lstStyle/>
          <a:p>
            <a:pPr algn="r"/>
            <a:r>
              <a:rPr lang="en-US" sz="1400" dirty="0" smtClean="0">
                <a:solidFill>
                  <a:schemeClr val="bg1"/>
                </a:solidFill>
              </a:rPr>
              <a:t>22%  </a:t>
            </a:r>
            <a:endParaRPr lang="en-US" sz="1400" dirty="0">
              <a:solidFill>
                <a:schemeClr val="bg1"/>
              </a:solidFill>
            </a:endParaRPr>
          </a:p>
        </p:txBody>
      </p:sp>
      <p:sp>
        <p:nvSpPr>
          <p:cNvPr id="25" name="TextBox 24"/>
          <p:cNvSpPr txBox="1"/>
          <p:nvPr/>
        </p:nvSpPr>
        <p:spPr>
          <a:xfrm>
            <a:off x="1100112" y="2401680"/>
            <a:ext cx="514350" cy="307777"/>
          </a:xfrm>
          <a:prstGeom prst="rect">
            <a:avLst/>
          </a:prstGeom>
          <a:noFill/>
        </p:spPr>
        <p:txBody>
          <a:bodyPr wrap="square" rtlCol="0">
            <a:spAutoFit/>
          </a:bodyPr>
          <a:lstStyle/>
          <a:p>
            <a:pPr algn="r"/>
            <a:r>
              <a:rPr lang="en-US" sz="1400" dirty="0"/>
              <a:t>8</a:t>
            </a:r>
            <a:r>
              <a:rPr lang="en-US" sz="1400" dirty="0" smtClean="0"/>
              <a:t>%  </a:t>
            </a:r>
            <a:endParaRPr lang="en-US" sz="1400" dirty="0"/>
          </a:p>
        </p:txBody>
      </p:sp>
      <p:sp>
        <p:nvSpPr>
          <p:cNvPr id="26" name="TextBox 25"/>
          <p:cNvSpPr txBox="1"/>
          <p:nvPr/>
        </p:nvSpPr>
        <p:spPr>
          <a:xfrm>
            <a:off x="1090587" y="2777650"/>
            <a:ext cx="514350" cy="307777"/>
          </a:xfrm>
          <a:prstGeom prst="rect">
            <a:avLst/>
          </a:prstGeom>
          <a:noFill/>
        </p:spPr>
        <p:txBody>
          <a:bodyPr wrap="square" rtlCol="0">
            <a:spAutoFit/>
          </a:bodyPr>
          <a:lstStyle/>
          <a:p>
            <a:pPr algn="r"/>
            <a:r>
              <a:rPr lang="en-US" sz="1400" dirty="0" smtClean="0"/>
              <a:t>19%  </a:t>
            </a:r>
            <a:endParaRPr lang="en-US" sz="1400" dirty="0"/>
          </a:p>
        </p:txBody>
      </p:sp>
      <p:sp>
        <p:nvSpPr>
          <p:cNvPr id="27" name="TextBox 26"/>
          <p:cNvSpPr txBox="1"/>
          <p:nvPr/>
        </p:nvSpPr>
        <p:spPr>
          <a:xfrm>
            <a:off x="1090587" y="3757637"/>
            <a:ext cx="514350" cy="307777"/>
          </a:xfrm>
          <a:prstGeom prst="rect">
            <a:avLst/>
          </a:prstGeom>
          <a:noFill/>
        </p:spPr>
        <p:txBody>
          <a:bodyPr wrap="square" rtlCol="0">
            <a:spAutoFit/>
          </a:bodyPr>
          <a:lstStyle/>
          <a:p>
            <a:pPr algn="r"/>
            <a:r>
              <a:rPr lang="en-US" sz="1400" dirty="0" smtClean="0">
                <a:solidFill>
                  <a:schemeClr val="bg1"/>
                </a:solidFill>
              </a:rPr>
              <a:t>51%  </a:t>
            </a:r>
            <a:endParaRPr lang="en-US" sz="1400" dirty="0">
              <a:solidFill>
                <a:schemeClr val="bg1"/>
              </a:solidFill>
            </a:endParaRPr>
          </a:p>
        </p:txBody>
      </p:sp>
      <p:sp>
        <p:nvSpPr>
          <p:cNvPr id="28" name="TextBox 27"/>
          <p:cNvSpPr txBox="1"/>
          <p:nvPr/>
        </p:nvSpPr>
        <p:spPr>
          <a:xfrm>
            <a:off x="1090587" y="4614451"/>
            <a:ext cx="514350" cy="307777"/>
          </a:xfrm>
          <a:prstGeom prst="rect">
            <a:avLst/>
          </a:prstGeom>
          <a:noFill/>
        </p:spPr>
        <p:txBody>
          <a:bodyPr wrap="square" rtlCol="0">
            <a:spAutoFit/>
          </a:bodyPr>
          <a:lstStyle/>
          <a:p>
            <a:pPr algn="r"/>
            <a:r>
              <a:rPr lang="en-US" sz="1400" dirty="0" smtClean="0">
                <a:solidFill>
                  <a:schemeClr val="bg1"/>
                </a:solidFill>
              </a:rPr>
              <a:t>21%  </a:t>
            </a:r>
            <a:endParaRPr lang="en-US" sz="1400" dirty="0">
              <a:solidFill>
                <a:schemeClr val="bg1"/>
              </a:solidFill>
            </a:endParaRPr>
          </a:p>
        </p:txBody>
      </p:sp>
      <p:sp>
        <p:nvSpPr>
          <p:cNvPr id="30" name="TextBox 29"/>
          <p:cNvSpPr txBox="1"/>
          <p:nvPr/>
        </p:nvSpPr>
        <p:spPr>
          <a:xfrm>
            <a:off x="6439996" y="2564503"/>
            <a:ext cx="514350" cy="307777"/>
          </a:xfrm>
          <a:prstGeom prst="rect">
            <a:avLst/>
          </a:prstGeom>
          <a:noFill/>
        </p:spPr>
        <p:txBody>
          <a:bodyPr wrap="square" rtlCol="0">
            <a:spAutoFit/>
          </a:bodyPr>
          <a:lstStyle/>
          <a:p>
            <a:pPr algn="r"/>
            <a:r>
              <a:rPr lang="en-US" sz="1400" dirty="0" smtClean="0"/>
              <a:t>22%  </a:t>
            </a:r>
            <a:endParaRPr lang="en-US" sz="1400" dirty="0"/>
          </a:p>
        </p:txBody>
      </p:sp>
      <p:sp>
        <p:nvSpPr>
          <p:cNvPr id="31" name="TextBox 30"/>
          <p:cNvSpPr txBox="1"/>
          <p:nvPr/>
        </p:nvSpPr>
        <p:spPr>
          <a:xfrm>
            <a:off x="6430471" y="3122749"/>
            <a:ext cx="514350" cy="307777"/>
          </a:xfrm>
          <a:prstGeom prst="rect">
            <a:avLst/>
          </a:prstGeom>
          <a:noFill/>
        </p:spPr>
        <p:txBody>
          <a:bodyPr wrap="square" rtlCol="0">
            <a:spAutoFit/>
          </a:bodyPr>
          <a:lstStyle/>
          <a:p>
            <a:pPr algn="r"/>
            <a:r>
              <a:rPr lang="en-US" sz="1400" dirty="0" smtClean="0"/>
              <a:t>22%  </a:t>
            </a:r>
            <a:endParaRPr lang="en-US" sz="1400" dirty="0"/>
          </a:p>
        </p:txBody>
      </p:sp>
      <p:sp>
        <p:nvSpPr>
          <p:cNvPr id="32" name="TextBox 31"/>
          <p:cNvSpPr txBox="1"/>
          <p:nvPr/>
        </p:nvSpPr>
        <p:spPr>
          <a:xfrm>
            <a:off x="6430471" y="3973346"/>
            <a:ext cx="514350" cy="307777"/>
          </a:xfrm>
          <a:prstGeom prst="rect">
            <a:avLst/>
          </a:prstGeom>
          <a:noFill/>
        </p:spPr>
        <p:txBody>
          <a:bodyPr wrap="square" rtlCol="0">
            <a:spAutoFit/>
          </a:bodyPr>
          <a:lstStyle/>
          <a:p>
            <a:pPr algn="r"/>
            <a:r>
              <a:rPr lang="en-US" sz="1400" dirty="0" smtClean="0">
                <a:solidFill>
                  <a:schemeClr val="bg1"/>
                </a:solidFill>
              </a:rPr>
              <a:t>41%  </a:t>
            </a:r>
            <a:endParaRPr lang="en-US" sz="1400" dirty="0">
              <a:solidFill>
                <a:schemeClr val="bg1"/>
              </a:solidFill>
            </a:endParaRPr>
          </a:p>
        </p:txBody>
      </p:sp>
      <p:sp>
        <p:nvSpPr>
          <p:cNvPr id="33" name="TextBox 32"/>
          <p:cNvSpPr txBox="1"/>
          <p:nvPr/>
        </p:nvSpPr>
        <p:spPr>
          <a:xfrm>
            <a:off x="6430471" y="4706953"/>
            <a:ext cx="514350" cy="307777"/>
          </a:xfrm>
          <a:prstGeom prst="rect">
            <a:avLst/>
          </a:prstGeom>
          <a:noFill/>
        </p:spPr>
        <p:txBody>
          <a:bodyPr wrap="square" rtlCol="0">
            <a:spAutoFit/>
          </a:bodyPr>
          <a:lstStyle/>
          <a:p>
            <a:pPr algn="r"/>
            <a:r>
              <a:rPr lang="en-US" sz="1400" dirty="0" smtClean="0">
                <a:solidFill>
                  <a:schemeClr val="bg1"/>
                </a:solidFill>
              </a:rPr>
              <a:t>13%  </a:t>
            </a:r>
            <a:endParaRPr lang="en-US" sz="1400" dirty="0">
              <a:solidFill>
                <a:schemeClr val="bg1"/>
              </a:solidFill>
            </a:endParaRPr>
          </a:p>
        </p:txBody>
      </p:sp>
    </p:spTree>
    <p:extLst>
      <p:ext uri="{BB962C8B-B14F-4D97-AF65-F5344CB8AC3E}">
        <p14:creationId xmlns:p14="http://schemas.microsoft.com/office/powerpoint/2010/main" val="369907691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429125"/>
            <a:ext cx="7772400" cy="1362075"/>
          </a:xfrm>
        </p:spPr>
        <p:txBody>
          <a:bodyPr/>
          <a:lstStyle/>
          <a:p>
            <a:r>
              <a:rPr lang="en-US" dirty="0" smtClean="0"/>
              <a:t>USE OF Financial advice</a:t>
            </a:r>
            <a:endParaRPr lang="en-US" dirty="0"/>
          </a:p>
        </p:txBody>
      </p:sp>
    </p:spTree>
    <p:extLst>
      <p:ext uri="{BB962C8B-B14F-4D97-AF65-F5344CB8AC3E}">
        <p14:creationId xmlns:p14="http://schemas.microsoft.com/office/powerpoint/2010/main" val="80570221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One-fifth of Workers </a:t>
            </a:r>
            <a:r>
              <a:rPr lang="en-US" dirty="0"/>
              <a:t>and a</a:t>
            </a:r>
            <a:r>
              <a:rPr lang="en-US" dirty="0" smtClean="0"/>
              <a:t> </a:t>
            </a:r>
            <a:r>
              <a:rPr lang="en-US" dirty="0"/>
              <a:t>Quarter of Retirees </a:t>
            </a:r>
            <a:r>
              <a:rPr lang="en-US" dirty="0" smtClean="0"/>
              <a:t>Sought </a:t>
            </a:r>
            <a:r>
              <a:rPr lang="en-US" dirty="0"/>
              <a:t>Investment Advice in </a:t>
            </a:r>
            <a:r>
              <a:rPr lang="en-US" dirty="0" smtClean="0"/>
              <a:t>Past Year</a:t>
            </a:r>
            <a:endParaRPr lang="en-US" dirty="0"/>
          </a:p>
        </p:txBody>
      </p:sp>
      <p:sp>
        <p:nvSpPr>
          <p:cNvPr id="3" name="Content Placeholder 2"/>
          <p:cNvSpPr>
            <a:spLocks noGrp="1"/>
          </p:cNvSpPr>
          <p:nvPr>
            <p:ph idx="1"/>
          </p:nvPr>
        </p:nvSpPr>
        <p:spPr>
          <a:xfrm>
            <a:off x="228600" y="1295400"/>
            <a:ext cx="8839200" cy="685800"/>
          </a:xfrm>
        </p:spPr>
        <p:txBody>
          <a:bodyPr>
            <a:noAutofit/>
          </a:bodyPr>
          <a:lstStyle/>
          <a:p>
            <a:r>
              <a:rPr lang="en-US" dirty="0"/>
              <a:t>In the past year, did you (and your spouse) obtain investment advice from a professional financial advisor who was paid through fees or commissions? (2014 Workers </a:t>
            </a:r>
            <a:r>
              <a:rPr lang="en-US" dirty="0" smtClean="0"/>
              <a:t>n=1,000, </a:t>
            </a:r>
            <a:r>
              <a:rPr lang="en-US" dirty="0"/>
              <a:t>2014 Retirees </a:t>
            </a:r>
            <a:r>
              <a:rPr lang="en-US" dirty="0" smtClean="0"/>
              <a:t>n=501, </a:t>
            </a:r>
            <a:r>
              <a:rPr lang="en-US" dirty="0"/>
              <a:t>percent yes)</a:t>
            </a:r>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2009-2014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graphicFrame>
        <p:nvGraphicFramePr>
          <p:cNvPr id="5" name="Chart 4"/>
          <p:cNvGraphicFramePr/>
          <p:nvPr>
            <p:extLst>
              <p:ext uri="{D42A27DB-BD31-4B8C-83A1-F6EECF244321}">
                <p14:modId xmlns:p14="http://schemas.microsoft.com/office/powerpoint/2010/main" val="49860627"/>
              </p:ext>
            </p:extLst>
          </p:nvPr>
        </p:nvGraphicFramePr>
        <p:xfrm>
          <a:off x="152400" y="2209799"/>
          <a:ext cx="8686800" cy="4043363"/>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71</a:t>
            </a:fld>
            <a:endParaRPr lang="en-US" dirty="0"/>
          </a:p>
        </p:txBody>
      </p:sp>
    </p:spTree>
    <p:extLst>
      <p:ext uri="{BB962C8B-B14F-4D97-AF65-F5344CB8AC3E}">
        <p14:creationId xmlns:p14="http://schemas.microsoft.com/office/powerpoint/2010/main" val="6296591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Majority of Retirees Follow All or Most of Advisor Investment Advice; Workers Less Likely to Do So</a:t>
            </a:r>
            <a:endParaRPr lang="en-US" dirty="0"/>
          </a:p>
        </p:txBody>
      </p:sp>
      <p:sp>
        <p:nvSpPr>
          <p:cNvPr id="4" name="Content Placeholder 2"/>
          <p:cNvSpPr>
            <a:spLocks noGrp="1"/>
          </p:cNvSpPr>
          <p:nvPr>
            <p:ph idx="1"/>
          </p:nvPr>
        </p:nvSpPr>
        <p:spPr>
          <a:xfrm>
            <a:off x="304800" y="1295400"/>
            <a:ext cx="8534400" cy="685800"/>
          </a:xfrm>
        </p:spPr>
        <p:txBody>
          <a:bodyPr>
            <a:normAutofit/>
          </a:bodyPr>
          <a:lstStyle/>
          <a:p>
            <a:pPr marL="0" indent="0">
              <a:buNone/>
            </a:pPr>
            <a:r>
              <a:rPr lang="en-US" sz="1600" dirty="0" smtClean="0"/>
              <a:t>How </a:t>
            </a:r>
            <a:r>
              <a:rPr lang="en-US" sz="1600" dirty="0"/>
              <a:t>much of the investment advice did you follow</a:t>
            </a:r>
            <a:r>
              <a:rPr lang="en-US" sz="1600" dirty="0" smtClean="0"/>
              <a:t>? </a:t>
            </a:r>
            <a:r>
              <a:rPr lang="en-US" sz="1600" dirty="0"/>
              <a:t>(Among those </a:t>
            </a:r>
            <a:r>
              <a:rPr lang="en-US" sz="1600" dirty="0" smtClean="0"/>
              <a:t>who obtained investment advice; </a:t>
            </a:r>
            <a:r>
              <a:rPr lang="en-US" sz="1600" dirty="0"/>
              <a:t>2014 Workers </a:t>
            </a:r>
            <a:r>
              <a:rPr lang="en-US" sz="1600" dirty="0" smtClean="0"/>
              <a:t>n=239, </a:t>
            </a:r>
            <a:r>
              <a:rPr lang="en-US" sz="1600" dirty="0"/>
              <a:t>Retirees </a:t>
            </a:r>
            <a:r>
              <a:rPr lang="en-US" sz="1600" dirty="0" smtClean="0"/>
              <a:t>n=152)</a:t>
            </a:r>
            <a:endParaRPr lang="en-US" sz="1600"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2014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t>72</a:t>
            </a:fld>
            <a:endParaRPr lang="en-US" dirty="0"/>
          </a:p>
        </p:txBody>
      </p:sp>
      <p:graphicFrame>
        <p:nvGraphicFramePr>
          <p:cNvPr id="7" name="Chart 6"/>
          <p:cNvGraphicFramePr/>
          <p:nvPr>
            <p:extLst>
              <p:ext uri="{D42A27DB-BD31-4B8C-83A1-F6EECF244321}">
                <p14:modId xmlns:p14="http://schemas.microsoft.com/office/powerpoint/2010/main" val="3247373513"/>
              </p:ext>
            </p:extLst>
          </p:nvPr>
        </p:nvGraphicFramePr>
        <p:xfrm>
          <a:off x="366932" y="2209800"/>
          <a:ext cx="8458200" cy="41957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573815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276225" y="274638"/>
            <a:ext cx="8620125" cy="944562"/>
          </a:xfrm>
        </p:spPr>
        <p:txBody>
          <a:bodyPr>
            <a:noAutofit/>
          </a:bodyPr>
          <a:lstStyle/>
          <a:p>
            <a:r>
              <a:rPr lang="en-US" sz="2800" dirty="0" smtClean="0"/>
              <a:t>Lack of Trust </a:t>
            </a:r>
            <a:r>
              <a:rPr lang="en-US" sz="2800" dirty="0"/>
              <a:t>i</a:t>
            </a:r>
            <a:r>
              <a:rPr lang="en-US" sz="2800" dirty="0" smtClean="0"/>
              <a:t>s Most Common Reason for Not Following Advisor’s Advice</a:t>
            </a:r>
            <a:endParaRPr lang="en-US" sz="2800" dirty="0"/>
          </a:p>
        </p:txBody>
      </p:sp>
      <p:sp>
        <p:nvSpPr>
          <p:cNvPr id="4" name="Content Placeholder 2"/>
          <p:cNvSpPr>
            <a:spLocks noGrp="1"/>
          </p:cNvSpPr>
          <p:nvPr>
            <p:ph idx="1"/>
          </p:nvPr>
        </p:nvSpPr>
        <p:spPr>
          <a:xfrm>
            <a:off x="304800" y="1295400"/>
            <a:ext cx="8534400" cy="685800"/>
          </a:xfrm>
        </p:spPr>
        <p:txBody>
          <a:bodyPr>
            <a:normAutofit/>
          </a:bodyPr>
          <a:lstStyle/>
          <a:p>
            <a:pPr marL="0" indent="0">
              <a:buNone/>
            </a:pPr>
            <a:r>
              <a:rPr lang="en-US" sz="1600" dirty="0" smtClean="0"/>
              <a:t>Why </a:t>
            </a:r>
            <a:r>
              <a:rPr lang="en-US" sz="1600" dirty="0"/>
              <a:t>didn’t you follow </a:t>
            </a:r>
            <a:r>
              <a:rPr lang="en-US" sz="1600" dirty="0" smtClean="0"/>
              <a:t>(all </a:t>
            </a:r>
            <a:r>
              <a:rPr lang="en-US" sz="1600" dirty="0"/>
              <a:t>of) the advice</a:t>
            </a:r>
            <a:r>
              <a:rPr lang="en-US" sz="1600" dirty="0" smtClean="0"/>
              <a:t>? (open end, top mentions) (Among those not following all of advice received; 2014 </a:t>
            </a:r>
            <a:r>
              <a:rPr lang="en-US" sz="1600" dirty="0"/>
              <a:t>Workers </a:t>
            </a:r>
            <a:r>
              <a:rPr lang="en-US" sz="1600" dirty="0" smtClean="0"/>
              <a:t>n=170, Retirees n=91)</a:t>
            </a:r>
            <a:endParaRPr lang="en-US" sz="1600"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2014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t>73</a:t>
            </a:fld>
            <a:endParaRPr lang="en-US" dirty="0"/>
          </a:p>
        </p:txBody>
      </p:sp>
      <p:graphicFrame>
        <p:nvGraphicFramePr>
          <p:cNvPr id="7" name="Chart 6"/>
          <p:cNvGraphicFramePr/>
          <p:nvPr>
            <p:extLst>
              <p:ext uri="{D42A27DB-BD31-4B8C-83A1-F6EECF244321}">
                <p14:modId xmlns:p14="http://schemas.microsoft.com/office/powerpoint/2010/main" val="3804554600"/>
              </p:ext>
            </p:extLst>
          </p:nvPr>
        </p:nvGraphicFramePr>
        <p:xfrm>
          <a:off x="381000" y="1838325"/>
          <a:ext cx="8458200" cy="45533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781069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274638"/>
            <a:ext cx="8582025" cy="944562"/>
          </a:xfrm>
        </p:spPr>
        <p:txBody>
          <a:bodyPr>
            <a:noAutofit/>
          </a:bodyPr>
          <a:lstStyle/>
          <a:p>
            <a:r>
              <a:rPr lang="en-US" sz="2800" dirty="0"/>
              <a:t>Nearly All Plan Participants Would </a:t>
            </a:r>
            <a:r>
              <a:rPr lang="en-US" sz="2800" dirty="0" smtClean="0"/>
              <a:t>Find Withdrawal Recommendations Valuable</a:t>
            </a:r>
            <a:endParaRPr lang="en-US" sz="2800" dirty="0"/>
          </a:p>
        </p:txBody>
      </p:sp>
      <p:sp>
        <p:nvSpPr>
          <p:cNvPr id="3" name="Content Placeholder 2"/>
          <p:cNvSpPr>
            <a:spLocks noGrp="1"/>
          </p:cNvSpPr>
          <p:nvPr>
            <p:ph idx="1"/>
          </p:nvPr>
        </p:nvSpPr>
        <p:spPr>
          <a:xfrm>
            <a:off x="304800" y="1295400"/>
            <a:ext cx="8534400" cy="838200"/>
          </a:xfrm>
        </p:spPr>
        <p:txBody>
          <a:bodyPr>
            <a:normAutofit/>
          </a:bodyPr>
          <a:lstStyle/>
          <a:p>
            <a:r>
              <a:rPr lang="en-US" dirty="0" smtClean="0"/>
              <a:t>How </a:t>
            </a:r>
            <a:r>
              <a:rPr lang="en-US" dirty="0"/>
              <a:t>valuable do you think you would find recommendations as to how much you can withdraw from your plan each month to help your savings last throughout your </a:t>
            </a:r>
            <a:r>
              <a:rPr lang="en-US" dirty="0" smtClean="0"/>
              <a:t>retirement? (2014 </a:t>
            </a:r>
            <a:r>
              <a:rPr lang="en-US" dirty="0"/>
              <a:t>Workers who contribute money to an employer-sponsored plan </a:t>
            </a:r>
            <a:r>
              <a:rPr lang="en-US" dirty="0" smtClean="0"/>
              <a:t>n=414)</a:t>
            </a:r>
            <a:endParaRPr lang="en-US" dirty="0"/>
          </a:p>
        </p:txBody>
      </p:sp>
      <p:sp>
        <p:nvSpPr>
          <p:cNvPr id="4"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2014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74</a:t>
            </a:fld>
            <a:endParaRPr lang="en-US" dirty="0"/>
          </a:p>
        </p:txBody>
      </p:sp>
      <p:graphicFrame>
        <p:nvGraphicFramePr>
          <p:cNvPr id="7" name="Chart 6"/>
          <p:cNvGraphicFramePr/>
          <p:nvPr>
            <p:extLst>
              <p:ext uri="{D42A27DB-BD31-4B8C-83A1-F6EECF244321}">
                <p14:modId xmlns:p14="http://schemas.microsoft.com/office/powerpoint/2010/main" val="161074967"/>
              </p:ext>
            </p:extLst>
          </p:nvPr>
        </p:nvGraphicFramePr>
        <p:xfrm>
          <a:off x="333829" y="2266950"/>
          <a:ext cx="8374742" cy="3571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644612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327513"/>
            <a:ext cx="7772400" cy="1362075"/>
          </a:xfrm>
        </p:spPr>
        <p:txBody>
          <a:bodyPr/>
          <a:lstStyle/>
          <a:p>
            <a:r>
              <a:rPr lang="en-US" dirty="0" smtClean="0"/>
              <a:t>Expectations about retirement</a:t>
            </a:r>
            <a:endParaRPr lang="en-US" dirty="0"/>
          </a:p>
        </p:txBody>
      </p:sp>
    </p:spTree>
    <p:extLst>
      <p:ext uri="{BB962C8B-B14F-4D97-AF65-F5344CB8AC3E}">
        <p14:creationId xmlns:p14="http://schemas.microsoft.com/office/powerpoint/2010/main" val="401169139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18 Percent of Workers Report a Change, Most Often a Postponement, in Expected Retirement Age</a:t>
            </a:r>
            <a:endParaRPr lang="en-US" dirty="0"/>
          </a:p>
        </p:txBody>
      </p:sp>
      <p:sp>
        <p:nvSpPr>
          <p:cNvPr id="4" name="Content Placeholder 2"/>
          <p:cNvSpPr>
            <a:spLocks noGrp="1"/>
          </p:cNvSpPr>
          <p:nvPr>
            <p:ph idx="1"/>
          </p:nvPr>
        </p:nvSpPr>
        <p:spPr>
          <a:xfrm>
            <a:off x="304800" y="1295400"/>
            <a:ext cx="8534400" cy="685800"/>
          </a:xfrm>
        </p:spPr>
        <p:txBody>
          <a:bodyPr>
            <a:normAutofit/>
          </a:bodyPr>
          <a:lstStyle/>
          <a:p>
            <a:pPr marL="0" indent="0">
              <a:buNone/>
            </a:pPr>
            <a:r>
              <a:rPr lang="en-US" sz="1600" dirty="0" smtClean="0"/>
              <a:t>In </a:t>
            </a:r>
            <a:r>
              <a:rPr lang="en-US" sz="1600" dirty="0"/>
              <a:t>the past 12 months, has the age at which you expect to retire changed?  </a:t>
            </a:r>
            <a:r>
              <a:rPr lang="en-US" sz="1600" dirty="0" smtClean="0"/>
              <a:t>(2014 </a:t>
            </a:r>
            <a:r>
              <a:rPr lang="en-US" sz="1600" dirty="0"/>
              <a:t>Workers </a:t>
            </a:r>
            <a:r>
              <a:rPr lang="en-US" sz="1600" dirty="0" smtClean="0"/>
              <a:t>n=1,000) If </a:t>
            </a:r>
            <a:r>
              <a:rPr lang="en-US" sz="1600" dirty="0"/>
              <a:t>yes:  Do you now expect to retire…?  </a:t>
            </a:r>
            <a:r>
              <a:rPr lang="en-US" sz="1600" dirty="0" smtClean="0"/>
              <a:t>(2014 </a:t>
            </a:r>
            <a:r>
              <a:rPr lang="en-US" sz="1600" dirty="0"/>
              <a:t>Workers whose retirement date changed </a:t>
            </a:r>
            <a:r>
              <a:rPr lang="en-US" sz="1600" dirty="0" smtClean="0"/>
              <a:t>n=190)</a:t>
            </a:r>
            <a:endParaRPr lang="en-US" sz="1600"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2014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graphicFrame>
        <p:nvGraphicFramePr>
          <p:cNvPr id="6" name="Chart 5"/>
          <p:cNvGraphicFramePr/>
          <p:nvPr>
            <p:extLst>
              <p:ext uri="{D42A27DB-BD31-4B8C-83A1-F6EECF244321}">
                <p14:modId xmlns:p14="http://schemas.microsoft.com/office/powerpoint/2010/main" val="2121274647"/>
              </p:ext>
            </p:extLst>
          </p:nvPr>
        </p:nvGraphicFramePr>
        <p:xfrm>
          <a:off x="-152400" y="2057400"/>
          <a:ext cx="4755783" cy="3738562"/>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6"/>
          <p:cNvGrpSpPr/>
          <p:nvPr/>
        </p:nvGrpSpPr>
        <p:grpSpPr>
          <a:xfrm>
            <a:off x="4038600" y="3352800"/>
            <a:ext cx="844062" cy="914400"/>
            <a:chOff x="4572000" y="3581400"/>
            <a:chExt cx="990600" cy="914400"/>
          </a:xfrm>
        </p:grpSpPr>
        <p:sp>
          <p:nvSpPr>
            <p:cNvPr id="8" name="Right Arrow 7"/>
            <p:cNvSpPr/>
            <p:nvPr/>
          </p:nvSpPr>
          <p:spPr>
            <a:xfrm>
              <a:off x="4648200" y="3581400"/>
              <a:ext cx="914400" cy="914400"/>
            </a:xfrm>
            <a:prstGeom prst="rightArrow">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4572000" y="3853934"/>
              <a:ext cx="914400" cy="369332"/>
            </a:xfrm>
            <a:prstGeom prst="rect">
              <a:avLst/>
            </a:prstGeom>
            <a:noFill/>
          </p:spPr>
          <p:txBody>
            <a:bodyPr wrap="square" rtlCol="0">
              <a:spAutoFit/>
            </a:bodyPr>
            <a:lstStyle/>
            <a:p>
              <a:pPr algn="ctr"/>
              <a:r>
                <a:rPr lang="en-US" b="1" dirty="0" smtClean="0">
                  <a:solidFill>
                    <a:schemeClr val="bg1"/>
                  </a:solidFill>
                </a:rPr>
                <a:t>If yes</a:t>
              </a:r>
              <a:endParaRPr lang="en-US" b="1" dirty="0">
                <a:solidFill>
                  <a:schemeClr val="bg1"/>
                </a:solidFill>
              </a:endParaRPr>
            </a:p>
          </p:txBody>
        </p:sp>
      </p:grpSp>
      <p:graphicFrame>
        <p:nvGraphicFramePr>
          <p:cNvPr id="10" name="Chart 9"/>
          <p:cNvGraphicFramePr/>
          <p:nvPr>
            <p:extLst>
              <p:ext uri="{D42A27DB-BD31-4B8C-83A1-F6EECF244321}">
                <p14:modId xmlns:p14="http://schemas.microsoft.com/office/powerpoint/2010/main" val="3815103753"/>
              </p:ext>
            </p:extLst>
          </p:nvPr>
        </p:nvGraphicFramePr>
        <p:xfrm>
          <a:off x="5105400" y="2743200"/>
          <a:ext cx="37338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EBAD9AF0-FD35-4E4E-B775-C1DCF7755A5B}" type="slidenum">
              <a:rPr lang="en-US" smtClean="0"/>
              <a:t>76</a:t>
            </a:fld>
            <a:endParaRPr lang="en-US" dirty="0"/>
          </a:p>
        </p:txBody>
      </p:sp>
    </p:spTree>
    <p:extLst>
      <p:ext uri="{BB962C8B-B14F-4D97-AF65-F5344CB8AC3E}">
        <p14:creationId xmlns:p14="http://schemas.microsoft.com/office/powerpoint/2010/main" val="78426427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774131571"/>
              </p:ext>
            </p:extLst>
          </p:nvPr>
        </p:nvGraphicFramePr>
        <p:xfrm>
          <a:off x="76200" y="2260600"/>
          <a:ext cx="89154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bwMode="gray"/>
        <p:txBody>
          <a:bodyPr>
            <a:normAutofit fontScale="90000"/>
          </a:bodyPr>
          <a:lstStyle/>
          <a:p>
            <a:r>
              <a:rPr lang="en-US" dirty="0" smtClean="0"/>
              <a:t>In Comparison With Recent Years, However, Fewer Workers Overall Report Expecting to Retire Later</a:t>
            </a:r>
            <a:endParaRPr lang="en-US" dirty="0"/>
          </a:p>
        </p:txBody>
      </p:sp>
      <p:sp>
        <p:nvSpPr>
          <p:cNvPr id="3" name="Content Placeholder 2"/>
          <p:cNvSpPr>
            <a:spLocks noGrp="1"/>
          </p:cNvSpPr>
          <p:nvPr>
            <p:ph idx="1"/>
          </p:nvPr>
        </p:nvSpPr>
        <p:spPr/>
        <p:txBody>
          <a:bodyPr/>
          <a:lstStyle/>
          <a:p>
            <a:r>
              <a:rPr lang="en-US" dirty="0" smtClean="0"/>
              <a:t>Do </a:t>
            </a:r>
            <a:r>
              <a:rPr lang="en-US" dirty="0"/>
              <a:t>you now expect to retire later, at an older age than before? </a:t>
            </a:r>
            <a:r>
              <a:rPr lang="en-US" dirty="0" smtClean="0"/>
              <a:t>(2014 Workers n=1,000) </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2008-2014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77</a:t>
            </a:fld>
            <a:endParaRPr lang="en-US" dirty="0"/>
          </a:p>
        </p:txBody>
      </p:sp>
    </p:spTree>
    <p:extLst>
      <p:ext uri="{BB962C8B-B14F-4D97-AF65-F5344CB8AC3E}">
        <p14:creationId xmlns:p14="http://schemas.microsoft.com/office/powerpoint/2010/main" val="35065715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2424074742"/>
              </p:ext>
            </p:extLst>
          </p:nvPr>
        </p:nvGraphicFramePr>
        <p:xfrm>
          <a:off x="390525" y="1528763"/>
          <a:ext cx="8753475"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bwMode="white">
          <a:xfrm>
            <a:off x="283953" y="274638"/>
            <a:ext cx="8576094" cy="944562"/>
          </a:xfrm>
        </p:spPr>
        <p:txBody>
          <a:bodyPr>
            <a:noAutofit/>
          </a:bodyPr>
          <a:lstStyle/>
          <a:p>
            <a:r>
              <a:rPr lang="en-US" sz="2900" dirty="0" smtClean="0"/>
              <a:t>The Economy, General Affordability, and Employment Change Top List of Reasons for Reevaluation</a:t>
            </a:r>
            <a:endParaRPr lang="en-US" sz="2900" dirty="0"/>
          </a:p>
        </p:txBody>
      </p:sp>
      <p:sp>
        <p:nvSpPr>
          <p:cNvPr id="3" name="Content Placeholder 2"/>
          <p:cNvSpPr>
            <a:spLocks noGrp="1"/>
          </p:cNvSpPr>
          <p:nvPr>
            <p:ph idx="1"/>
          </p:nvPr>
        </p:nvSpPr>
        <p:spPr/>
        <p:txBody>
          <a:bodyPr/>
          <a:lstStyle/>
          <a:p>
            <a:r>
              <a:rPr lang="en-US" dirty="0" smtClean="0"/>
              <a:t>Why have you changed your expected retirement age?  (open end, top mentions) (2014 Workers whose retirement age changed n=190)</a:t>
            </a:r>
            <a:endParaRPr lang="en-US" dirty="0"/>
          </a:p>
        </p:txBody>
      </p:sp>
      <p:sp>
        <p:nvSpPr>
          <p:cNvPr id="4"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2014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78</a:t>
            </a:fld>
            <a:endParaRPr lang="en-US" dirty="0"/>
          </a:p>
        </p:txBody>
      </p:sp>
    </p:spTree>
    <p:extLst>
      <p:ext uri="{BB962C8B-B14F-4D97-AF65-F5344CB8AC3E}">
        <p14:creationId xmlns:p14="http://schemas.microsoft.com/office/powerpoint/2010/main" val="318977795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487566120"/>
              </p:ext>
            </p:extLst>
          </p:nvPr>
        </p:nvGraphicFramePr>
        <p:xfrm>
          <a:off x="366932" y="2209800"/>
          <a:ext cx="8458200" cy="419576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dirty="0" smtClean="0"/>
              <a:t>Retirees Report Having Retired Earlier Than Workers Expect to Retire</a:t>
            </a:r>
            <a:endParaRPr lang="en-US" dirty="0"/>
          </a:p>
        </p:txBody>
      </p:sp>
      <p:sp>
        <p:nvSpPr>
          <p:cNvPr id="3" name="Content Placeholder 2"/>
          <p:cNvSpPr>
            <a:spLocks noGrp="1"/>
          </p:cNvSpPr>
          <p:nvPr>
            <p:ph idx="1"/>
          </p:nvPr>
        </p:nvSpPr>
        <p:spPr/>
        <p:txBody>
          <a:bodyPr/>
          <a:lstStyle/>
          <a:p>
            <a:r>
              <a:rPr lang="en-US" dirty="0" smtClean="0"/>
              <a:t>Realistically</a:t>
            </a:r>
            <a:r>
              <a:rPr lang="en-US" dirty="0"/>
              <a:t>, at what age do you expect to retire?/How old were you when you retired</a:t>
            </a:r>
            <a:r>
              <a:rPr lang="en-US" dirty="0" smtClean="0"/>
              <a:t>?</a:t>
            </a:r>
            <a:endParaRPr lang="en-US" dirty="0"/>
          </a:p>
        </p:txBody>
      </p:sp>
      <p:sp>
        <p:nvSpPr>
          <p:cNvPr id="4" name="Text Box 11"/>
          <p:cNvSpPr txBox="1">
            <a:spLocks noChangeArrowheads="1"/>
          </p:cNvSpPr>
          <p:nvPr/>
        </p:nvSpPr>
        <p:spPr bwMode="auto">
          <a:xfrm>
            <a:off x="7162800" y="2121487"/>
            <a:ext cx="1639888" cy="793750"/>
          </a:xfrm>
          <a:prstGeom prst="rect">
            <a:avLst/>
          </a:prstGeom>
          <a:solidFill>
            <a:schemeClr val="accent6">
              <a:lumMod val="20000"/>
              <a:lumOff val="80000"/>
            </a:schemeClr>
          </a:solidFill>
          <a:ln w="19050">
            <a:solidFill>
              <a:srgbClr val="003300"/>
            </a:solidFill>
            <a:miter lim="800000"/>
            <a:headEnd/>
            <a:tailEnd/>
          </a:ln>
        </p:spPr>
        <p:txBody>
          <a:bodyPr>
            <a:spAutoFit/>
          </a:bodyPr>
          <a:lstStyle>
            <a:lvl1pPr eaLnBrk="0" hangingPunct="0">
              <a:tabLst>
                <a:tab pos="1422400" algn="r"/>
              </a:tabLst>
              <a:defRPr>
                <a:solidFill>
                  <a:schemeClr val="tx1"/>
                </a:solidFill>
                <a:latin typeface="Arial" charset="0"/>
              </a:defRPr>
            </a:lvl1pPr>
            <a:lvl2pPr marL="742950" indent="-285750" eaLnBrk="0" hangingPunct="0">
              <a:tabLst>
                <a:tab pos="1422400" algn="r"/>
              </a:tabLst>
              <a:defRPr>
                <a:solidFill>
                  <a:schemeClr val="tx1"/>
                </a:solidFill>
                <a:latin typeface="Arial" charset="0"/>
              </a:defRPr>
            </a:lvl2pPr>
            <a:lvl3pPr marL="1143000" indent="-228600" eaLnBrk="0" hangingPunct="0">
              <a:tabLst>
                <a:tab pos="1422400" algn="r"/>
              </a:tabLst>
              <a:defRPr>
                <a:solidFill>
                  <a:schemeClr val="tx1"/>
                </a:solidFill>
                <a:latin typeface="Arial" charset="0"/>
              </a:defRPr>
            </a:lvl3pPr>
            <a:lvl4pPr marL="1600200" indent="-228600" eaLnBrk="0" hangingPunct="0">
              <a:tabLst>
                <a:tab pos="1422400" algn="r"/>
              </a:tabLst>
              <a:defRPr>
                <a:solidFill>
                  <a:schemeClr val="tx1"/>
                </a:solidFill>
                <a:latin typeface="Arial" charset="0"/>
              </a:defRPr>
            </a:lvl4pPr>
            <a:lvl5pPr marL="2057400" indent="-228600" eaLnBrk="0" hangingPunct="0">
              <a:tabLst>
                <a:tab pos="1422400" algn="r"/>
              </a:tabLst>
              <a:defRPr>
                <a:solidFill>
                  <a:schemeClr val="tx1"/>
                </a:solidFill>
                <a:latin typeface="Arial" charset="0"/>
              </a:defRPr>
            </a:lvl5pPr>
            <a:lvl6pPr marL="2514600" indent="-228600" eaLnBrk="0" fontAlgn="base" hangingPunct="0">
              <a:spcBef>
                <a:spcPct val="0"/>
              </a:spcBef>
              <a:spcAft>
                <a:spcPct val="0"/>
              </a:spcAft>
              <a:tabLst>
                <a:tab pos="1422400" algn="r"/>
              </a:tabLst>
              <a:defRPr>
                <a:solidFill>
                  <a:schemeClr val="tx1"/>
                </a:solidFill>
                <a:latin typeface="Arial" charset="0"/>
              </a:defRPr>
            </a:lvl6pPr>
            <a:lvl7pPr marL="2971800" indent="-228600" eaLnBrk="0" fontAlgn="base" hangingPunct="0">
              <a:spcBef>
                <a:spcPct val="0"/>
              </a:spcBef>
              <a:spcAft>
                <a:spcPct val="0"/>
              </a:spcAft>
              <a:tabLst>
                <a:tab pos="1422400" algn="r"/>
              </a:tabLst>
              <a:defRPr>
                <a:solidFill>
                  <a:schemeClr val="tx1"/>
                </a:solidFill>
                <a:latin typeface="Arial" charset="0"/>
              </a:defRPr>
            </a:lvl7pPr>
            <a:lvl8pPr marL="3429000" indent="-228600" eaLnBrk="0" fontAlgn="base" hangingPunct="0">
              <a:spcBef>
                <a:spcPct val="0"/>
              </a:spcBef>
              <a:spcAft>
                <a:spcPct val="0"/>
              </a:spcAft>
              <a:tabLst>
                <a:tab pos="1422400" algn="r"/>
              </a:tabLst>
              <a:defRPr>
                <a:solidFill>
                  <a:schemeClr val="tx1"/>
                </a:solidFill>
                <a:latin typeface="Arial" charset="0"/>
              </a:defRPr>
            </a:lvl8pPr>
            <a:lvl9pPr marL="3886200" indent="-228600" eaLnBrk="0" fontAlgn="base" hangingPunct="0">
              <a:spcBef>
                <a:spcPct val="0"/>
              </a:spcBef>
              <a:spcAft>
                <a:spcPct val="0"/>
              </a:spcAft>
              <a:tabLst>
                <a:tab pos="1422400" algn="r"/>
              </a:tabLst>
              <a:defRPr>
                <a:solidFill>
                  <a:schemeClr val="tx1"/>
                </a:solidFill>
                <a:latin typeface="Arial" charset="0"/>
              </a:defRPr>
            </a:lvl9pPr>
          </a:lstStyle>
          <a:p>
            <a:pPr algn="ctr" eaLnBrk="1" hangingPunct="1">
              <a:spcAft>
                <a:spcPct val="25000"/>
              </a:spcAft>
            </a:pPr>
            <a:r>
              <a:rPr lang="en-US" sz="1400" b="1" dirty="0">
                <a:solidFill>
                  <a:srgbClr val="003300"/>
                </a:solidFill>
                <a:latin typeface="+mj-lt"/>
              </a:rPr>
              <a:t>Median</a:t>
            </a:r>
          </a:p>
          <a:p>
            <a:pPr eaLnBrk="1" hangingPunct="1"/>
            <a:r>
              <a:rPr lang="en-US" sz="1400" b="1" dirty="0">
                <a:solidFill>
                  <a:srgbClr val="003300"/>
                </a:solidFill>
                <a:latin typeface="+mj-lt"/>
              </a:rPr>
              <a:t>Workers	</a:t>
            </a:r>
            <a:r>
              <a:rPr lang="en-US" sz="1400" b="1" dirty="0" smtClean="0">
                <a:solidFill>
                  <a:srgbClr val="003300"/>
                </a:solidFill>
                <a:latin typeface="+mj-lt"/>
              </a:rPr>
              <a:t>65</a:t>
            </a:r>
            <a:endParaRPr lang="en-US" sz="1400" b="1" dirty="0">
              <a:solidFill>
                <a:srgbClr val="003300"/>
              </a:solidFill>
              <a:latin typeface="+mj-lt"/>
            </a:endParaRPr>
          </a:p>
          <a:p>
            <a:pPr eaLnBrk="1" hangingPunct="1"/>
            <a:r>
              <a:rPr lang="en-US" sz="1400" b="1" dirty="0">
                <a:solidFill>
                  <a:srgbClr val="003300"/>
                </a:solidFill>
                <a:latin typeface="+mj-lt"/>
              </a:rPr>
              <a:t>Retirees	</a:t>
            </a:r>
            <a:r>
              <a:rPr lang="en-US" sz="1400" b="1" dirty="0" smtClean="0">
                <a:solidFill>
                  <a:srgbClr val="003300"/>
                </a:solidFill>
                <a:latin typeface="+mj-lt"/>
              </a:rPr>
              <a:t>62</a:t>
            </a:r>
            <a:endParaRPr lang="en-US" sz="1400" b="1" dirty="0">
              <a:solidFill>
                <a:srgbClr val="003300"/>
              </a:solidFill>
              <a:latin typeface="+mj-lt"/>
            </a:endParaRPr>
          </a:p>
        </p:txBody>
      </p:sp>
      <p:sp>
        <p:nvSpPr>
          <p:cNvPr id="5" name="Text Box 13"/>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2014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7" name="Slide Number Placeholder 6"/>
          <p:cNvSpPr>
            <a:spLocks noGrp="1"/>
          </p:cNvSpPr>
          <p:nvPr>
            <p:ph type="sldNum" sz="quarter" idx="10"/>
          </p:nvPr>
        </p:nvSpPr>
        <p:spPr/>
        <p:txBody>
          <a:bodyPr/>
          <a:lstStyle/>
          <a:p>
            <a:fld id="{EBAD9AF0-FD35-4E4E-B775-C1DCF7755A5B}" type="slidenum">
              <a:rPr lang="en-US" smtClean="0"/>
              <a:t>79</a:t>
            </a:fld>
            <a:endParaRPr lang="en-US" dirty="0"/>
          </a:p>
        </p:txBody>
      </p:sp>
    </p:spTree>
    <p:extLst>
      <p:ext uri="{BB962C8B-B14F-4D97-AF65-F5344CB8AC3E}">
        <p14:creationId xmlns:p14="http://schemas.microsoft.com/office/powerpoint/2010/main" val="4272177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136938416"/>
              </p:ext>
            </p:extLst>
          </p:nvPr>
        </p:nvGraphicFramePr>
        <p:xfrm>
          <a:off x="152400" y="2752724"/>
          <a:ext cx="8915400" cy="408908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152400" y="274638"/>
            <a:ext cx="8886825" cy="944562"/>
          </a:xfrm>
        </p:spPr>
        <p:txBody>
          <a:bodyPr>
            <a:noAutofit/>
          </a:bodyPr>
          <a:lstStyle/>
          <a:p>
            <a:r>
              <a:rPr lang="en-US" sz="2800" dirty="0" smtClean="0"/>
              <a:t>Workers with Household Income of $75,000 or More Show a Sharp Increase in Likelihood of Being Very Confident</a:t>
            </a:r>
            <a:endParaRPr lang="en-US" sz="2800"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2008-2014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8</a:t>
            </a:fld>
            <a:endParaRPr lang="en-US" dirty="0"/>
          </a:p>
        </p:txBody>
      </p:sp>
      <p:sp>
        <p:nvSpPr>
          <p:cNvPr id="13" name="Text Box 7"/>
          <p:cNvSpPr txBox="1">
            <a:spLocks noChangeArrowheads="1"/>
          </p:cNvSpPr>
          <p:nvPr/>
        </p:nvSpPr>
        <p:spPr bwMode="auto">
          <a:xfrm>
            <a:off x="1876425" y="1909346"/>
            <a:ext cx="535304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dirty="0" smtClean="0">
                <a:solidFill>
                  <a:srgbClr val="000000"/>
                </a:solidFill>
                <a:latin typeface="+mj-lt"/>
              </a:rPr>
              <a:t>Retirement Confidence by Household Income</a:t>
            </a:r>
          </a:p>
          <a:p>
            <a:pPr algn="ctr" eaLnBrk="1" hangingPunct="1"/>
            <a:r>
              <a:rPr lang="en-US" b="1" dirty="0" smtClean="0">
                <a:solidFill>
                  <a:srgbClr val="000000"/>
                </a:solidFill>
                <a:latin typeface="+mj-lt"/>
              </a:rPr>
              <a:t>(% Very Confident Among Workers)</a:t>
            </a:r>
            <a:endParaRPr lang="en-US" b="1" dirty="0">
              <a:solidFill>
                <a:srgbClr val="000000"/>
              </a:solidFill>
              <a:latin typeface="+mj-lt"/>
            </a:endParaRPr>
          </a:p>
        </p:txBody>
      </p:sp>
      <p:sp>
        <p:nvSpPr>
          <p:cNvPr id="15" name="Content Placeholder 2"/>
          <p:cNvSpPr>
            <a:spLocks noGrp="1"/>
          </p:cNvSpPr>
          <p:nvPr>
            <p:ph idx="1"/>
          </p:nvPr>
        </p:nvSpPr>
        <p:spPr>
          <a:xfrm>
            <a:off x="304800" y="1295400"/>
            <a:ext cx="8534400" cy="685800"/>
          </a:xfrm>
        </p:spPr>
        <p:txBody>
          <a:bodyPr>
            <a:normAutofit/>
          </a:bodyPr>
          <a:lstStyle/>
          <a:p>
            <a:r>
              <a:rPr lang="en-US" dirty="0"/>
              <a:t>Overall, how confident are you that you (and your spouse) will have enough money to live comfortably throughout your retirement years</a:t>
            </a:r>
            <a:r>
              <a:rPr lang="en-US" dirty="0" smtClean="0"/>
              <a:t>?</a:t>
            </a:r>
            <a:endParaRPr lang="en-US" dirty="0"/>
          </a:p>
        </p:txBody>
      </p:sp>
    </p:spTree>
    <p:extLst>
      <p:ext uri="{BB962C8B-B14F-4D97-AF65-F5344CB8AC3E}">
        <p14:creationId xmlns:p14="http://schemas.microsoft.com/office/powerpoint/2010/main" val="276989743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46492" y="2518913"/>
            <a:ext cx="963283"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aphicFrame>
        <p:nvGraphicFramePr>
          <p:cNvPr id="7" name="Chart 6"/>
          <p:cNvGraphicFramePr/>
          <p:nvPr>
            <p:extLst>
              <p:ext uri="{D42A27DB-BD31-4B8C-83A1-F6EECF244321}">
                <p14:modId xmlns:p14="http://schemas.microsoft.com/office/powerpoint/2010/main" val="1161132237"/>
              </p:ext>
            </p:extLst>
          </p:nvPr>
        </p:nvGraphicFramePr>
        <p:xfrm>
          <a:off x="152400" y="1895476"/>
          <a:ext cx="8915400" cy="451008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a:bodyPr>
          <a:lstStyle/>
          <a:p>
            <a:r>
              <a:rPr lang="en-US" dirty="0" smtClean="0"/>
              <a:t>Half of Retirees Retired Earlier </a:t>
            </a:r>
            <a:r>
              <a:rPr lang="en-US" dirty="0"/>
              <a:t>T</a:t>
            </a:r>
            <a:r>
              <a:rPr lang="en-US" dirty="0" smtClean="0"/>
              <a:t>han Planned</a:t>
            </a:r>
            <a:endParaRPr lang="en-US" dirty="0"/>
          </a:p>
        </p:txBody>
      </p:sp>
      <p:sp>
        <p:nvSpPr>
          <p:cNvPr id="3" name="Content Placeholder 2"/>
          <p:cNvSpPr>
            <a:spLocks noGrp="1"/>
          </p:cNvSpPr>
          <p:nvPr>
            <p:ph idx="1"/>
          </p:nvPr>
        </p:nvSpPr>
        <p:spPr/>
        <p:txBody>
          <a:bodyPr/>
          <a:lstStyle/>
          <a:p>
            <a:r>
              <a:rPr lang="en-US" dirty="0" smtClean="0"/>
              <a:t>Did </a:t>
            </a:r>
            <a:r>
              <a:rPr lang="en-US" dirty="0"/>
              <a:t>you retire earlier than you planned, later than you planned, or about when you planned?  </a:t>
            </a:r>
            <a:r>
              <a:rPr lang="en-US" dirty="0" smtClean="0"/>
              <a:t>(2014 </a:t>
            </a:r>
            <a:r>
              <a:rPr lang="en-US" dirty="0"/>
              <a:t>Retirees </a:t>
            </a:r>
            <a:r>
              <a:rPr lang="en-US" dirty="0" smtClean="0"/>
              <a:t>n=501)</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1991-2014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80</a:t>
            </a:fld>
            <a:endParaRPr lang="en-US" dirty="0"/>
          </a:p>
        </p:txBody>
      </p:sp>
    </p:spTree>
    <p:extLst>
      <p:ext uri="{BB962C8B-B14F-4D97-AF65-F5344CB8AC3E}">
        <p14:creationId xmlns:p14="http://schemas.microsoft.com/office/powerpoint/2010/main" val="128017887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775700" cy="944562"/>
          </a:xfrm>
        </p:spPr>
        <p:txBody>
          <a:bodyPr>
            <a:noAutofit/>
          </a:bodyPr>
          <a:lstStyle/>
          <a:p>
            <a:r>
              <a:rPr lang="en-US" sz="2900" dirty="0" smtClean="0"/>
              <a:t>Health Problems Remain the Predominant Reason for Early Retirement</a:t>
            </a:r>
            <a:endParaRPr lang="en-US" sz="2900" dirty="0"/>
          </a:p>
        </p:txBody>
      </p:sp>
      <p:sp>
        <p:nvSpPr>
          <p:cNvPr id="3" name="Content Placeholder 2"/>
          <p:cNvSpPr>
            <a:spLocks noGrp="1"/>
          </p:cNvSpPr>
          <p:nvPr>
            <p:ph idx="1"/>
          </p:nvPr>
        </p:nvSpPr>
        <p:spPr/>
        <p:txBody>
          <a:bodyPr>
            <a:normAutofit/>
          </a:bodyPr>
          <a:lstStyle/>
          <a:p>
            <a:r>
              <a:rPr lang="en-US" dirty="0" smtClean="0"/>
              <a:t>Why did you retire earlier than you had planned?  (2014 </a:t>
            </a:r>
            <a:r>
              <a:rPr lang="en-US" dirty="0"/>
              <a:t>Retirees retiring earlier than </a:t>
            </a:r>
            <a:br>
              <a:rPr lang="en-US" dirty="0"/>
            </a:br>
            <a:r>
              <a:rPr lang="en-US" dirty="0"/>
              <a:t>planned </a:t>
            </a:r>
            <a:r>
              <a:rPr lang="en-US" dirty="0" smtClean="0"/>
              <a:t>n=226, percent yes)</a:t>
            </a:r>
            <a:endParaRPr lang="en-US" dirty="0"/>
          </a:p>
        </p:txBody>
      </p:sp>
      <p:sp>
        <p:nvSpPr>
          <p:cNvPr id="4"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2014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graphicFrame>
        <p:nvGraphicFramePr>
          <p:cNvPr id="5" name="Chart 4"/>
          <p:cNvGraphicFramePr/>
          <p:nvPr>
            <p:extLst>
              <p:ext uri="{D42A27DB-BD31-4B8C-83A1-F6EECF244321}">
                <p14:modId xmlns:p14="http://schemas.microsoft.com/office/powerpoint/2010/main" val="787871560"/>
              </p:ext>
            </p:extLst>
          </p:nvPr>
        </p:nvGraphicFramePr>
        <p:xfrm>
          <a:off x="-152400" y="1981200"/>
          <a:ext cx="990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81</a:t>
            </a:fld>
            <a:endParaRPr lang="en-US" dirty="0"/>
          </a:p>
        </p:txBody>
      </p:sp>
    </p:spTree>
    <p:extLst>
      <p:ext uri="{BB962C8B-B14F-4D97-AF65-F5344CB8AC3E}">
        <p14:creationId xmlns:p14="http://schemas.microsoft.com/office/powerpoint/2010/main" val="394171171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266699" y="274638"/>
            <a:ext cx="8582025" cy="944562"/>
          </a:xfrm>
        </p:spPr>
        <p:txBody>
          <a:bodyPr>
            <a:noAutofit/>
          </a:bodyPr>
          <a:lstStyle/>
          <a:p>
            <a:r>
              <a:rPr lang="en-US" sz="2800" dirty="0" smtClean="0"/>
              <a:t>As in Previous Years, Workers Are More Likely to Think They Will Work in Retirement Than Retirees Actually Did</a:t>
            </a:r>
            <a:endParaRPr lang="en-US" sz="2800" dirty="0"/>
          </a:p>
        </p:txBody>
      </p:sp>
      <p:sp>
        <p:nvSpPr>
          <p:cNvPr id="3" name="Content Placeholder 2"/>
          <p:cNvSpPr>
            <a:spLocks noGrp="1"/>
          </p:cNvSpPr>
          <p:nvPr>
            <p:ph idx="1"/>
          </p:nvPr>
        </p:nvSpPr>
        <p:spPr>
          <a:xfrm>
            <a:off x="228600" y="1295400"/>
            <a:ext cx="8839200" cy="685800"/>
          </a:xfrm>
        </p:spPr>
        <p:txBody>
          <a:bodyPr>
            <a:noAutofit/>
          </a:bodyPr>
          <a:lstStyle/>
          <a:p>
            <a:r>
              <a:rPr lang="en-US" dirty="0" smtClean="0"/>
              <a:t>Do you think you will do any work for pay after you retire?/Have you worked for pay since you retired? (2014 Workers expecting to retire n=911, Retirees n=501)</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1998-2014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graphicFrame>
        <p:nvGraphicFramePr>
          <p:cNvPr id="5" name="Chart 4"/>
          <p:cNvGraphicFramePr/>
          <p:nvPr>
            <p:extLst>
              <p:ext uri="{D42A27DB-BD31-4B8C-83A1-F6EECF244321}">
                <p14:modId xmlns:p14="http://schemas.microsoft.com/office/powerpoint/2010/main" val="2721883925"/>
              </p:ext>
            </p:extLst>
          </p:nvPr>
        </p:nvGraphicFramePr>
        <p:xfrm>
          <a:off x="152400" y="2209799"/>
          <a:ext cx="8686800" cy="4043363"/>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82</a:t>
            </a:fld>
            <a:endParaRPr lang="en-US" dirty="0"/>
          </a:p>
        </p:txBody>
      </p:sp>
    </p:spTree>
    <p:extLst>
      <p:ext uri="{BB962C8B-B14F-4D97-AF65-F5344CB8AC3E}">
        <p14:creationId xmlns:p14="http://schemas.microsoft.com/office/powerpoint/2010/main" val="324086759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152400" y="274638"/>
            <a:ext cx="8839200" cy="944562"/>
          </a:xfrm>
        </p:spPr>
        <p:txBody>
          <a:bodyPr>
            <a:noAutofit/>
          </a:bodyPr>
          <a:lstStyle/>
          <a:p>
            <a:r>
              <a:rPr lang="en-US" sz="2800" dirty="0" smtClean="0"/>
              <a:t>Retirees Cite Multiple Reasons for Working in Retirement; Enjoyment and Wanting to Stay Active are Most Common</a:t>
            </a:r>
            <a:endParaRPr lang="en-US" sz="2800" dirty="0"/>
          </a:p>
        </p:txBody>
      </p:sp>
      <p:sp>
        <p:nvSpPr>
          <p:cNvPr id="3" name="Content Placeholder 2"/>
          <p:cNvSpPr>
            <a:spLocks noGrp="1"/>
          </p:cNvSpPr>
          <p:nvPr>
            <p:ph idx="1"/>
          </p:nvPr>
        </p:nvSpPr>
        <p:spPr/>
        <p:txBody>
          <a:bodyPr/>
          <a:lstStyle/>
          <a:p>
            <a:r>
              <a:rPr lang="en-US" dirty="0" smtClean="0"/>
              <a:t>Is… a major reason, minor reason, or not a reason why you worked for pay after you retired. (2014 Retirees who have worked for pay n=149)</a:t>
            </a:r>
          </a:p>
        </p:txBody>
      </p:sp>
      <p:sp>
        <p:nvSpPr>
          <p:cNvPr id="10" name="Text Box 6"/>
          <p:cNvSpPr txBox="1">
            <a:spLocks noChangeArrowheads="1"/>
          </p:cNvSpPr>
          <p:nvPr/>
        </p:nvSpPr>
        <p:spPr bwMode="auto">
          <a:xfrm>
            <a:off x="381000" y="6253163"/>
            <a:ext cx="72098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2014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83</a:t>
            </a:fld>
            <a:endParaRPr lang="en-US" dirty="0"/>
          </a:p>
        </p:txBody>
      </p:sp>
      <p:graphicFrame>
        <p:nvGraphicFramePr>
          <p:cNvPr id="11" name="Chart 10"/>
          <p:cNvGraphicFramePr/>
          <p:nvPr>
            <p:extLst>
              <p:ext uri="{D42A27DB-BD31-4B8C-83A1-F6EECF244321}">
                <p14:modId xmlns:p14="http://schemas.microsoft.com/office/powerpoint/2010/main" val="2795249607"/>
              </p:ext>
            </p:extLst>
          </p:nvPr>
        </p:nvGraphicFramePr>
        <p:xfrm>
          <a:off x="257176" y="1942714"/>
          <a:ext cx="8372474" cy="43104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565427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152400" y="274638"/>
            <a:ext cx="8839200" cy="944562"/>
          </a:xfrm>
        </p:spPr>
        <p:txBody>
          <a:bodyPr>
            <a:normAutofit fontScale="90000"/>
          </a:bodyPr>
          <a:lstStyle/>
          <a:p>
            <a:r>
              <a:rPr lang="en-US" dirty="0" smtClean="0"/>
              <a:t>Those Looking to Work in Retirement Most Likely to Cite Desire to Stay Active, But Also Financial Reasons </a:t>
            </a:r>
            <a:endParaRPr lang="en-US" dirty="0"/>
          </a:p>
        </p:txBody>
      </p:sp>
      <p:sp>
        <p:nvSpPr>
          <p:cNvPr id="3" name="Content Placeholder 2"/>
          <p:cNvSpPr>
            <a:spLocks noGrp="1"/>
          </p:cNvSpPr>
          <p:nvPr>
            <p:ph idx="1"/>
          </p:nvPr>
        </p:nvSpPr>
        <p:spPr/>
        <p:txBody>
          <a:bodyPr/>
          <a:lstStyle/>
          <a:p>
            <a:r>
              <a:rPr lang="en-US" dirty="0" smtClean="0"/>
              <a:t>Is… a major reason, minor reason, or not a reason why you will work for pay after you retire. (2014 Workers who will work for pay n=610)</a:t>
            </a:r>
          </a:p>
        </p:txBody>
      </p:sp>
      <p:sp>
        <p:nvSpPr>
          <p:cNvPr id="10" name="Text Box 6"/>
          <p:cNvSpPr txBox="1">
            <a:spLocks noChangeArrowheads="1"/>
          </p:cNvSpPr>
          <p:nvPr/>
        </p:nvSpPr>
        <p:spPr bwMode="auto">
          <a:xfrm>
            <a:off x="381000" y="6253163"/>
            <a:ext cx="72098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2014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84</a:t>
            </a:fld>
            <a:endParaRPr lang="en-US" dirty="0"/>
          </a:p>
        </p:txBody>
      </p:sp>
      <p:graphicFrame>
        <p:nvGraphicFramePr>
          <p:cNvPr id="11" name="Chart 10"/>
          <p:cNvGraphicFramePr/>
          <p:nvPr>
            <p:extLst>
              <p:ext uri="{D42A27DB-BD31-4B8C-83A1-F6EECF244321}">
                <p14:modId xmlns:p14="http://schemas.microsoft.com/office/powerpoint/2010/main" val="2424376492"/>
              </p:ext>
            </p:extLst>
          </p:nvPr>
        </p:nvGraphicFramePr>
        <p:xfrm>
          <a:off x="257176" y="1942714"/>
          <a:ext cx="8372474" cy="43104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379837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152400" y="274638"/>
            <a:ext cx="8839200" cy="944562"/>
          </a:xfrm>
        </p:spPr>
        <p:txBody>
          <a:bodyPr>
            <a:normAutofit fontScale="90000"/>
          </a:bodyPr>
          <a:lstStyle/>
          <a:p>
            <a:r>
              <a:rPr lang="en-US" dirty="0" smtClean="0"/>
              <a:t>Reasons Workers Will Work in Retirement Show Little Change from 2008</a:t>
            </a:r>
            <a:endParaRPr lang="en-US" dirty="0"/>
          </a:p>
        </p:txBody>
      </p:sp>
      <p:sp>
        <p:nvSpPr>
          <p:cNvPr id="3" name="Content Placeholder 2"/>
          <p:cNvSpPr>
            <a:spLocks noGrp="1"/>
          </p:cNvSpPr>
          <p:nvPr>
            <p:ph idx="1"/>
          </p:nvPr>
        </p:nvSpPr>
        <p:spPr/>
        <p:txBody>
          <a:bodyPr/>
          <a:lstStyle/>
          <a:p>
            <a:r>
              <a:rPr lang="en-US" dirty="0" smtClean="0"/>
              <a:t>Is… a major reason, minor reason, or not a reason why you will work for pay after you retire. (2014 Workers who will work for pay n=610, percentage saying major or minor reason)</a:t>
            </a:r>
          </a:p>
        </p:txBody>
      </p:sp>
      <p:sp>
        <p:nvSpPr>
          <p:cNvPr id="10" name="Text Box 6"/>
          <p:cNvSpPr txBox="1">
            <a:spLocks noChangeArrowheads="1"/>
          </p:cNvSpPr>
          <p:nvPr/>
        </p:nvSpPr>
        <p:spPr bwMode="auto">
          <a:xfrm>
            <a:off x="381000" y="6253163"/>
            <a:ext cx="72098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2014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85</a:t>
            </a:fld>
            <a:endParaRPr lang="en-US" dirty="0"/>
          </a:p>
        </p:txBody>
      </p:sp>
      <p:graphicFrame>
        <p:nvGraphicFramePr>
          <p:cNvPr id="11" name="Chart 10"/>
          <p:cNvGraphicFramePr/>
          <p:nvPr>
            <p:extLst>
              <p:ext uri="{D42A27DB-BD31-4B8C-83A1-F6EECF244321}">
                <p14:modId xmlns:p14="http://schemas.microsoft.com/office/powerpoint/2010/main" val="1308793059"/>
              </p:ext>
            </p:extLst>
          </p:nvPr>
        </p:nvGraphicFramePr>
        <p:xfrm>
          <a:off x="257176" y="1942714"/>
          <a:ext cx="8372474" cy="43104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7870441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3783145061"/>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bwMode="white">
          <a:xfrm>
            <a:off x="244291" y="274638"/>
            <a:ext cx="8655419" cy="944562"/>
          </a:xfrm>
        </p:spPr>
        <p:txBody>
          <a:bodyPr>
            <a:normAutofit fontScale="90000"/>
          </a:bodyPr>
          <a:lstStyle/>
          <a:p>
            <a:r>
              <a:rPr lang="en-US" dirty="0" smtClean="0"/>
              <a:t>More than Two-Thirds of Workers Continue to Lack Confidence in Future Social Security Benefits</a:t>
            </a:r>
            <a:endParaRPr lang="en-US" dirty="0"/>
          </a:p>
        </p:txBody>
      </p:sp>
      <p:sp>
        <p:nvSpPr>
          <p:cNvPr id="3" name="Content Placeholder 2"/>
          <p:cNvSpPr>
            <a:spLocks noGrp="1"/>
          </p:cNvSpPr>
          <p:nvPr>
            <p:ph idx="1"/>
          </p:nvPr>
        </p:nvSpPr>
        <p:spPr/>
        <p:txBody>
          <a:bodyPr/>
          <a:lstStyle/>
          <a:p>
            <a:r>
              <a:rPr lang="en-US" dirty="0"/>
              <a:t>How confident are you that the Social Security system will continue to provide benefits of at least equal value to the benefits received by retirees today? </a:t>
            </a:r>
            <a:r>
              <a:rPr lang="en-US" dirty="0" smtClean="0"/>
              <a:t>(2014 </a:t>
            </a:r>
            <a:r>
              <a:rPr lang="en-US" dirty="0"/>
              <a:t>Workers planning to retire n=911</a:t>
            </a:r>
            <a:r>
              <a:rPr lang="en-US" dirty="0" smtClean="0"/>
              <a:t>)</a:t>
            </a:r>
            <a:endParaRPr lang="en-US" dirty="0"/>
          </a:p>
        </p:txBody>
      </p:sp>
      <p:sp>
        <p:nvSpPr>
          <p:cNvPr id="5"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1993-2014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86</a:t>
            </a:fld>
            <a:endParaRPr lang="en-US" dirty="0"/>
          </a:p>
        </p:txBody>
      </p:sp>
      <p:sp>
        <p:nvSpPr>
          <p:cNvPr id="9" name="TextBox 1"/>
          <p:cNvSpPr txBox="1"/>
          <p:nvPr/>
        </p:nvSpPr>
        <p:spPr>
          <a:xfrm>
            <a:off x="8138486" y="2812418"/>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35%</a:t>
            </a:r>
            <a:endParaRPr lang="en-US" sz="1400" dirty="0"/>
          </a:p>
        </p:txBody>
      </p:sp>
      <p:sp>
        <p:nvSpPr>
          <p:cNvPr id="10" name="TextBox 1"/>
          <p:cNvSpPr txBox="1"/>
          <p:nvPr/>
        </p:nvSpPr>
        <p:spPr>
          <a:xfrm>
            <a:off x="8138485" y="3716001"/>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33%</a:t>
            </a:r>
            <a:endParaRPr lang="en-US" sz="1400" dirty="0"/>
          </a:p>
        </p:txBody>
      </p:sp>
      <p:sp>
        <p:nvSpPr>
          <p:cNvPr id="11" name="TextBox 1"/>
          <p:cNvSpPr txBox="1"/>
          <p:nvPr/>
        </p:nvSpPr>
        <p:spPr>
          <a:xfrm>
            <a:off x="8138486" y="4427632"/>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24%</a:t>
            </a:r>
            <a:endParaRPr lang="en-US" sz="1400" dirty="0">
              <a:solidFill>
                <a:schemeClr val="bg1"/>
              </a:solidFill>
            </a:endParaRPr>
          </a:p>
        </p:txBody>
      </p:sp>
      <p:sp>
        <p:nvSpPr>
          <p:cNvPr id="12" name="TextBox 1"/>
          <p:cNvSpPr txBox="1"/>
          <p:nvPr/>
        </p:nvSpPr>
        <p:spPr>
          <a:xfrm>
            <a:off x="8138486" y="4794834"/>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  8%</a:t>
            </a:r>
            <a:endParaRPr lang="en-US" sz="1400" dirty="0">
              <a:solidFill>
                <a:schemeClr val="bg1"/>
              </a:solidFill>
            </a:endParaRPr>
          </a:p>
        </p:txBody>
      </p:sp>
      <p:sp>
        <p:nvSpPr>
          <p:cNvPr id="13"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a:t>Very</a:t>
            </a:r>
          </a:p>
          <a:p>
            <a:pPr algn="r"/>
            <a:r>
              <a:rPr lang="en-US" sz="1050" i="1" dirty="0"/>
              <a:t>Confident</a:t>
            </a:r>
          </a:p>
        </p:txBody>
      </p:sp>
      <p:sp>
        <p:nvSpPr>
          <p:cNvPr id="20" name="TextBox 1"/>
          <p:cNvSpPr txBox="1"/>
          <p:nvPr/>
        </p:nvSpPr>
        <p:spPr>
          <a:xfrm>
            <a:off x="6481136" y="280289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39%</a:t>
            </a:r>
            <a:endParaRPr lang="en-US" sz="1400" dirty="0"/>
          </a:p>
        </p:txBody>
      </p:sp>
      <p:sp>
        <p:nvSpPr>
          <p:cNvPr id="21" name="TextBox 1"/>
          <p:cNvSpPr txBox="1"/>
          <p:nvPr/>
        </p:nvSpPr>
        <p:spPr>
          <a:xfrm>
            <a:off x="6481135" y="3706476"/>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28%</a:t>
            </a:r>
            <a:endParaRPr lang="en-US" sz="1400" dirty="0"/>
          </a:p>
        </p:txBody>
      </p:sp>
      <p:sp>
        <p:nvSpPr>
          <p:cNvPr id="22" name="TextBox 1"/>
          <p:cNvSpPr txBox="1"/>
          <p:nvPr/>
        </p:nvSpPr>
        <p:spPr>
          <a:xfrm>
            <a:off x="6481136" y="4399057"/>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26%</a:t>
            </a:r>
            <a:endParaRPr lang="en-US" sz="1400" dirty="0">
              <a:solidFill>
                <a:schemeClr val="bg1"/>
              </a:solidFill>
            </a:endParaRPr>
          </a:p>
        </p:txBody>
      </p:sp>
      <p:sp>
        <p:nvSpPr>
          <p:cNvPr id="23" name="TextBox 1"/>
          <p:cNvSpPr txBox="1"/>
          <p:nvPr/>
        </p:nvSpPr>
        <p:spPr>
          <a:xfrm>
            <a:off x="6481136" y="4794834"/>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  6%</a:t>
            </a:r>
            <a:endParaRPr lang="en-US" sz="1400" dirty="0">
              <a:solidFill>
                <a:schemeClr val="bg1"/>
              </a:solidFill>
            </a:endParaRPr>
          </a:p>
        </p:txBody>
      </p:sp>
      <p:sp>
        <p:nvSpPr>
          <p:cNvPr id="16" name="TextBox 1"/>
          <p:cNvSpPr txBox="1"/>
          <p:nvPr/>
        </p:nvSpPr>
        <p:spPr>
          <a:xfrm>
            <a:off x="2286760" y="2903537"/>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44%</a:t>
            </a:r>
            <a:endParaRPr lang="en-US" sz="1400" dirty="0"/>
          </a:p>
        </p:txBody>
      </p:sp>
      <p:sp>
        <p:nvSpPr>
          <p:cNvPr id="17" name="TextBox 1"/>
          <p:cNvSpPr txBox="1"/>
          <p:nvPr/>
        </p:nvSpPr>
        <p:spPr>
          <a:xfrm>
            <a:off x="2286759" y="3884754"/>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31%</a:t>
            </a:r>
            <a:endParaRPr lang="en-US" sz="1400" dirty="0"/>
          </a:p>
        </p:txBody>
      </p:sp>
      <p:sp>
        <p:nvSpPr>
          <p:cNvPr id="18" name="TextBox 1"/>
          <p:cNvSpPr txBox="1"/>
          <p:nvPr/>
        </p:nvSpPr>
        <p:spPr>
          <a:xfrm>
            <a:off x="2286760" y="4508327"/>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solidFill>
                  <a:schemeClr val="bg1"/>
                </a:solidFill>
              </a:rPr>
              <a:t>1</a:t>
            </a:r>
            <a:r>
              <a:rPr lang="en-US" sz="1400" dirty="0" smtClean="0">
                <a:solidFill>
                  <a:schemeClr val="bg1"/>
                </a:solidFill>
              </a:rPr>
              <a:t>6%</a:t>
            </a:r>
            <a:endParaRPr lang="en-US" sz="1400" dirty="0">
              <a:solidFill>
                <a:schemeClr val="bg1"/>
              </a:solidFill>
            </a:endParaRPr>
          </a:p>
        </p:txBody>
      </p:sp>
      <p:sp>
        <p:nvSpPr>
          <p:cNvPr id="19" name="TextBox 1"/>
          <p:cNvSpPr txBox="1"/>
          <p:nvPr/>
        </p:nvSpPr>
        <p:spPr>
          <a:xfrm>
            <a:off x="2286760" y="4791966"/>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  6%</a:t>
            </a:r>
            <a:endParaRPr lang="en-US" sz="1400" dirty="0">
              <a:solidFill>
                <a:schemeClr val="bg1"/>
              </a:solidFill>
            </a:endParaRPr>
          </a:p>
        </p:txBody>
      </p:sp>
    </p:spTree>
    <p:extLst>
      <p:ext uri="{BB962C8B-B14F-4D97-AF65-F5344CB8AC3E}">
        <p14:creationId xmlns:p14="http://schemas.microsoft.com/office/powerpoint/2010/main" val="397024390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2771306627"/>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p:cNvSpPr>
            <a:spLocks noGrp="1"/>
          </p:cNvSpPr>
          <p:nvPr>
            <p:ph idx="1"/>
          </p:nvPr>
        </p:nvSpPr>
        <p:spPr/>
        <p:txBody>
          <a:bodyPr/>
          <a:lstStyle/>
          <a:p>
            <a:r>
              <a:rPr lang="en-US" dirty="0"/>
              <a:t>How confident are you that the Social Security system will continue to provide benefits of at least equal value to the benefits received by retirees today? </a:t>
            </a:r>
            <a:r>
              <a:rPr lang="en-US" dirty="0" smtClean="0"/>
              <a:t>(2014 </a:t>
            </a:r>
            <a:r>
              <a:rPr lang="en-US" dirty="0"/>
              <a:t>Retirees </a:t>
            </a:r>
            <a:r>
              <a:rPr lang="en-US" dirty="0" smtClean="0"/>
              <a:t>n=501)</a:t>
            </a:r>
            <a:endParaRPr lang="en-US" dirty="0"/>
          </a:p>
        </p:txBody>
      </p:sp>
      <p:sp>
        <p:nvSpPr>
          <p:cNvPr id="5"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1993-2014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87</a:t>
            </a:fld>
            <a:endParaRPr lang="en-US" dirty="0"/>
          </a:p>
        </p:txBody>
      </p:sp>
      <p:sp>
        <p:nvSpPr>
          <p:cNvPr id="9" name="TextBox 1"/>
          <p:cNvSpPr txBox="1"/>
          <p:nvPr/>
        </p:nvSpPr>
        <p:spPr>
          <a:xfrm>
            <a:off x="8138486" y="2526668"/>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21%</a:t>
            </a:r>
            <a:endParaRPr lang="en-US" sz="1400" dirty="0"/>
          </a:p>
        </p:txBody>
      </p:sp>
      <p:sp>
        <p:nvSpPr>
          <p:cNvPr id="10" name="TextBox 1"/>
          <p:cNvSpPr txBox="1"/>
          <p:nvPr/>
        </p:nvSpPr>
        <p:spPr>
          <a:xfrm>
            <a:off x="8138485" y="3096876"/>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26%</a:t>
            </a:r>
            <a:endParaRPr lang="en-US" sz="1400" dirty="0"/>
          </a:p>
        </p:txBody>
      </p:sp>
      <p:sp>
        <p:nvSpPr>
          <p:cNvPr id="11" name="TextBox 1"/>
          <p:cNvSpPr txBox="1"/>
          <p:nvPr/>
        </p:nvSpPr>
        <p:spPr>
          <a:xfrm>
            <a:off x="8138486" y="3989482"/>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38%</a:t>
            </a:r>
            <a:endParaRPr lang="en-US" sz="1400" dirty="0">
              <a:solidFill>
                <a:schemeClr val="bg1"/>
              </a:solidFill>
            </a:endParaRPr>
          </a:p>
        </p:txBody>
      </p:sp>
      <p:sp>
        <p:nvSpPr>
          <p:cNvPr id="12" name="TextBox 1"/>
          <p:cNvSpPr txBox="1"/>
          <p:nvPr/>
        </p:nvSpPr>
        <p:spPr>
          <a:xfrm>
            <a:off x="8138486" y="4718634"/>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14%</a:t>
            </a:r>
            <a:endParaRPr lang="en-US" sz="1400" dirty="0">
              <a:solidFill>
                <a:schemeClr val="bg1"/>
              </a:solidFill>
            </a:endParaRPr>
          </a:p>
        </p:txBody>
      </p:sp>
      <p:sp>
        <p:nvSpPr>
          <p:cNvPr id="13"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a:t>Very</a:t>
            </a:r>
          </a:p>
          <a:p>
            <a:pPr algn="r"/>
            <a:r>
              <a:rPr lang="en-US" sz="1050" i="1" dirty="0"/>
              <a:t>Confident</a:t>
            </a:r>
          </a:p>
        </p:txBody>
      </p:sp>
      <p:sp>
        <p:nvSpPr>
          <p:cNvPr id="14" name="TextBox 1"/>
          <p:cNvSpPr txBox="1"/>
          <p:nvPr/>
        </p:nvSpPr>
        <p:spPr>
          <a:xfrm>
            <a:off x="6469642" y="257574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17%</a:t>
            </a:r>
            <a:endParaRPr lang="en-US" sz="1400" dirty="0"/>
          </a:p>
        </p:txBody>
      </p:sp>
      <p:sp>
        <p:nvSpPr>
          <p:cNvPr id="15" name="TextBox 1"/>
          <p:cNvSpPr txBox="1"/>
          <p:nvPr/>
        </p:nvSpPr>
        <p:spPr>
          <a:xfrm>
            <a:off x="6469641" y="3117040"/>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24%</a:t>
            </a:r>
            <a:endParaRPr lang="en-US" sz="1400" dirty="0"/>
          </a:p>
        </p:txBody>
      </p:sp>
      <p:sp>
        <p:nvSpPr>
          <p:cNvPr id="16" name="TextBox 1"/>
          <p:cNvSpPr txBox="1"/>
          <p:nvPr/>
        </p:nvSpPr>
        <p:spPr>
          <a:xfrm>
            <a:off x="6469642" y="4016645"/>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43%</a:t>
            </a:r>
            <a:endParaRPr lang="en-US" sz="1400" dirty="0">
              <a:solidFill>
                <a:schemeClr val="bg1"/>
              </a:solidFill>
            </a:endParaRPr>
          </a:p>
        </p:txBody>
      </p:sp>
      <p:sp>
        <p:nvSpPr>
          <p:cNvPr id="17" name="TextBox 1"/>
          <p:cNvSpPr txBox="1"/>
          <p:nvPr/>
        </p:nvSpPr>
        <p:spPr>
          <a:xfrm>
            <a:off x="6469642" y="4722958"/>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13%</a:t>
            </a:r>
            <a:endParaRPr lang="en-US" sz="1400" dirty="0">
              <a:solidFill>
                <a:schemeClr val="bg1"/>
              </a:solidFill>
            </a:endParaRPr>
          </a:p>
        </p:txBody>
      </p:sp>
      <p:sp>
        <p:nvSpPr>
          <p:cNvPr id="18" name="TextBox 1"/>
          <p:cNvSpPr txBox="1"/>
          <p:nvPr/>
        </p:nvSpPr>
        <p:spPr>
          <a:xfrm>
            <a:off x="3437978" y="254700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 7%</a:t>
            </a:r>
            <a:endParaRPr lang="en-US" sz="1400" dirty="0"/>
          </a:p>
        </p:txBody>
      </p:sp>
      <p:sp>
        <p:nvSpPr>
          <p:cNvPr id="19" name="TextBox 1"/>
          <p:cNvSpPr txBox="1"/>
          <p:nvPr/>
        </p:nvSpPr>
        <p:spPr>
          <a:xfrm>
            <a:off x="3437977" y="2915774"/>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20%</a:t>
            </a:r>
            <a:endParaRPr lang="en-US" sz="1400" dirty="0"/>
          </a:p>
        </p:txBody>
      </p:sp>
      <p:sp>
        <p:nvSpPr>
          <p:cNvPr id="20" name="TextBox 1"/>
          <p:cNvSpPr txBox="1"/>
          <p:nvPr/>
        </p:nvSpPr>
        <p:spPr>
          <a:xfrm>
            <a:off x="3437978" y="372911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38%</a:t>
            </a:r>
            <a:endParaRPr lang="en-US" sz="1400" dirty="0">
              <a:solidFill>
                <a:schemeClr val="bg1"/>
              </a:solidFill>
            </a:endParaRPr>
          </a:p>
        </p:txBody>
      </p:sp>
      <p:sp>
        <p:nvSpPr>
          <p:cNvPr id="21" name="TextBox 1"/>
          <p:cNvSpPr txBox="1"/>
          <p:nvPr/>
        </p:nvSpPr>
        <p:spPr>
          <a:xfrm>
            <a:off x="3437978" y="4538944"/>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28%</a:t>
            </a:r>
            <a:endParaRPr lang="en-US" sz="1400" dirty="0">
              <a:solidFill>
                <a:schemeClr val="bg1"/>
              </a:solidFill>
            </a:endParaRPr>
          </a:p>
        </p:txBody>
      </p:sp>
      <p:sp>
        <p:nvSpPr>
          <p:cNvPr id="22" name="TextBox 1"/>
          <p:cNvSpPr txBox="1"/>
          <p:nvPr/>
        </p:nvSpPr>
        <p:spPr>
          <a:xfrm>
            <a:off x="1527330" y="270802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11%</a:t>
            </a:r>
            <a:endParaRPr lang="en-US" sz="1400" dirty="0"/>
          </a:p>
        </p:txBody>
      </p:sp>
      <p:sp>
        <p:nvSpPr>
          <p:cNvPr id="23" name="TextBox 1"/>
          <p:cNvSpPr txBox="1"/>
          <p:nvPr/>
        </p:nvSpPr>
        <p:spPr>
          <a:xfrm>
            <a:off x="1527329" y="3283824"/>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36%</a:t>
            </a:r>
            <a:endParaRPr lang="en-US" sz="1400" dirty="0"/>
          </a:p>
        </p:txBody>
      </p:sp>
      <p:sp>
        <p:nvSpPr>
          <p:cNvPr id="24" name="TextBox 1"/>
          <p:cNvSpPr txBox="1"/>
          <p:nvPr/>
        </p:nvSpPr>
        <p:spPr>
          <a:xfrm>
            <a:off x="1527330" y="4200681"/>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36%</a:t>
            </a:r>
            <a:endParaRPr lang="en-US" sz="1400" dirty="0">
              <a:solidFill>
                <a:schemeClr val="bg1"/>
              </a:solidFill>
            </a:endParaRPr>
          </a:p>
        </p:txBody>
      </p:sp>
      <p:sp>
        <p:nvSpPr>
          <p:cNvPr id="25" name="TextBox 1"/>
          <p:cNvSpPr txBox="1"/>
          <p:nvPr/>
        </p:nvSpPr>
        <p:spPr>
          <a:xfrm>
            <a:off x="1527330" y="4786230"/>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  7%</a:t>
            </a:r>
            <a:endParaRPr lang="en-US" sz="1400" dirty="0">
              <a:solidFill>
                <a:schemeClr val="bg1"/>
              </a:solidFill>
            </a:endParaRPr>
          </a:p>
        </p:txBody>
      </p:sp>
      <p:sp>
        <p:nvSpPr>
          <p:cNvPr id="26" name="TextBox 1"/>
          <p:cNvSpPr txBox="1"/>
          <p:nvPr/>
        </p:nvSpPr>
        <p:spPr>
          <a:xfrm>
            <a:off x="1524462" y="242050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11%</a:t>
            </a:r>
            <a:endParaRPr lang="en-US" sz="1400" dirty="0">
              <a:solidFill>
                <a:schemeClr val="bg1"/>
              </a:solidFill>
            </a:endParaRPr>
          </a:p>
        </p:txBody>
      </p:sp>
      <p:sp>
        <p:nvSpPr>
          <p:cNvPr id="4" name="Title 3"/>
          <p:cNvSpPr>
            <a:spLocks noGrp="1"/>
          </p:cNvSpPr>
          <p:nvPr>
            <p:ph type="title"/>
          </p:nvPr>
        </p:nvSpPr>
        <p:spPr>
          <a:xfrm>
            <a:off x="457200" y="284686"/>
            <a:ext cx="8229600" cy="944562"/>
          </a:xfrm>
        </p:spPr>
        <p:txBody>
          <a:bodyPr>
            <a:normAutofit fontScale="90000"/>
          </a:bodyPr>
          <a:lstStyle/>
          <a:p>
            <a:r>
              <a:rPr lang="en-US" dirty="0" smtClean="0"/>
              <a:t>Retiree Confidence in Social Security Stable Overall</a:t>
            </a:r>
            <a:endParaRPr lang="en-US" dirty="0"/>
          </a:p>
        </p:txBody>
      </p:sp>
    </p:spTree>
    <p:extLst>
      <p:ext uri="{BB962C8B-B14F-4D97-AF65-F5344CB8AC3E}">
        <p14:creationId xmlns:p14="http://schemas.microsoft.com/office/powerpoint/2010/main" val="341816971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47881" y="2953512"/>
            <a:ext cx="285570"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5" name="Rectangle 14"/>
          <p:cNvSpPr/>
          <p:nvPr/>
        </p:nvSpPr>
        <p:spPr>
          <a:xfrm>
            <a:off x="3962581" y="2953512"/>
            <a:ext cx="285570"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6" name="Rectangle 15"/>
          <p:cNvSpPr/>
          <p:nvPr/>
        </p:nvSpPr>
        <p:spPr>
          <a:xfrm>
            <a:off x="5029381" y="2953512"/>
            <a:ext cx="285570"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7" name="Rectangle 16"/>
          <p:cNvSpPr/>
          <p:nvPr/>
        </p:nvSpPr>
        <p:spPr>
          <a:xfrm>
            <a:off x="5762716" y="2953512"/>
            <a:ext cx="285570"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aphicFrame>
        <p:nvGraphicFramePr>
          <p:cNvPr id="7" name="Chart 6"/>
          <p:cNvGraphicFramePr/>
          <p:nvPr>
            <p:extLst>
              <p:ext uri="{D42A27DB-BD31-4B8C-83A1-F6EECF244321}">
                <p14:modId xmlns:p14="http://schemas.microsoft.com/office/powerpoint/2010/main" val="1067936234"/>
              </p:ext>
            </p:extLst>
          </p:nvPr>
        </p:nvGraphicFramePr>
        <p:xfrm>
          <a:off x="152400" y="2331720"/>
          <a:ext cx="8915400" cy="451008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57200" y="274638"/>
            <a:ext cx="8229600" cy="944562"/>
          </a:xfrm>
        </p:spPr>
        <p:txBody>
          <a:bodyPr>
            <a:normAutofit fontScale="90000"/>
          </a:bodyPr>
          <a:lstStyle/>
          <a:p>
            <a:r>
              <a:rPr lang="en-US" dirty="0" smtClean="0"/>
              <a:t>A Third of Workers Plan on Social Security as a Major Source of Retirement Income</a:t>
            </a:r>
            <a:endParaRPr lang="en-US" dirty="0"/>
          </a:p>
        </p:txBody>
      </p:sp>
      <p:sp>
        <p:nvSpPr>
          <p:cNvPr id="3" name="Content Placeholder 2"/>
          <p:cNvSpPr>
            <a:spLocks noGrp="1"/>
          </p:cNvSpPr>
          <p:nvPr>
            <p:ph idx="1"/>
          </p:nvPr>
        </p:nvSpPr>
        <p:spPr/>
        <p:txBody>
          <a:bodyPr>
            <a:normAutofit/>
          </a:bodyPr>
          <a:lstStyle/>
          <a:p>
            <a:r>
              <a:rPr lang="en-US" dirty="0" smtClean="0"/>
              <a:t>Do you expect the following will be a major source of income, a minor source of income, or not a source of income in your (and your spouse’s) retirement?  (2014 Workers planning to retire n=911)</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1991-2014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88</a:t>
            </a:fld>
            <a:endParaRPr lang="en-US" dirty="0"/>
          </a:p>
        </p:txBody>
      </p:sp>
      <p:sp>
        <p:nvSpPr>
          <p:cNvPr id="12" name="Text Box 7"/>
          <p:cNvSpPr txBox="1">
            <a:spLocks noChangeArrowheads="1"/>
          </p:cNvSpPr>
          <p:nvPr/>
        </p:nvSpPr>
        <p:spPr bwMode="auto">
          <a:xfrm>
            <a:off x="3238500" y="1909346"/>
            <a:ext cx="26670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dirty="0">
                <a:solidFill>
                  <a:srgbClr val="000000"/>
                </a:solidFill>
                <a:latin typeface="+mj-lt"/>
              </a:rPr>
              <a:t>Social Security</a:t>
            </a:r>
          </a:p>
        </p:txBody>
      </p:sp>
    </p:spTree>
    <p:extLst>
      <p:ext uri="{BB962C8B-B14F-4D97-AF65-F5344CB8AC3E}">
        <p14:creationId xmlns:p14="http://schemas.microsoft.com/office/powerpoint/2010/main" val="54652757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2989228405"/>
              </p:ext>
            </p:extLst>
          </p:nvPr>
        </p:nvGraphicFramePr>
        <p:xfrm>
          <a:off x="366932" y="1951630"/>
          <a:ext cx="8458200" cy="445393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dirty="0" smtClean="0"/>
              <a:t>Expectation of Receiving Retirement Income from Social Security Related to Confidence Benefit Levels</a:t>
            </a:r>
            <a:endParaRPr lang="en-US" dirty="0"/>
          </a:p>
        </p:txBody>
      </p:sp>
      <p:sp>
        <p:nvSpPr>
          <p:cNvPr id="5" name="Text Box 13"/>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2014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7" name="Slide Number Placeholder 6"/>
          <p:cNvSpPr>
            <a:spLocks noGrp="1"/>
          </p:cNvSpPr>
          <p:nvPr>
            <p:ph type="sldNum" sz="quarter" idx="10"/>
          </p:nvPr>
        </p:nvSpPr>
        <p:spPr/>
        <p:txBody>
          <a:bodyPr/>
          <a:lstStyle/>
          <a:p>
            <a:fld id="{EBAD9AF0-FD35-4E4E-B775-C1DCF7755A5B}" type="slidenum">
              <a:rPr lang="en-US" smtClean="0"/>
              <a:t>89</a:t>
            </a:fld>
            <a:endParaRPr lang="en-US" dirty="0"/>
          </a:p>
        </p:txBody>
      </p:sp>
      <p:sp>
        <p:nvSpPr>
          <p:cNvPr id="8" name="Content Placeholder 2"/>
          <p:cNvSpPr>
            <a:spLocks noGrp="1"/>
          </p:cNvSpPr>
          <p:nvPr>
            <p:ph idx="1"/>
          </p:nvPr>
        </p:nvSpPr>
        <p:spPr>
          <a:xfrm>
            <a:off x="304800" y="1295400"/>
            <a:ext cx="8534400" cy="685800"/>
          </a:xfrm>
        </p:spPr>
        <p:txBody>
          <a:bodyPr>
            <a:normAutofit/>
          </a:bodyPr>
          <a:lstStyle/>
          <a:p>
            <a:r>
              <a:rPr lang="en-US" dirty="0" smtClean="0"/>
              <a:t>Do you expect the following will be a major source of income, a minor source of income, or not a source of income in your (and your spouse’s) retirement?  (2014 Workers planning to retire)</a:t>
            </a:r>
            <a:endParaRPr lang="en-US" dirty="0"/>
          </a:p>
        </p:txBody>
      </p:sp>
      <p:sp>
        <p:nvSpPr>
          <p:cNvPr id="10" name="Text Box 7"/>
          <p:cNvSpPr txBox="1">
            <a:spLocks noChangeArrowheads="1"/>
          </p:cNvSpPr>
          <p:nvPr/>
        </p:nvSpPr>
        <p:spPr bwMode="auto">
          <a:xfrm>
            <a:off x="624110" y="1967470"/>
            <a:ext cx="79102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dirty="0" smtClean="0">
                <a:solidFill>
                  <a:srgbClr val="000000"/>
                </a:solidFill>
                <a:latin typeface="+mj-lt"/>
              </a:rPr>
              <a:t>Expectation of Income from Social Security, by Confidence in Social Security</a:t>
            </a:r>
          </a:p>
        </p:txBody>
      </p:sp>
    </p:spTree>
    <p:extLst>
      <p:ext uri="{BB962C8B-B14F-4D97-AF65-F5344CB8AC3E}">
        <p14:creationId xmlns:p14="http://schemas.microsoft.com/office/powerpoint/2010/main" val="3659756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1993-2014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graphicFrame>
        <p:nvGraphicFramePr>
          <p:cNvPr id="8" name="Chart 7"/>
          <p:cNvGraphicFramePr/>
          <p:nvPr>
            <p:extLst>
              <p:ext uri="{D42A27DB-BD31-4B8C-83A1-F6EECF244321}">
                <p14:modId xmlns:p14="http://schemas.microsoft.com/office/powerpoint/2010/main" val="206014391"/>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bwMode="white">
          <a:xfrm>
            <a:off x="244291" y="274638"/>
            <a:ext cx="8655419" cy="944562"/>
          </a:xfrm>
        </p:spPr>
        <p:txBody>
          <a:bodyPr>
            <a:normAutofit fontScale="90000"/>
          </a:bodyPr>
          <a:lstStyle/>
          <a:p>
            <a:r>
              <a:rPr lang="en-US" dirty="0" smtClean="0"/>
              <a:t>Retiree Confidence About Having Enough Money For  a Comfortable Retirement Also Jumps Upward in 2014</a:t>
            </a:r>
            <a:endParaRPr lang="en-US" dirty="0"/>
          </a:p>
        </p:txBody>
      </p:sp>
      <p:sp>
        <p:nvSpPr>
          <p:cNvPr id="3" name="Content Placeholder 2"/>
          <p:cNvSpPr>
            <a:spLocks noGrp="1"/>
          </p:cNvSpPr>
          <p:nvPr>
            <p:ph idx="1"/>
          </p:nvPr>
        </p:nvSpPr>
        <p:spPr/>
        <p:txBody>
          <a:bodyPr/>
          <a:lstStyle/>
          <a:p>
            <a:r>
              <a:rPr lang="en-US" dirty="0"/>
              <a:t>Overall, how confident are you that you (and your spouse) will have enough money to live comfortably throughout your retirement years? </a:t>
            </a:r>
            <a:r>
              <a:rPr lang="en-US" dirty="0" smtClean="0"/>
              <a:t>(2014 </a:t>
            </a:r>
            <a:r>
              <a:rPr lang="en-US" dirty="0"/>
              <a:t>Retirees </a:t>
            </a:r>
            <a:r>
              <a:rPr lang="en-US" dirty="0" smtClean="0"/>
              <a:t>n=501)</a:t>
            </a:r>
            <a:endParaRPr lang="en-US" dirty="0"/>
          </a:p>
        </p:txBody>
      </p:sp>
      <p:sp>
        <p:nvSpPr>
          <p:cNvPr id="6" name="Slide Number Placeholder 5"/>
          <p:cNvSpPr>
            <a:spLocks noGrp="1"/>
          </p:cNvSpPr>
          <p:nvPr>
            <p:ph type="sldNum" sz="quarter" idx="10"/>
          </p:nvPr>
        </p:nvSpPr>
        <p:spPr/>
        <p:txBody>
          <a:bodyPr/>
          <a:lstStyle/>
          <a:p>
            <a:fld id="{EBAD9AF0-FD35-4E4E-B775-C1DCF7755A5B}" type="slidenum">
              <a:rPr lang="en-US" smtClean="0"/>
              <a:t>9</a:t>
            </a:fld>
            <a:endParaRPr lang="en-US" dirty="0"/>
          </a:p>
        </p:txBody>
      </p:sp>
      <p:sp>
        <p:nvSpPr>
          <p:cNvPr id="9" name="TextBox 1"/>
          <p:cNvSpPr txBox="1"/>
          <p:nvPr/>
        </p:nvSpPr>
        <p:spPr>
          <a:xfrm>
            <a:off x="8138486" y="251714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17%</a:t>
            </a:r>
            <a:endParaRPr lang="en-US" sz="1400" dirty="0"/>
          </a:p>
        </p:txBody>
      </p:sp>
      <p:sp>
        <p:nvSpPr>
          <p:cNvPr id="10" name="TextBox 1"/>
          <p:cNvSpPr txBox="1"/>
          <p:nvPr/>
        </p:nvSpPr>
        <p:spPr>
          <a:xfrm>
            <a:off x="8138485" y="3020676"/>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14%</a:t>
            </a:r>
            <a:endParaRPr lang="en-US" sz="1400" dirty="0"/>
          </a:p>
        </p:txBody>
      </p:sp>
      <p:sp>
        <p:nvSpPr>
          <p:cNvPr id="11" name="TextBox 1"/>
          <p:cNvSpPr txBox="1"/>
          <p:nvPr/>
        </p:nvSpPr>
        <p:spPr>
          <a:xfrm>
            <a:off x="8138486" y="3818032"/>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39%</a:t>
            </a:r>
            <a:endParaRPr lang="en-US" sz="1400" dirty="0">
              <a:solidFill>
                <a:schemeClr val="bg1"/>
              </a:solidFill>
            </a:endParaRPr>
          </a:p>
        </p:txBody>
      </p:sp>
      <p:sp>
        <p:nvSpPr>
          <p:cNvPr id="12" name="TextBox 1"/>
          <p:cNvSpPr txBox="1"/>
          <p:nvPr/>
        </p:nvSpPr>
        <p:spPr>
          <a:xfrm>
            <a:off x="8138486" y="465195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28%</a:t>
            </a:r>
            <a:endParaRPr lang="en-US" sz="1400" dirty="0">
              <a:solidFill>
                <a:schemeClr val="bg1"/>
              </a:solidFill>
            </a:endParaRPr>
          </a:p>
        </p:txBody>
      </p:sp>
      <p:sp>
        <p:nvSpPr>
          <p:cNvPr id="13"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smtClean="0"/>
              <a:t>Very</a:t>
            </a:r>
          </a:p>
          <a:p>
            <a:pPr algn="r"/>
            <a:r>
              <a:rPr lang="en-US" sz="1050" i="1" dirty="0" smtClean="0"/>
              <a:t>Confident</a:t>
            </a:r>
            <a:endParaRPr lang="en-US" sz="1050" i="1" dirty="0"/>
          </a:p>
        </p:txBody>
      </p:sp>
      <p:sp>
        <p:nvSpPr>
          <p:cNvPr id="20" name="TextBox 1"/>
          <p:cNvSpPr txBox="1"/>
          <p:nvPr/>
        </p:nvSpPr>
        <p:spPr>
          <a:xfrm>
            <a:off x="5728661" y="242189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11%</a:t>
            </a:r>
            <a:endParaRPr lang="en-US" sz="1400" dirty="0"/>
          </a:p>
        </p:txBody>
      </p:sp>
      <p:sp>
        <p:nvSpPr>
          <p:cNvPr id="21" name="TextBox 1"/>
          <p:cNvSpPr txBox="1"/>
          <p:nvPr/>
        </p:nvSpPr>
        <p:spPr>
          <a:xfrm>
            <a:off x="5728660" y="2734926"/>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10%</a:t>
            </a:r>
            <a:endParaRPr lang="en-US" sz="1400" dirty="0"/>
          </a:p>
        </p:txBody>
      </p:sp>
      <p:sp>
        <p:nvSpPr>
          <p:cNvPr id="22" name="TextBox 1"/>
          <p:cNvSpPr txBox="1"/>
          <p:nvPr/>
        </p:nvSpPr>
        <p:spPr>
          <a:xfrm>
            <a:off x="5728661" y="3389407"/>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38%</a:t>
            </a:r>
            <a:endParaRPr lang="en-US" sz="1400" dirty="0">
              <a:solidFill>
                <a:schemeClr val="bg1"/>
              </a:solidFill>
            </a:endParaRPr>
          </a:p>
        </p:txBody>
      </p:sp>
      <p:sp>
        <p:nvSpPr>
          <p:cNvPr id="23" name="TextBox 1"/>
          <p:cNvSpPr txBox="1"/>
          <p:nvPr/>
        </p:nvSpPr>
        <p:spPr>
          <a:xfrm>
            <a:off x="5728661" y="438525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41%</a:t>
            </a:r>
            <a:endParaRPr lang="en-US" sz="1400" dirty="0">
              <a:solidFill>
                <a:schemeClr val="bg1"/>
              </a:solidFill>
            </a:endParaRPr>
          </a:p>
        </p:txBody>
      </p:sp>
      <p:sp>
        <p:nvSpPr>
          <p:cNvPr id="24" name="TextBox 1"/>
          <p:cNvSpPr txBox="1"/>
          <p:nvPr/>
        </p:nvSpPr>
        <p:spPr>
          <a:xfrm>
            <a:off x="2299661" y="265049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t>2</a:t>
            </a:r>
            <a:r>
              <a:rPr lang="en-US" sz="1400" dirty="0" smtClean="0"/>
              <a:t>4%</a:t>
            </a:r>
            <a:endParaRPr lang="en-US" sz="1400" dirty="0"/>
          </a:p>
        </p:txBody>
      </p:sp>
      <p:sp>
        <p:nvSpPr>
          <p:cNvPr id="25" name="TextBox 1"/>
          <p:cNvSpPr txBox="1"/>
          <p:nvPr/>
        </p:nvSpPr>
        <p:spPr>
          <a:xfrm>
            <a:off x="2299660" y="3258801"/>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24%</a:t>
            </a:r>
            <a:endParaRPr lang="en-US" sz="1400" dirty="0"/>
          </a:p>
        </p:txBody>
      </p:sp>
      <p:sp>
        <p:nvSpPr>
          <p:cNvPr id="26" name="TextBox 1"/>
          <p:cNvSpPr txBox="1"/>
          <p:nvPr/>
        </p:nvSpPr>
        <p:spPr>
          <a:xfrm>
            <a:off x="2299661" y="3970432"/>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28%</a:t>
            </a:r>
            <a:endParaRPr lang="en-US" sz="1400" dirty="0">
              <a:solidFill>
                <a:schemeClr val="bg1"/>
              </a:solidFill>
            </a:endParaRPr>
          </a:p>
        </p:txBody>
      </p:sp>
      <p:sp>
        <p:nvSpPr>
          <p:cNvPr id="27" name="TextBox 1"/>
          <p:cNvSpPr txBox="1"/>
          <p:nvPr/>
        </p:nvSpPr>
        <p:spPr>
          <a:xfrm>
            <a:off x="2299661" y="461385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19%</a:t>
            </a:r>
            <a:endParaRPr lang="en-US" sz="1400" dirty="0">
              <a:solidFill>
                <a:schemeClr val="bg1"/>
              </a:solidFill>
            </a:endParaRPr>
          </a:p>
        </p:txBody>
      </p:sp>
      <p:sp>
        <p:nvSpPr>
          <p:cNvPr id="30" name="TextBox 1"/>
          <p:cNvSpPr txBox="1"/>
          <p:nvPr/>
        </p:nvSpPr>
        <p:spPr>
          <a:xfrm>
            <a:off x="6477401" y="251465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16%</a:t>
            </a:r>
            <a:endParaRPr lang="en-US" sz="1400" dirty="0"/>
          </a:p>
        </p:txBody>
      </p:sp>
      <p:sp>
        <p:nvSpPr>
          <p:cNvPr id="31" name="TextBox 1"/>
          <p:cNvSpPr txBox="1"/>
          <p:nvPr/>
        </p:nvSpPr>
        <p:spPr>
          <a:xfrm>
            <a:off x="6477400" y="2927082"/>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16%</a:t>
            </a:r>
            <a:endParaRPr lang="en-US" sz="1400" dirty="0"/>
          </a:p>
        </p:txBody>
      </p:sp>
      <p:sp>
        <p:nvSpPr>
          <p:cNvPr id="32" name="TextBox 1"/>
          <p:cNvSpPr txBox="1"/>
          <p:nvPr/>
        </p:nvSpPr>
        <p:spPr>
          <a:xfrm>
            <a:off x="6477401" y="3770404"/>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47%</a:t>
            </a:r>
            <a:endParaRPr lang="en-US" sz="1400" dirty="0">
              <a:solidFill>
                <a:schemeClr val="bg1"/>
              </a:solidFill>
            </a:endParaRPr>
          </a:p>
        </p:txBody>
      </p:sp>
      <p:sp>
        <p:nvSpPr>
          <p:cNvPr id="33" name="TextBox 1"/>
          <p:cNvSpPr txBox="1"/>
          <p:nvPr/>
        </p:nvSpPr>
        <p:spPr>
          <a:xfrm>
            <a:off x="6477401" y="4617171"/>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20%</a:t>
            </a:r>
            <a:endParaRPr lang="en-US" sz="1400" dirty="0">
              <a:solidFill>
                <a:schemeClr val="bg1"/>
              </a:solidFill>
            </a:endParaRPr>
          </a:p>
        </p:txBody>
      </p:sp>
    </p:spTree>
    <p:extLst>
      <p:ext uri="{BB962C8B-B14F-4D97-AF65-F5344CB8AC3E}">
        <p14:creationId xmlns:p14="http://schemas.microsoft.com/office/powerpoint/2010/main" val="162067682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66931" y="2949600"/>
            <a:ext cx="266520"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2" name="Title 1"/>
          <p:cNvSpPr>
            <a:spLocks noGrp="1"/>
          </p:cNvSpPr>
          <p:nvPr>
            <p:ph type="title"/>
          </p:nvPr>
        </p:nvSpPr>
        <p:spPr/>
        <p:txBody>
          <a:bodyPr>
            <a:normAutofit fontScale="90000"/>
          </a:bodyPr>
          <a:lstStyle/>
          <a:p>
            <a:r>
              <a:rPr lang="en-US" dirty="0" smtClean="0"/>
              <a:t>Social Security Drops as a Cited Major Source of Income for Retirees</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1991-2014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90</a:t>
            </a:fld>
            <a:endParaRPr lang="en-US" dirty="0"/>
          </a:p>
        </p:txBody>
      </p:sp>
      <p:sp>
        <p:nvSpPr>
          <p:cNvPr id="12" name="Content Placeholder 2"/>
          <p:cNvSpPr>
            <a:spLocks noGrp="1"/>
          </p:cNvSpPr>
          <p:nvPr>
            <p:ph idx="1"/>
          </p:nvPr>
        </p:nvSpPr>
        <p:spPr>
          <a:xfrm>
            <a:off x="304800" y="1295400"/>
            <a:ext cx="8534400" cy="685800"/>
          </a:xfrm>
        </p:spPr>
        <p:txBody>
          <a:bodyPr>
            <a:normAutofit/>
          </a:bodyPr>
          <a:lstStyle/>
          <a:p>
            <a:r>
              <a:rPr lang="en-US" dirty="0" smtClean="0"/>
              <a:t>Is the </a:t>
            </a:r>
            <a:r>
              <a:rPr lang="en-US" dirty="0"/>
              <a:t>following a major source of income, a minor source of income, or not a source of income in your (and your spouse’s) retirement?  </a:t>
            </a:r>
            <a:r>
              <a:rPr lang="en-US" dirty="0" smtClean="0"/>
              <a:t>(2014 Retirees n=501)</a:t>
            </a:r>
            <a:endParaRPr lang="en-US" dirty="0"/>
          </a:p>
        </p:txBody>
      </p:sp>
      <p:sp>
        <p:nvSpPr>
          <p:cNvPr id="13" name="Text Box 7"/>
          <p:cNvSpPr txBox="1">
            <a:spLocks noChangeArrowheads="1"/>
          </p:cNvSpPr>
          <p:nvPr/>
        </p:nvSpPr>
        <p:spPr bwMode="auto">
          <a:xfrm>
            <a:off x="3238500" y="1909346"/>
            <a:ext cx="26670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dirty="0">
                <a:solidFill>
                  <a:srgbClr val="000000"/>
                </a:solidFill>
                <a:latin typeface="+mj-lt"/>
              </a:rPr>
              <a:t>Social Security</a:t>
            </a:r>
          </a:p>
        </p:txBody>
      </p:sp>
      <p:sp>
        <p:nvSpPr>
          <p:cNvPr id="16" name="Rectangle 15"/>
          <p:cNvSpPr/>
          <p:nvPr/>
        </p:nvSpPr>
        <p:spPr>
          <a:xfrm>
            <a:off x="5029381" y="2949600"/>
            <a:ext cx="266520"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7" name="Rectangle 16"/>
          <p:cNvSpPr/>
          <p:nvPr/>
        </p:nvSpPr>
        <p:spPr>
          <a:xfrm>
            <a:off x="5772241" y="2949600"/>
            <a:ext cx="266520"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aphicFrame>
        <p:nvGraphicFramePr>
          <p:cNvPr id="7" name="Chart 6"/>
          <p:cNvGraphicFramePr/>
          <p:nvPr>
            <p:extLst>
              <p:ext uri="{D42A27DB-BD31-4B8C-83A1-F6EECF244321}">
                <p14:modId xmlns:p14="http://schemas.microsoft.com/office/powerpoint/2010/main" val="4109435902"/>
              </p:ext>
            </p:extLst>
          </p:nvPr>
        </p:nvGraphicFramePr>
        <p:xfrm>
          <a:off x="152400" y="2331720"/>
          <a:ext cx="8915400" cy="45100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4622693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54936" y="2953512"/>
            <a:ext cx="353683"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aphicFrame>
        <p:nvGraphicFramePr>
          <p:cNvPr id="7" name="Chart 6"/>
          <p:cNvGraphicFramePr/>
          <p:nvPr>
            <p:extLst>
              <p:ext uri="{D42A27DB-BD31-4B8C-83A1-F6EECF244321}">
                <p14:modId xmlns:p14="http://schemas.microsoft.com/office/powerpoint/2010/main" val="1065408465"/>
              </p:ext>
            </p:extLst>
          </p:nvPr>
        </p:nvGraphicFramePr>
        <p:xfrm>
          <a:off x="152400" y="2331720"/>
          <a:ext cx="8915400" cy="451008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dirty="0" smtClean="0"/>
              <a:t>Worker Expectations of Pensions Being a Major Income Source Are Unchanged</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2002-2014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91</a:t>
            </a:fld>
            <a:endParaRPr lang="en-US" dirty="0"/>
          </a:p>
        </p:txBody>
      </p:sp>
      <p:sp>
        <p:nvSpPr>
          <p:cNvPr id="13" name="Text Box 7"/>
          <p:cNvSpPr txBox="1">
            <a:spLocks noChangeArrowheads="1"/>
          </p:cNvSpPr>
          <p:nvPr/>
        </p:nvSpPr>
        <p:spPr bwMode="auto">
          <a:xfrm>
            <a:off x="1123950" y="1909346"/>
            <a:ext cx="68961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000" b="1" dirty="0">
                <a:solidFill>
                  <a:srgbClr val="000000"/>
                </a:solidFill>
                <a:latin typeface="+mj-lt"/>
              </a:rPr>
              <a:t>Employer-sponsored </a:t>
            </a:r>
            <a:r>
              <a:rPr lang="en-US" sz="2000" b="1" dirty="0" smtClean="0">
                <a:solidFill>
                  <a:srgbClr val="000000"/>
                </a:solidFill>
                <a:latin typeface="+mj-lt"/>
              </a:rPr>
              <a:t>Traditional </a:t>
            </a:r>
            <a:r>
              <a:rPr lang="en-US" sz="2000" b="1" dirty="0">
                <a:solidFill>
                  <a:srgbClr val="000000"/>
                </a:solidFill>
                <a:latin typeface="+mj-lt"/>
              </a:rPr>
              <a:t>P</a:t>
            </a:r>
            <a:r>
              <a:rPr lang="en-US" sz="2000" b="1" dirty="0" smtClean="0">
                <a:solidFill>
                  <a:srgbClr val="000000"/>
                </a:solidFill>
                <a:latin typeface="+mj-lt"/>
              </a:rPr>
              <a:t>ension </a:t>
            </a:r>
            <a:r>
              <a:rPr lang="en-US" sz="2000" b="1" dirty="0">
                <a:solidFill>
                  <a:srgbClr val="000000"/>
                </a:solidFill>
                <a:latin typeface="+mj-lt"/>
              </a:rPr>
              <a:t>or </a:t>
            </a:r>
            <a:r>
              <a:rPr lang="en-US" sz="2000" b="1" dirty="0" smtClean="0">
                <a:solidFill>
                  <a:srgbClr val="000000"/>
                </a:solidFill>
                <a:latin typeface="+mj-lt"/>
              </a:rPr>
              <a:t>Cash Balance </a:t>
            </a:r>
            <a:r>
              <a:rPr lang="en-US" sz="2000" b="1" dirty="0">
                <a:solidFill>
                  <a:srgbClr val="000000"/>
                </a:solidFill>
                <a:latin typeface="+mj-lt"/>
              </a:rPr>
              <a:t>P</a:t>
            </a:r>
            <a:r>
              <a:rPr lang="en-US" sz="2000" b="1" dirty="0" smtClean="0">
                <a:solidFill>
                  <a:srgbClr val="000000"/>
                </a:solidFill>
                <a:latin typeface="+mj-lt"/>
              </a:rPr>
              <a:t>lan</a:t>
            </a:r>
            <a:endParaRPr lang="en-US" sz="2000" b="1" dirty="0">
              <a:solidFill>
                <a:srgbClr val="000000"/>
              </a:solidFill>
              <a:latin typeface="+mj-lt"/>
            </a:endParaRPr>
          </a:p>
        </p:txBody>
      </p:sp>
      <p:sp>
        <p:nvSpPr>
          <p:cNvPr id="15" name="Content Placeholder 2"/>
          <p:cNvSpPr>
            <a:spLocks noGrp="1"/>
          </p:cNvSpPr>
          <p:nvPr>
            <p:ph idx="1"/>
          </p:nvPr>
        </p:nvSpPr>
        <p:spPr>
          <a:xfrm>
            <a:off x="304800" y="1295400"/>
            <a:ext cx="8534400" cy="685800"/>
          </a:xfrm>
        </p:spPr>
        <p:txBody>
          <a:bodyPr>
            <a:normAutofit/>
          </a:bodyPr>
          <a:lstStyle/>
          <a:p>
            <a:r>
              <a:rPr lang="en-US" dirty="0" smtClean="0"/>
              <a:t>Do you expect the following will be a major source of income, a minor source of income, or not a source of income in your (and your spouse’s) retirement?  (2014 Workers planning to retire n=911)</a:t>
            </a:r>
            <a:endParaRPr lang="en-US" dirty="0"/>
          </a:p>
        </p:txBody>
      </p:sp>
    </p:spTree>
    <p:extLst>
      <p:ext uri="{BB962C8B-B14F-4D97-AF65-F5344CB8AC3E}">
        <p14:creationId xmlns:p14="http://schemas.microsoft.com/office/powerpoint/2010/main" val="15225554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295529535"/>
              </p:ext>
            </p:extLst>
          </p:nvPr>
        </p:nvGraphicFramePr>
        <p:xfrm>
          <a:off x="366932" y="1951630"/>
          <a:ext cx="8458200" cy="445393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dirty="0" smtClean="0"/>
              <a:t>Some Workers Expect to Have Pension Income in Retirement But Do Not Have DB Benefits</a:t>
            </a:r>
            <a:endParaRPr lang="en-US" dirty="0"/>
          </a:p>
        </p:txBody>
      </p:sp>
      <p:sp>
        <p:nvSpPr>
          <p:cNvPr id="5" name="Text Box 13"/>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2014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7" name="Slide Number Placeholder 6"/>
          <p:cNvSpPr>
            <a:spLocks noGrp="1"/>
          </p:cNvSpPr>
          <p:nvPr>
            <p:ph type="sldNum" sz="quarter" idx="10"/>
          </p:nvPr>
        </p:nvSpPr>
        <p:spPr/>
        <p:txBody>
          <a:bodyPr/>
          <a:lstStyle/>
          <a:p>
            <a:fld id="{EBAD9AF0-FD35-4E4E-B775-C1DCF7755A5B}" type="slidenum">
              <a:rPr lang="en-US" smtClean="0"/>
              <a:t>92</a:t>
            </a:fld>
            <a:endParaRPr lang="en-US" dirty="0"/>
          </a:p>
        </p:txBody>
      </p:sp>
      <p:sp>
        <p:nvSpPr>
          <p:cNvPr id="8" name="Content Placeholder 2"/>
          <p:cNvSpPr>
            <a:spLocks noGrp="1"/>
          </p:cNvSpPr>
          <p:nvPr>
            <p:ph idx="1"/>
          </p:nvPr>
        </p:nvSpPr>
        <p:spPr>
          <a:xfrm>
            <a:off x="304800" y="1295400"/>
            <a:ext cx="8534400" cy="685800"/>
          </a:xfrm>
        </p:spPr>
        <p:txBody>
          <a:bodyPr>
            <a:normAutofit/>
          </a:bodyPr>
          <a:lstStyle/>
          <a:p>
            <a:r>
              <a:rPr lang="en-US" dirty="0" smtClean="0"/>
              <a:t>Do you expect the following will be a major source of income, a minor source of income, or not a source of income in your (and your spouse’s) retirement?  (2014 Workers planning to retire)</a:t>
            </a:r>
            <a:endParaRPr lang="en-US" dirty="0"/>
          </a:p>
        </p:txBody>
      </p:sp>
      <p:sp>
        <p:nvSpPr>
          <p:cNvPr id="10" name="Text Box 7"/>
          <p:cNvSpPr txBox="1">
            <a:spLocks noChangeArrowheads="1"/>
          </p:cNvSpPr>
          <p:nvPr/>
        </p:nvSpPr>
        <p:spPr bwMode="auto">
          <a:xfrm>
            <a:off x="377371" y="1967470"/>
            <a:ext cx="84908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dirty="0" smtClean="0">
                <a:solidFill>
                  <a:srgbClr val="000000"/>
                </a:solidFill>
                <a:latin typeface="+mj-lt"/>
              </a:rPr>
              <a:t>Expectation of Income from Pension, by Household Ownership of Defined Benefit Plan</a:t>
            </a:r>
          </a:p>
        </p:txBody>
      </p:sp>
    </p:spTree>
    <p:extLst>
      <p:ext uri="{BB962C8B-B14F-4D97-AF65-F5344CB8AC3E}">
        <p14:creationId xmlns:p14="http://schemas.microsoft.com/office/powerpoint/2010/main" val="315634421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54936" y="2953512"/>
            <a:ext cx="353683"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aphicFrame>
        <p:nvGraphicFramePr>
          <p:cNvPr id="7" name="Chart 6"/>
          <p:cNvGraphicFramePr/>
          <p:nvPr>
            <p:extLst>
              <p:ext uri="{D42A27DB-BD31-4B8C-83A1-F6EECF244321}">
                <p14:modId xmlns:p14="http://schemas.microsoft.com/office/powerpoint/2010/main" val="3527522525"/>
              </p:ext>
            </p:extLst>
          </p:nvPr>
        </p:nvGraphicFramePr>
        <p:xfrm>
          <a:off x="152400" y="2331720"/>
          <a:ext cx="8915400" cy="451008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dirty="0" smtClean="0"/>
              <a:t>Pensions are a Major Source of Income for Nearly </a:t>
            </a:r>
            <a:br>
              <a:rPr lang="en-US" dirty="0" smtClean="0"/>
            </a:br>
            <a:r>
              <a:rPr lang="en-US" dirty="0" smtClean="0"/>
              <a:t>4 in 10 Retirees</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2002-2014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93</a:t>
            </a:fld>
            <a:endParaRPr lang="en-US" dirty="0"/>
          </a:p>
        </p:txBody>
      </p:sp>
      <p:sp>
        <p:nvSpPr>
          <p:cNvPr id="12" name="Text Box 7"/>
          <p:cNvSpPr txBox="1">
            <a:spLocks noChangeArrowheads="1"/>
          </p:cNvSpPr>
          <p:nvPr/>
        </p:nvSpPr>
        <p:spPr bwMode="auto">
          <a:xfrm>
            <a:off x="1123950" y="1909346"/>
            <a:ext cx="68961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000" b="1" dirty="0" smtClean="0">
                <a:solidFill>
                  <a:srgbClr val="000000"/>
                </a:solidFill>
                <a:latin typeface="+mj-lt"/>
              </a:rPr>
              <a:t>Employer-sponsored Traditional </a:t>
            </a:r>
            <a:r>
              <a:rPr lang="en-US" sz="2000" b="1" dirty="0">
                <a:solidFill>
                  <a:srgbClr val="000000"/>
                </a:solidFill>
                <a:latin typeface="+mj-lt"/>
              </a:rPr>
              <a:t>P</a:t>
            </a:r>
            <a:r>
              <a:rPr lang="en-US" sz="2000" b="1" dirty="0" smtClean="0">
                <a:solidFill>
                  <a:srgbClr val="000000"/>
                </a:solidFill>
                <a:latin typeface="+mj-lt"/>
              </a:rPr>
              <a:t>ension or Cash </a:t>
            </a:r>
            <a:r>
              <a:rPr lang="en-US" sz="2000" b="1" dirty="0">
                <a:solidFill>
                  <a:srgbClr val="000000"/>
                </a:solidFill>
                <a:latin typeface="+mj-lt"/>
              </a:rPr>
              <a:t>B</a:t>
            </a:r>
            <a:r>
              <a:rPr lang="en-US" sz="2000" b="1" dirty="0" smtClean="0">
                <a:solidFill>
                  <a:srgbClr val="000000"/>
                </a:solidFill>
                <a:latin typeface="+mj-lt"/>
              </a:rPr>
              <a:t>alance </a:t>
            </a:r>
            <a:r>
              <a:rPr lang="en-US" sz="2000" b="1" dirty="0">
                <a:solidFill>
                  <a:srgbClr val="000000"/>
                </a:solidFill>
                <a:latin typeface="+mj-lt"/>
              </a:rPr>
              <a:t>P</a:t>
            </a:r>
            <a:r>
              <a:rPr lang="en-US" sz="2000" b="1" dirty="0" smtClean="0">
                <a:solidFill>
                  <a:srgbClr val="000000"/>
                </a:solidFill>
                <a:latin typeface="+mj-lt"/>
              </a:rPr>
              <a:t>lan</a:t>
            </a:r>
            <a:endParaRPr lang="en-US" sz="2000" b="1" dirty="0">
              <a:solidFill>
                <a:srgbClr val="000000"/>
              </a:solidFill>
              <a:latin typeface="+mj-lt"/>
            </a:endParaRPr>
          </a:p>
        </p:txBody>
      </p:sp>
      <p:sp>
        <p:nvSpPr>
          <p:cNvPr id="14" name="Content Placeholder 2"/>
          <p:cNvSpPr>
            <a:spLocks noGrp="1"/>
          </p:cNvSpPr>
          <p:nvPr>
            <p:ph idx="1"/>
          </p:nvPr>
        </p:nvSpPr>
        <p:spPr>
          <a:xfrm>
            <a:off x="304800" y="1295400"/>
            <a:ext cx="8534400" cy="685800"/>
          </a:xfrm>
        </p:spPr>
        <p:txBody>
          <a:bodyPr>
            <a:normAutofit/>
          </a:bodyPr>
          <a:lstStyle/>
          <a:p>
            <a:r>
              <a:rPr lang="en-US" dirty="0" smtClean="0"/>
              <a:t>Is the </a:t>
            </a:r>
            <a:r>
              <a:rPr lang="en-US" dirty="0"/>
              <a:t>following a major source of income, a minor source of income, or not a source of income in your (and your spouse’s) retirement?  </a:t>
            </a:r>
            <a:r>
              <a:rPr lang="en-US" dirty="0" smtClean="0"/>
              <a:t>(2014 Retirees n=501)</a:t>
            </a:r>
            <a:endParaRPr lang="en-US" dirty="0"/>
          </a:p>
        </p:txBody>
      </p:sp>
    </p:spTree>
    <p:extLst>
      <p:ext uri="{BB962C8B-B14F-4D97-AF65-F5344CB8AC3E}">
        <p14:creationId xmlns:p14="http://schemas.microsoft.com/office/powerpoint/2010/main" val="285231439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3538245549"/>
              </p:ext>
            </p:extLst>
          </p:nvPr>
        </p:nvGraphicFramePr>
        <p:xfrm>
          <a:off x="152400" y="2331720"/>
          <a:ext cx="8915400" cy="451008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dirty="0" smtClean="0"/>
              <a:t>Worker Expectations About Employer Plans as a Source of Income Holds Steady</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2005-2014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94</a:t>
            </a:fld>
            <a:endParaRPr lang="en-US" dirty="0"/>
          </a:p>
        </p:txBody>
      </p:sp>
      <p:sp>
        <p:nvSpPr>
          <p:cNvPr id="13" name="Text Box 7"/>
          <p:cNvSpPr txBox="1">
            <a:spLocks noChangeArrowheads="1"/>
          </p:cNvSpPr>
          <p:nvPr/>
        </p:nvSpPr>
        <p:spPr bwMode="auto">
          <a:xfrm>
            <a:off x="2085976" y="1918871"/>
            <a:ext cx="51149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dirty="0" smtClean="0">
                <a:solidFill>
                  <a:srgbClr val="000000"/>
                </a:solidFill>
                <a:latin typeface="+mj-lt"/>
              </a:rPr>
              <a:t>Employer-sponsored </a:t>
            </a:r>
            <a:r>
              <a:rPr lang="en-US" sz="2000" b="1" dirty="0">
                <a:solidFill>
                  <a:srgbClr val="000000"/>
                </a:solidFill>
                <a:latin typeface="+mj-lt"/>
              </a:rPr>
              <a:t>R</a:t>
            </a:r>
            <a:r>
              <a:rPr lang="en-US" sz="2000" b="1" dirty="0" smtClean="0">
                <a:solidFill>
                  <a:srgbClr val="000000"/>
                </a:solidFill>
                <a:latin typeface="+mj-lt"/>
              </a:rPr>
              <a:t>etirement </a:t>
            </a:r>
            <a:r>
              <a:rPr lang="en-US" sz="2000" b="1" dirty="0">
                <a:solidFill>
                  <a:srgbClr val="000000"/>
                </a:solidFill>
                <a:latin typeface="+mj-lt"/>
              </a:rPr>
              <a:t>S</a:t>
            </a:r>
            <a:r>
              <a:rPr lang="en-US" sz="2000" b="1" dirty="0" smtClean="0">
                <a:solidFill>
                  <a:srgbClr val="000000"/>
                </a:solidFill>
                <a:latin typeface="+mj-lt"/>
              </a:rPr>
              <a:t>avings </a:t>
            </a:r>
            <a:r>
              <a:rPr lang="en-US" sz="2000" b="1" dirty="0">
                <a:solidFill>
                  <a:srgbClr val="000000"/>
                </a:solidFill>
                <a:latin typeface="+mj-lt"/>
              </a:rPr>
              <a:t>P</a:t>
            </a:r>
            <a:r>
              <a:rPr lang="en-US" sz="2000" b="1" dirty="0" smtClean="0">
                <a:solidFill>
                  <a:srgbClr val="000000"/>
                </a:solidFill>
                <a:latin typeface="+mj-lt"/>
              </a:rPr>
              <a:t>lan</a:t>
            </a:r>
            <a:endParaRPr lang="en-US" sz="2000" b="1" dirty="0">
              <a:solidFill>
                <a:srgbClr val="000000"/>
              </a:solidFill>
              <a:latin typeface="+mj-lt"/>
            </a:endParaRPr>
          </a:p>
        </p:txBody>
      </p:sp>
      <p:sp>
        <p:nvSpPr>
          <p:cNvPr id="15" name="Content Placeholder 2"/>
          <p:cNvSpPr>
            <a:spLocks noGrp="1"/>
          </p:cNvSpPr>
          <p:nvPr>
            <p:ph idx="1"/>
          </p:nvPr>
        </p:nvSpPr>
        <p:spPr>
          <a:xfrm>
            <a:off x="304800" y="1295400"/>
            <a:ext cx="8534400" cy="685800"/>
          </a:xfrm>
        </p:spPr>
        <p:txBody>
          <a:bodyPr>
            <a:normAutofit/>
          </a:bodyPr>
          <a:lstStyle/>
          <a:p>
            <a:r>
              <a:rPr lang="en-US" dirty="0" smtClean="0"/>
              <a:t>Do you expect the following will be a major source of income, a minor source of income, or not a source of income in your (and your spouse’s) retirement?  (2014 Workers planning to retire n=911)</a:t>
            </a:r>
            <a:endParaRPr lang="en-US" dirty="0"/>
          </a:p>
        </p:txBody>
      </p:sp>
    </p:spTree>
    <p:extLst>
      <p:ext uri="{BB962C8B-B14F-4D97-AF65-F5344CB8AC3E}">
        <p14:creationId xmlns:p14="http://schemas.microsoft.com/office/powerpoint/2010/main" val="318313708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2303610858"/>
              </p:ext>
            </p:extLst>
          </p:nvPr>
        </p:nvGraphicFramePr>
        <p:xfrm>
          <a:off x="152400" y="2331720"/>
          <a:ext cx="8915400" cy="451008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dirty="0" smtClean="0"/>
              <a:t>Employer-sponsored Plans as a Retiree Source of Income Has Remained Stable Over Past Year</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2005-2014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95</a:t>
            </a:fld>
            <a:endParaRPr lang="en-US" dirty="0"/>
          </a:p>
        </p:txBody>
      </p:sp>
      <p:sp>
        <p:nvSpPr>
          <p:cNvPr id="11" name="Text Box 7"/>
          <p:cNvSpPr txBox="1">
            <a:spLocks noChangeArrowheads="1"/>
          </p:cNvSpPr>
          <p:nvPr/>
        </p:nvSpPr>
        <p:spPr bwMode="auto">
          <a:xfrm>
            <a:off x="2085976" y="1918871"/>
            <a:ext cx="51149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dirty="0" smtClean="0">
                <a:solidFill>
                  <a:srgbClr val="000000"/>
                </a:solidFill>
                <a:latin typeface="+mj-lt"/>
              </a:rPr>
              <a:t>Employer-sponsored Retirement </a:t>
            </a:r>
            <a:r>
              <a:rPr lang="en-US" sz="2000" b="1" dirty="0">
                <a:solidFill>
                  <a:srgbClr val="000000"/>
                </a:solidFill>
                <a:latin typeface="+mj-lt"/>
              </a:rPr>
              <a:t>S</a:t>
            </a:r>
            <a:r>
              <a:rPr lang="en-US" sz="2000" b="1" dirty="0" smtClean="0">
                <a:solidFill>
                  <a:srgbClr val="000000"/>
                </a:solidFill>
                <a:latin typeface="+mj-lt"/>
              </a:rPr>
              <a:t>avings </a:t>
            </a:r>
            <a:r>
              <a:rPr lang="en-US" sz="2000" b="1" dirty="0">
                <a:solidFill>
                  <a:srgbClr val="000000"/>
                </a:solidFill>
                <a:latin typeface="+mj-lt"/>
              </a:rPr>
              <a:t>P</a:t>
            </a:r>
            <a:r>
              <a:rPr lang="en-US" sz="2000" b="1" dirty="0" smtClean="0">
                <a:solidFill>
                  <a:srgbClr val="000000"/>
                </a:solidFill>
                <a:latin typeface="+mj-lt"/>
              </a:rPr>
              <a:t>lan</a:t>
            </a:r>
            <a:endParaRPr lang="en-US" sz="2000" b="1" dirty="0">
              <a:solidFill>
                <a:srgbClr val="000000"/>
              </a:solidFill>
              <a:latin typeface="+mj-lt"/>
            </a:endParaRPr>
          </a:p>
        </p:txBody>
      </p:sp>
      <p:sp>
        <p:nvSpPr>
          <p:cNvPr id="12" name="Content Placeholder 2"/>
          <p:cNvSpPr>
            <a:spLocks noGrp="1"/>
          </p:cNvSpPr>
          <p:nvPr>
            <p:ph idx="1"/>
          </p:nvPr>
        </p:nvSpPr>
        <p:spPr>
          <a:xfrm>
            <a:off x="304800" y="1295400"/>
            <a:ext cx="8534400" cy="685800"/>
          </a:xfrm>
        </p:spPr>
        <p:txBody>
          <a:bodyPr>
            <a:normAutofit/>
          </a:bodyPr>
          <a:lstStyle/>
          <a:p>
            <a:r>
              <a:rPr lang="en-US" dirty="0" smtClean="0"/>
              <a:t>Is the </a:t>
            </a:r>
            <a:r>
              <a:rPr lang="en-US" dirty="0"/>
              <a:t>following a major source of income, a minor source of income, or not a source of income in your (and your spouse’s) retirement?  </a:t>
            </a:r>
            <a:r>
              <a:rPr lang="en-US" dirty="0" smtClean="0"/>
              <a:t>(2014 Retirees n=501)</a:t>
            </a:r>
            <a:endParaRPr lang="en-US" dirty="0"/>
          </a:p>
        </p:txBody>
      </p:sp>
    </p:spTree>
    <p:extLst>
      <p:ext uri="{BB962C8B-B14F-4D97-AF65-F5344CB8AC3E}">
        <p14:creationId xmlns:p14="http://schemas.microsoft.com/office/powerpoint/2010/main" val="434059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3847629824"/>
              </p:ext>
            </p:extLst>
          </p:nvPr>
        </p:nvGraphicFramePr>
        <p:xfrm>
          <a:off x="152400" y="2331720"/>
          <a:ext cx="8915400" cy="451008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dirty="0" smtClean="0"/>
              <a:t>One-quarter of Workers Expect an IRA to be a Major Source of Retirement Income</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2008-2014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96</a:t>
            </a:fld>
            <a:endParaRPr lang="en-US" dirty="0"/>
          </a:p>
        </p:txBody>
      </p:sp>
      <p:sp>
        <p:nvSpPr>
          <p:cNvPr id="13" name="Text Box 7"/>
          <p:cNvSpPr txBox="1">
            <a:spLocks noChangeArrowheads="1"/>
          </p:cNvSpPr>
          <p:nvPr/>
        </p:nvSpPr>
        <p:spPr bwMode="auto">
          <a:xfrm>
            <a:off x="2447925" y="1909346"/>
            <a:ext cx="42481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000" b="1" dirty="0">
                <a:solidFill>
                  <a:srgbClr val="000000"/>
                </a:solidFill>
                <a:latin typeface="+mj-lt"/>
              </a:rPr>
              <a:t>Individual </a:t>
            </a:r>
            <a:r>
              <a:rPr lang="en-US" sz="2000" b="1" dirty="0" smtClean="0">
                <a:solidFill>
                  <a:srgbClr val="000000"/>
                </a:solidFill>
                <a:latin typeface="+mj-lt"/>
              </a:rPr>
              <a:t>Retirement </a:t>
            </a:r>
            <a:r>
              <a:rPr lang="en-US" sz="2000" b="1" dirty="0">
                <a:solidFill>
                  <a:srgbClr val="000000"/>
                </a:solidFill>
                <a:latin typeface="+mj-lt"/>
              </a:rPr>
              <a:t>A</a:t>
            </a:r>
            <a:r>
              <a:rPr lang="en-US" sz="2000" b="1" dirty="0" smtClean="0">
                <a:solidFill>
                  <a:srgbClr val="000000"/>
                </a:solidFill>
                <a:latin typeface="+mj-lt"/>
              </a:rPr>
              <a:t>ccount </a:t>
            </a:r>
            <a:r>
              <a:rPr lang="en-US" sz="2000" b="1" dirty="0">
                <a:solidFill>
                  <a:srgbClr val="000000"/>
                </a:solidFill>
                <a:latin typeface="+mj-lt"/>
              </a:rPr>
              <a:t>or IRA</a:t>
            </a:r>
          </a:p>
        </p:txBody>
      </p:sp>
      <p:sp>
        <p:nvSpPr>
          <p:cNvPr id="15" name="Content Placeholder 2"/>
          <p:cNvSpPr>
            <a:spLocks noGrp="1"/>
          </p:cNvSpPr>
          <p:nvPr>
            <p:ph idx="1"/>
          </p:nvPr>
        </p:nvSpPr>
        <p:spPr>
          <a:xfrm>
            <a:off x="304800" y="1295400"/>
            <a:ext cx="8534400" cy="685800"/>
          </a:xfrm>
        </p:spPr>
        <p:txBody>
          <a:bodyPr>
            <a:normAutofit/>
          </a:bodyPr>
          <a:lstStyle/>
          <a:p>
            <a:r>
              <a:rPr lang="en-US" dirty="0" smtClean="0"/>
              <a:t>Do you expect the following will be a major source of income, a minor source of income, or not a source of income in your (and your spouse’s) retirement?  (2014 Workers planning to retire n=911)</a:t>
            </a:r>
            <a:endParaRPr lang="en-US" dirty="0"/>
          </a:p>
        </p:txBody>
      </p:sp>
    </p:spTree>
    <p:extLst>
      <p:ext uri="{BB962C8B-B14F-4D97-AF65-F5344CB8AC3E}">
        <p14:creationId xmlns:p14="http://schemas.microsoft.com/office/powerpoint/2010/main" val="284220039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1168652768"/>
              </p:ext>
            </p:extLst>
          </p:nvPr>
        </p:nvGraphicFramePr>
        <p:xfrm>
          <a:off x="152400" y="2331720"/>
          <a:ext cx="8915400" cy="451008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381001" y="274638"/>
            <a:ext cx="8353424" cy="944562"/>
          </a:xfrm>
        </p:spPr>
        <p:txBody>
          <a:bodyPr>
            <a:normAutofit fontScale="90000"/>
          </a:bodyPr>
          <a:lstStyle/>
          <a:p>
            <a:r>
              <a:rPr lang="en-US" dirty="0" smtClean="0"/>
              <a:t>IRAs as a Retiree Income Source Remains Unchanged</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2008-2014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97</a:t>
            </a:fld>
            <a:endParaRPr lang="en-US" dirty="0"/>
          </a:p>
        </p:txBody>
      </p:sp>
      <p:sp>
        <p:nvSpPr>
          <p:cNvPr id="11" name="Text Box 7"/>
          <p:cNvSpPr txBox="1">
            <a:spLocks noChangeArrowheads="1"/>
          </p:cNvSpPr>
          <p:nvPr/>
        </p:nvSpPr>
        <p:spPr bwMode="auto">
          <a:xfrm>
            <a:off x="2447925" y="1909346"/>
            <a:ext cx="42481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000" b="1" dirty="0">
                <a:solidFill>
                  <a:srgbClr val="000000"/>
                </a:solidFill>
                <a:latin typeface="+mj-lt"/>
              </a:rPr>
              <a:t>Individual </a:t>
            </a:r>
            <a:r>
              <a:rPr lang="en-US" sz="2000" b="1" dirty="0" smtClean="0">
                <a:solidFill>
                  <a:srgbClr val="000000"/>
                </a:solidFill>
                <a:latin typeface="+mj-lt"/>
              </a:rPr>
              <a:t>Retirement </a:t>
            </a:r>
            <a:r>
              <a:rPr lang="en-US" sz="2000" b="1" dirty="0">
                <a:solidFill>
                  <a:srgbClr val="000000"/>
                </a:solidFill>
                <a:latin typeface="+mj-lt"/>
              </a:rPr>
              <a:t>A</a:t>
            </a:r>
            <a:r>
              <a:rPr lang="en-US" sz="2000" b="1" dirty="0" smtClean="0">
                <a:solidFill>
                  <a:srgbClr val="000000"/>
                </a:solidFill>
                <a:latin typeface="+mj-lt"/>
              </a:rPr>
              <a:t>ccount </a:t>
            </a:r>
            <a:r>
              <a:rPr lang="en-US" sz="2000" b="1" dirty="0">
                <a:solidFill>
                  <a:srgbClr val="000000"/>
                </a:solidFill>
                <a:latin typeface="+mj-lt"/>
              </a:rPr>
              <a:t>or IRA</a:t>
            </a:r>
          </a:p>
        </p:txBody>
      </p:sp>
      <p:sp>
        <p:nvSpPr>
          <p:cNvPr id="12" name="Content Placeholder 2"/>
          <p:cNvSpPr>
            <a:spLocks noGrp="1"/>
          </p:cNvSpPr>
          <p:nvPr>
            <p:ph idx="1"/>
          </p:nvPr>
        </p:nvSpPr>
        <p:spPr>
          <a:xfrm>
            <a:off x="304800" y="1295400"/>
            <a:ext cx="8534400" cy="685800"/>
          </a:xfrm>
        </p:spPr>
        <p:txBody>
          <a:bodyPr>
            <a:normAutofit/>
          </a:bodyPr>
          <a:lstStyle/>
          <a:p>
            <a:r>
              <a:rPr lang="en-US" dirty="0" smtClean="0"/>
              <a:t>Is the </a:t>
            </a:r>
            <a:r>
              <a:rPr lang="en-US" dirty="0"/>
              <a:t>following a major source of income, a minor source of income, or not a source of income in your (and your spouse’s) retirement?  </a:t>
            </a:r>
            <a:r>
              <a:rPr lang="en-US" dirty="0" smtClean="0"/>
              <a:t>(2014 Retirees n=501)</a:t>
            </a:r>
            <a:endParaRPr lang="en-US" dirty="0"/>
          </a:p>
        </p:txBody>
      </p:sp>
    </p:spTree>
    <p:extLst>
      <p:ext uri="{BB962C8B-B14F-4D97-AF65-F5344CB8AC3E}">
        <p14:creationId xmlns:p14="http://schemas.microsoft.com/office/powerpoint/2010/main" val="274244929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425175552"/>
              </p:ext>
            </p:extLst>
          </p:nvPr>
        </p:nvGraphicFramePr>
        <p:xfrm>
          <a:off x="152400" y="2331720"/>
          <a:ext cx="8915400" cy="451008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dirty="0" smtClean="0"/>
              <a:t>Two-thirds of Workers Will Also Rely on Personal Savings and Investments in Retirement</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2008-2014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98</a:t>
            </a:fld>
            <a:endParaRPr lang="en-US" dirty="0"/>
          </a:p>
        </p:txBody>
      </p:sp>
      <p:sp>
        <p:nvSpPr>
          <p:cNvPr id="13" name="Text Box 7"/>
          <p:cNvSpPr txBox="1">
            <a:spLocks noChangeArrowheads="1"/>
          </p:cNvSpPr>
          <p:nvPr/>
        </p:nvSpPr>
        <p:spPr bwMode="auto">
          <a:xfrm>
            <a:off x="2343150" y="1909346"/>
            <a:ext cx="44577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000" b="1" dirty="0">
                <a:solidFill>
                  <a:srgbClr val="000000"/>
                </a:solidFill>
                <a:latin typeface="+mj-lt"/>
              </a:rPr>
              <a:t>Other </a:t>
            </a:r>
            <a:r>
              <a:rPr lang="en-US" sz="2000" b="1" dirty="0" smtClean="0">
                <a:solidFill>
                  <a:srgbClr val="000000"/>
                </a:solidFill>
                <a:latin typeface="+mj-lt"/>
              </a:rPr>
              <a:t>Personal </a:t>
            </a:r>
            <a:r>
              <a:rPr lang="en-US" sz="2000" b="1" dirty="0">
                <a:solidFill>
                  <a:srgbClr val="000000"/>
                </a:solidFill>
                <a:latin typeface="+mj-lt"/>
              </a:rPr>
              <a:t>S</a:t>
            </a:r>
            <a:r>
              <a:rPr lang="en-US" sz="2000" b="1" dirty="0" smtClean="0">
                <a:solidFill>
                  <a:srgbClr val="000000"/>
                </a:solidFill>
                <a:latin typeface="+mj-lt"/>
              </a:rPr>
              <a:t>avings </a:t>
            </a:r>
            <a:r>
              <a:rPr lang="en-US" sz="2000" b="1" dirty="0">
                <a:solidFill>
                  <a:srgbClr val="000000"/>
                </a:solidFill>
                <a:latin typeface="+mj-lt"/>
              </a:rPr>
              <a:t>and </a:t>
            </a:r>
            <a:r>
              <a:rPr lang="en-US" sz="2000" b="1" dirty="0" smtClean="0">
                <a:solidFill>
                  <a:srgbClr val="000000"/>
                </a:solidFill>
                <a:latin typeface="+mj-lt"/>
              </a:rPr>
              <a:t>Investments</a:t>
            </a:r>
            <a:endParaRPr lang="en-US" sz="2000" b="1" dirty="0">
              <a:solidFill>
                <a:srgbClr val="000000"/>
              </a:solidFill>
              <a:latin typeface="+mj-lt"/>
            </a:endParaRPr>
          </a:p>
        </p:txBody>
      </p:sp>
      <p:sp>
        <p:nvSpPr>
          <p:cNvPr id="15" name="Content Placeholder 2"/>
          <p:cNvSpPr>
            <a:spLocks noGrp="1"/>
          </p:cNvSpPr>
          <p:nvPr>
            <p:ph idx="1"/>
          </p:nvPr>
        </p:nvSpPr>
        <p:spPr>
          <a:xfrm>
            <a:off x="304800" y="1295400"/>
            <a:ext cx="8534400" cy="685800"/>
          </a:xfrm>
        </p:spPr>
        <p:txBody>
          <a:bodyPr>
            <a:normAutofit/>
          </a:bodyPr>
          <a:lstStyle/>
          <a:p>
            <a:r>
              <a:rPr lang="en-US" dirty="0" smtClean="0"/>
              <a:t>Do you expect the following will be a major source of income, a minor source of income, or not a source of income in your (and your spouse’s) retirement?  (2014 Workers planning to retire n=911)</a:t>
            </a:r>
            <a:endParaRPr lang="en-US" dirty="0"/>
          </a:p>
        </p:txBody>
      </p:sp>
    </p:spTree>
    <p:extLst>
      <p:ext uri="{BB962C8B-B14F-4D97-AF65-F5344CB8AC3E}">
        <p14:creationId xmlns:p14="http://schemas.microsoft.com/office/powerpoint/2010/main" val="172797714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1972302786"/>
              </p:ext>
            </p:extLst>
          </p:nvPr>
        </p:nvGraphicFramePr>
        <p:xfrm>
          <a:off x="152400" y="2331720"/>
          <a:ext cx="8915400" cy="451008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dirty="0" smtClean="0"/>
              <a:t>Little Change in Retirees Citing Personal Savings and Investments as an Income Source</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2008-2014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99</a:t>
            </a:fld>
            <a:endParaRPr lang="en-US" dirty="0"/>
          </a:p>
        </p:txBody>
      </p:sp>
      <p:sp>
        <p:nvSpPr>
          <p:cNvPr id="11" name="Text Box 7"/>
          <p:cNvSpPr txBox="1">
            <a:spLocks noChangeArrowheads="1"/>
          </p:cNvSpPr>
          <p:nvPr/>
        </p:nvSpPr>
        <p:spPr bwMode="auto">
          <a:xfrm>
            <a:off x="2343150" y="1909346"/>
            <a:ext cx="44577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000" b="1" dirty="0">
                <a:solidFill>
                  <a:srgbClr val="000000"/>
                </a:solidFill>
                <a:latin typeface="+mj-lt"/>
              </a:rPr>
              <a:t>Other </a:t>
            </a:r>
            <a:r>
              <a:rPr lang="en-US" sz="2000" b="1" dirty="0" smtClean="0">
                <a:solidFill>
                  <a:srgbClr val="000000"/>
                </a:solidFill>
                <a:latin typeface="+mj-lt"/>
              </a:rPr>
              <a:t>Personal </a:t>
            </a:r>
            <a:r>
              <a:rPr lang="en-US" sz="2000" b="1" dirty="0">
                <a:solidFill>
                  <a:srgbClr val="000000"/>
                </a:solidFill>
                <a:latin typeface="+mj-lt"/>
              </a:rPr>
              <a:t>S</a:t>
            </a:r>
            <a:r>
              <a:rPr lang="en-US" sz="2000" b="1" dirty="0" smtClean="0">
                <a:solidFill>
                  <a:srgbClr val="000000"/>
                </a:solidFill>
                <a:latin typeface="+mj-lt"/>
              </a:rPr>
              <a:t>avings </a:t>
            </a:r>
            <a:r>
              <a:rPr lang="en-US" sz="2000" b="1" dirty="0">
                <a:solidFill>
                  <a:srgbClr val="000000"/>
                </a:solidFill>
                <a:latin typeface="+mj-lt"/>
              </a:rPr>
              <a:t>and </a:t>
            </a:r>
            <a:r>
              <a:rPr lang="en-US" sz="2000" b="1" dirty="0" smtClean="0">
                <a:solidFill>
                  <a:srgbClr val="000000"/>
                </a:solidFill>
                <a:latin typeface="+mj-lt"/>
              </a:rPr>
              <a:t>Investments</a:t>
            </a:r>
            <a:endParaRPr lang="en-US" sz="2000" b="1" dirty="0">
              <a:solidFill>
                <a:srgbClr val="000000"/>
              </a:solidFill>
              <a:latin typeface="+mj-lt"/>
            </a:endParaRPr>
          </a:p>
        </p:txBody>
      </p:sp>
      <p:sp>
        <p:nvSpPr>
          <p:cNvPr id="12" name="Content Placeholder 2"/>
          <p:cNvSpPr>
            <a:spLocks noGrp="1"/>
          </p:cNvSpPr>
          <p:nvPr>
            <p:ph idx="1"/>
          </p:nvPr>
        </p:nvSpPr>
        <p:spPr>
          <a:xfrm>
            <a:off x="304800" y="1295400"/>
            <a:ext cx="8534400" cy="685800"/>
          </a:xfrm>
        </p:spPr>
        <p:txBody>
          <a:bodyPr>
            <a:normAutofit/>
          </a:bodyPr>
          <a:lstStyle/>
          <a:p>
            <a:r>
              <a:rPr lang="en-US" dirty="0" smtClean="0"/>
              <a:t>Is the </a:t>
            </a:r>
            <a:r>
              <a:rPr lang="en-US" dirty="0"/>
              <a:t>following a major source of income, a minor source of income, or not a source of income in your (and your spouse’s) retirement?  </a:t>
            </a:r>
            <a:r>
              <a:rPr lang="en-US" dirty="0" smtClean="0"/>
              <a:t>(2014 Retirees n=501)</a:t>
            </a:r>
            <a:endParaRPr lang="en-US" dirty="0"/>
          </a:p>
        </p:txBody>
      </p:sp>
    </p:spTree>
    <p:extLst>
      <p:ext uri="{BB962C8B-B14F-4D97-AF65-F5344CB8AC3E}">
        <p14:creationId xmlns:p14="http://schemas.microsoft.com/office/powerpoint/2010/main" val="826492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10256</TotalTime>
  <Words>8784</Words>
  <Application>Microsoft Office PowerPoint</Application>
  <PresentationFormat>On-screen Show (4:3)</PresentationFormat>
  <Paragraphs>982</Paragraphs>
  <Slides>111</Slides>
  <Notes>3</Notes>
  <HiddenSlides>0</HiddenSlides>
  <MMClips>0</MMClips>
  <ScaleCrop>false</ScaleCrop>
  <HeadingPairs>
    <vt:vector size="4" baseType="variant">
      <vt:variant>
        <vt:lpstr>Theme</vt:lpstr>
      </vt:variant>
      <vt:variant>
        <vt:i4>1</vt:i4>
      </vt:variant>
      <vt:variant>
        <vt:lpstr>Slide Titles</vt:lpstr>
      </vt:variant>
      <vt:variant>
        <vt:i4>111</vt:i4>
      </vt:variant>
    </vt:vector>
  </HeadingPairs>
  <TitlesOfParts>
    <vt:vector size="112" baseType="lpstr">
      <vt:lpstr>Office Theme</vt:lpstr>
      <vt:lpstr>2014 Retirement Confidence Survey Chart Book</vt:lpstr>
      <vt:lpstr>2014 RCS Methodology</vt:lpstr>
      <vt:lpstr>2014 RCS Methodology (continued)</vt:lpstr>
      <vt:lpstr>Overview</vt:lpstr>
      <vt:lpstr>Overview (continued)</vt:lpstr>
      <vt:lpstr>Retirement confidence</vt:lpstr>
      <vt:lpstr>Worker Confidence About Retirement is Up in 2014, a Change from the Downward Trend of Recent Years </vt:lpstr>
      <vt:lpstr>Workers with Household Income of $75,000 or More Show a Sharp Increase in Likelihood of Being Very Confident</vt:lpstr>
      <vt:lpstr>Retiree Confidence About Having Enough Money For  a Comfortable Retirement Also Jumps Upward in 2014</vt:lpstr>
      <vt:lpstr>Workers with a Retirement Plan are Much More Confident About Retirement Finances</vt:lpstr>
      <vt:lpstr>Workers Who See Their Debt as a Problem Are Less Confident About Retirement Finances</vt:lpstr>
      <vt:lpstr>Overall, Workers’ Perception of Debt Has Been Stable Over Last Decade; Perception of Debt Among Retirees Has Slowly Increased</vt:lpstr>
      <vt:lpstr>Workers and Retirees are Split on How Their Current Debt Compares with Debt 5 Years Ago</vt:lpstr>
      <vt:lpstr>Workers More Likely Than in 2013 To Be Confident of Having Enough Money For Basic Expenses In Retirement</vt:lpstr>
      <vt:lpstr>4 in 10 Retirees Are Very Confident About Ability to Pay for Basic Expenses</vt:lpstr>
      <vt:lpstr>Worker Confidence About Affording Medical Expenses in Retirement Is Up From Recent Years</vt:lpstr>
      <vt:lpstr>Retiree Confidence About Paying for Medical Expenses Returns to 2007-2008 Levels </vt:lpstr>
      <vt:lpstr>The Percentage of Workers Not at All Confident About Paying for Long-term Care Is Down 7 Points After Peaking in 2013</vt:lpstr>
      <vt:lpstr>Half of Retirees are Confident in Their Ability to Pay for Long-term Care Expenses</vt:lpstr>
      <vt:lpstr>Worker Confidence in Doing a Good Job Preparing for Retirement Jumped Upwards</vt:lpstr>
      <vt:lpstr>Retiree Confidence in Retirement Preparations Statistically Unchanged</vt:lpstr>
      <vt:lpstr>Retirees With Less Than $35,000 in Income Are Much Less Confident About Retirement Preparations</vt:lpstr>
      <vt:lpstr>Preparations for retirement</vt:lpstr>
      <vt:lpstr>The Percentage of Workers Having Saved for Retirement Has Declined Gradually Since 2009</vt:lpstr>
      <vt:lpstr>Not Surprisingly, Workers With Retirement Plan Are More Likely to Have Saved for Retirement</vt:lpstr>
      <vt:lpstr>Workers Currently Saving for Retirement Has Been Stable, Despite Varying Economic Environments</vt:lpstr>
      <vt:lpstr>Two-thirds of Retirees Report Having Saved for Retirement</vt:lpstr>
      <vt:lpstr>More Than Half of Workers Have Less  Than $10,000 in Savings</vt:lpstr>
      <vt:lpstr>Workers With Retirement Plan Have Much More Saved Than Those Without</vt:lpstr>
      <vt:lpstr>Two-thirds of Workers With Income Under $35,000 Have Less Than $1,000 in Savings</vt:lpstr>
      <vt:lpstr>Retiree Savings Remains Relatively Stable Over Last Several Years</vt:lpstr>
      <vt:lpstr>Day-to-day Expenses is the Predominant Reason Workers Offer for Not Saving More</vt:lpstr>
      <vt:lpstr>Many Retirement Savers Report Saving for Only Portion of Their Likely Working Career</vt:lpstr>
      <vt:lpstr>There Is a Wide Disparity in Worker Estimates of Needed Savings Rates</vt:lpstr>
      <vt:lpstr>Workers With Low Retirement Confidence Report Needing to Save a Higher Percentage of Income, on Average</vt:lpstr>
      <vt:lpstr>Workers Without Retirement Plan Are More Likely to Say They Need to Save at Least Half of Income</vt:lpstr>
      <vt:lpstr>Percentage of Workers Calculating Retirement Needs Remains Stable Over Past Decade</vt:lpstr>
      <vt:lpstr>6 in 10 Workers Expect to Need $250,000 or More to Live Comfortably in Retirement</vt:lpstr>
      <vt:lpstr>Most Who Gave an Estimate of Needed Retirement Savings Are Confident of that Figure</vt:lpstr>
      <vt:lpstr>Confidence in the Estimate Increases as the Size of the Estimate Increases</vt:lpstr>
      <vt:lpstr>About 6 in 10 Retirees Report Having Planned for Retirement</vt:lpstr>
      <vt:lpstr>Only 4 in 10 Retirees Began Retirement Planning 20 Years Before Retirement</vt:lpstr>
      <vt:lpstr>Retirement Plans &amp; Policy Changes</vt:lpstr>
      <vt:lpstr>7 in 10 Employed Workers Are Offered Retirement Savings Plans by Their Employer</vt:lpstr>
      <vt:lpstr>More Than Three-quarters of Workers With Access to Employer Plans Contribute to the Plan</vt:lpstr>
      <vt:lpstr>Most With Retirement Plan Find DoL Lifetime Income Calculator Estimates Match Expectations</vt:lpstr>
      <vt:lpstr>Those Not Knowing How Much Income Needs to be Saved Appear More Likely to Say DoL Estimate Much Less than Expected</vt:lpstr>
      <vt:lpstr>Most With Retirement Plan find DoL Lifetime Income Calculator Estimates Match Expectations</vt:lpstr>
      <vt:lpstr>Most Plan Participants Would Stay the Course After Hearing DoL Lifetime Income Calculator Estimates</vt:lpstr>
      <vt:lpstr>Most Would Stay the Course After Hearing  DoL Lifetime Income Calculator Estimates</vt:lpstr>
      <vt:lpstr>Most Who Would Increase Contribution Would Increase it 10% (e.g., 10% of Pay to 11% of Pay)</vt:lpstr>
      <vt:lpstr>Most Who Would Increase Contribution Would Increase it 10% (e.g., 10% of pay to 11% of  pay)</vt:lpstr>
      <vt:lpstr>Few Say They Would Change Expected Retirement Age Based on DoL Lifetime Income Calculator Estimate </vt:lpstr>
      <vt:lpstr>Few Say They Would Change Expected Retirement Age Based on DoL Lifetime Income Calculator Estimate </vt:lpstr>
      <vt:lpstr>Most Say Retirement Confidence Not Affected by Hearing DoL Lifetime Income Calculator Estimate </vt:lpstr>
      <vt:lpstr>Most Say Retirement Confidence Not Affected by Hearing DoL Lifetime Income Calculator Estimate </vt:lpstr>
      <vt:lpstr>Vast Majority Find the DoL Lifetime Income Estimate to be Useful</vt:lpstr>
      <vt:lpstr>Vast Majority Find the DoL Lifetime Income Estimate to be Useful</vt:lpstr>
      <vt:lpstr>Only One-fifth of Plan Participants Say They Are Offered Annuity Option; Many Don’t Know</vt:lpstr>
      <vt:lpstr>For Two-Thirds of Plan Participants, Change in Tax Treatment to Roth Would Not Impact Contribution</vt:lpstr>
      <vt:lpstr>While in Aggregate, Tax Treatment Change to Roth Would Provoke Little Change, Directional Differences by Income</vt:lpstr>
      <vt:lpstr>Those Who Would Change Say They Would Reduce Contribution by About 25-50% or Increase By 10%</vt:lpstr>
      <vt:lpstr>Most Who Say They Would Reduce Contribution Say They Would Save That Amount Somewhere Else</vt:lpstr>
      <vt:lpstr>One-quarter Would Increase Contribution to Compensate For Change in Employer Match</vt:lpstr>
      <vt:lpstr>While in Aggregate, Tax Treatment/Match Changes Would Provoke Little Change for Many, Directional Differences by Income Level</vt:lpstr>
      <vt:lpstr>Those Who Would Change Say They Would Reduce Contribution by About 25-50% or Increase By 10%</vt:lpstr>
      <vt:lpstr>Most Who Say They Would Reduce Contribution Say They Would Save That Amount Somewhere Else</vt:lpstr>
      <vt:lpstr>More Than Half of Eligible Non-participants Claim They Would Likely Start Contributing Given a Tax Treatment Change to Roth</vt:lpstr>
      <vt:lpstr>Likelihood of Eligible Non-participants Stating to Contribute Given a Change to Roth Shows No Clear Relationship to Income</vt:lpstr>
      <vt:lpstr>USE OF Financial advice</vt:lpstr>
      <vt:lpstr>One-fifth of Workers and a Quarter of Retirees Sought Investment Advice in Past Year</vt:lpstr>
      <vt:lpstr>Majority of Retirees Follow All or Most of Advisor Investment Advice; Workers Less Likely to Do So</vt:lpstr>
      <vt:lpstr>Lack of Trust is Most Common Reason for Not Following Advisor’s Advice</vt:lpstr>
      <vt:lpstr>Nearly All Plan Participants Would Find Withdrawal Recommendations Valuable</vt:lpstr>
      <vt:lpstr>Expectations about retirement</vt:lpstr>
      <vt:lpstr>18 Percent of Workers Report a Change, Most Often a Postponement, in Expected Retirement Age</vt:lpstr>
      <vt:lpstr>In Comparison With Recent Years, However, Fewer Workers Overall Report Expecting to Retire Later</vt:lpstr>
      <vt:lpstr>The Economy, General Affordability, and Employment Change Top List of Reasons for Reevaluation</vt:lpstr>
      <vt:lpstr>Retirees Report Having Retired Earlier Than Workers Expect to Retire</vt:lpstr>
      <vt:lpstr>Half of Retirees Retired Earlier Than Planned</vt:lpstr>
      <vt:lpstr>Health Problems Remain the Predominant Reason for Early Retirement</vt:lpstr>
      <vt:lpstr>As in Previous Years, Workers Are More Likely to Think They Will Work in Retirement Than Retirees Actually Did</vt:lpstr>
      <vt:lpstr>Retirees Cite Multiple Reasons for Working in Retirement; Enjoyment and Wanting to Stay Active are Most Common</vt:lpstr>
      <vt:lpstr>Those Looking to Work in Retirement Most Likely to Cite Desire to Stay Active, But Also Financial Reasons </vt:lpstr>
      <vt:lpstr>Reasons Workers Will Work in Retirement Show Little Change from 2008</vt:lpstr>
      <vt:lpstr>More than Two-Thirds of Workers Continue to Lack Confidence in Future Social Security Benefits</vt:lpstr>
      <vt:lpstr>Retiree Confidence in Social Security Stable Overall</vt:lpstr>
      <vt:lpstr>A Third of Workers Plan on Social Security as a Major Source of Retirement Income</vt:lpstr>
      <vt:lpstr>Expectation of Receiving Retirement Income from Social Security Related to Confidence Benefit Levels</vt:lpstr>
      <vt:lpstr>Social Security Drops as a Cited Major Source of Income for Retirees</vt:lpstr>
      <vt:lpstr>Worker Expectations of Pensions Being a Major Income Source Are Unchanged</vt:lpstr>
      <vt:lpstr>Some Workers Expect to Have Pension Income in Retirement But Do Not Have DB Benefits</vt:lpstr>
      <vt:lpstr>Pensions are a Major Source of Income for Nearly  4 in 10 Retirees</vt:lpstr>
      <vt:lpstr>Worker Expectations About Employer Plans as a Source of Income Holds Steady</vt:lpstr>
      <vt:lpstr>Employer-sponsored Plans as a Retiree Source of Income Has Remained Stable Over Past Year</vt:lpstr>
      <vt:lpstr>One-quarter of Workers Expect an IRA to be a Major Source of Retirement Income</vt:lpstr>
      <vt:lpstr>IRAs as a Retiree Income Source Remains Unchanged</vt:lpstr>
      <vt:lpstr>Two-thirds of Workers Will Also Rely on Personal Savings and Investments in Retirement</vt:lpstr>
      <vt:lpstr>Little Change in Retirees Citing Personal Savings and Investments as an Income Source</vt:lpstr>
      <vt:lpstr>Employment Continues Decline as an Expected Source of Retirement Income for Current Workers</vt:lpstr>
      <vt:lpstr>Employment Remains a Source of Income for About a Quarter of Retirees</vt:lpstr>
      <vt:lpstr>Most Workers Lack Confidence in Sustained Medicare Benefit Levels</vt:lpstr>
      <vt:lpstr>Retirees’ Overall Confidence in Medicare Benefits is Up in 2014</vt:lpstr>
      <vt:lpstr>Workers and Retirees Have Widely Varying Expectations About Retirement Health Care Expenses</vt:lpstr>
      <vt:lpstr>Worker Estimates of Retirement Health Care Expenses Do Not Appear Related to Expected Retirement Age</vt:lpstr>
      <vt:lpstr>Worker Estimates of Retirement Health Care Expenses Do Not Appear Related to Retirement Plan Participation</vt:lpstr>
      <vt:lpstr>Majority of Retirees Spent Between $1,000 and $10,000 on Health Care in Past Year</vt:lpstr>
      <vt:lpstr>Retirees Under Age 70 Are More Likely to Say They Spent Less than $1,000 on Health Care Last Year</vt:lpstr>
      <vt:lpstr>Last Year’s Health Care Expenditures Generally In Line with Retiree Expectations</vt:lpstr>
      <vt:lpstr>As in 2013, Experience in Retirement is Evenly Positive and Negative; 4 in 10 Say it Matches Expectations</vt:lpstr>
      <vt:lpstr>Negative Experiences Often Due to Unexpected Expense of Retirement and Health/Long-term Care</vt:lpstr>
    </vt:vector>
  </TitlesOfParts>
  <Company>Mathew Greenwald &amp; Associates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 Retirement Confidence Survey Chart Book</dc:title>
  <dc:creator>Doug Kincaid</dc:creator>
  <cp:lastModifiedBy>Nevin E. Adams</cp:lastModifiedBy>
  <cp:revision>802</cp:revision>
  <cp:lastPrinted>2014-02-12T21:04:40Z</cp:lastPrinted>
  <dcterms:created xsi:type="dcterms:W3CDTF">2012-01-10T18:39:42Z</dcterms:created>
  <dcterms:modified xsi:type="dcterms:W3CDTF">2014-03-14T18:49:07Z</dcterms:modified>
</cp:coreProperties>
</file>